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slide+xml" PartName="/ppt/slides/slide112.xml"/>
  <Override ContentType="application/vnd.openxmlformats-officedocument.presentationml.slide+xml" PartName="/ppt/slides/slide113.xml"/>
  <Override ContentType="application/vnd.openxmlformats-officedocument.presentationml.slide+xml" PartName="/ppt/slides/slide114.xml"/>
  <Override ContentType="application/vnd.openxmlformats-officedocument.presentationml.slide+xml" PartName="/ppt/slides/slide115.xml"/>
  <Override ContentType="application/vnd.openxmlformats-officedocument.presentationml.slide+xml" PartName="/ppt/slides/slide116.xml"/>
  <Override ContentType="application/vnd.openxmlformats-officedocument.presentationml.slide+xml" PartName="/ppt/slides/slide117.xml"/>
  <Override ContentType="application/vnd.openxmlformats-officedocument.presentationml.slide+xml" PartName="/ppt/slides/slide118.xml"/>
  <Override ContentType="application/vnd.openxmlformats-officedocument.presentationml.slide+xml" PartName="/ppt/slides/slide119.xml"/>
  <Override ContentType="application/vnd.openxmlformats-officedocument.presentationml.slide+xml" PartName="/ppt/slides/slide120.xml"/>
  <Override ContentType="application/vnd.openxmlformats-officedocument.presentationml.slide+xml" PartName="/ppt/slides/slide121.xml"/>
  <Override ContentType="application/vnd.openxmlformats-officedocument.presentationml.slide+xml" PartName="/ppt/slides/slide122.xml"/>
  <Override ContentType="application/vnd.openxmlformats-officedocument.presentationml.slide+xml" PartName="/ppt/slides/slide123.xml"/>
  <Override ContentType="application/vnd.openxmlformats-officedocument.presentationml.slide+xml" PartName="/ppt/slides/slide124.xml"/>
  <Override ContentType="application/vnd.openxmlformats-officedocument.presentationml.slide+xml" PartName="/ppt/slides/slide125.xml"/>
  <Override ContentType="application/vnd.openxmlformats-officedocument.presentationml.slide+xml" PartName="/ppt/slides/slide126.xml"/>
  <Override ContentType="application/vnd.openxmlformats-officedocument.presentationml.slide+xml" PartName="/ppt/slides/slide127.xml"/>
  <Override ContentType="application/vnd.openxmlformats-officedocument.presentationml.slide+xml" PartName="/ppt/slides/slide128.xml"/>
  <Override ContentType="application/vnd.openxmlformats-officedocument.presentationml.slide+xml" PartName="/ppt/slides/slide129.xml"/>
  <Override ContentType="application/vnd.openxmlformats-officedocument.presentationml.slide+xml" PartName="/ppt/slides/slide130.xml"/>
  <Override ContentType="application/vnd.openxmlformats-officedocument.presentationml.slide+xml" PartName="/ppt/slides/slide131.xml"/>
  <Override ContentType="application/vnd.openxmlformats-officedocument.presentationml.slide+xml" PartName="/ppt/slides/slide132.xml"/>
  <Override ContentType="application/vnd.openxmlformats-officedocument.presentationml.slide+xml" PartName="/ppt/slides/slide133.xml"/>
  <Override ContentType="application/vnd.openxmlformats-officedocument.presentationml.slide+xml" PartName="/ppt/slides/slide134.xml"/>
  <Override ContentType="application/vnd.openxmlformats-officedocument.presentationml.slide+xml" PartName="/ppt/slides/slide135.xml"/>
  <Override ContentType="application/vnd.openxmlformats-officedocument.presentationml.slide+xml" PartName="/ppt/slides/slide136.xml"/>
  <Override ContentType="application/vnd.openxmlformats-officedocument.presentationml.slide+xml" PartName="/ppt/slides/slide13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Lst>
  <p:sldSz cx="18288000" cy="10287000"/>
  <p:notesSz cx="6858000" cy="9144000"/>
  <p:embeddedFontLst>
    <p:embeddedFont>
      <p:font typeface="ฟ้อนต์ Bold" charset="1" panose="00000800000000000000"/>
      <p:regular r:id="rId143"/>
    </p:embeddedFont>
    <p:embeddedFont>
      <p:font typeface="Canva Sans" charset="1" panose="020B0503030501040103"/>
      <p:regular r:id="rId144"/>
    </p:embeddedFont>
    <p:embeddedFont>
      <p:font typeface="Anton" charset="1" panose="00000500000000000000"/>
      <p:regular r:id="rId145"/>
    </p:embeddedFont>
    <p:embeddedFont>
      <p:font typeface="Montserrat" charset="1" panose="00000500000000000000"/>
      <p:regular r:id="rId146"/>
    </p:embeddedFont>
    <p:embeddedFont>
      <p:font typeface="Montserrat Bold" charset="1" panose="00000800000000000000"/>
      <p:regular r:id="rId147"/>
    </p:embeddedFont>
    <p:embeddedFont>
      <p:font typeface="Canva Sans Bold" charset="1" panose="020B0803030501040103"/>
      <p:regular r:id="rId148"/>
    </p:embeddedFont>
    <p:embeddedFont>
      <p:font typeface="Muli" charset="1" panose="00000500000000000000"/>
      <p:regular r:id="rId149"/>
    </p:embeddedFont>
    <p:embeddedFont>
      <p:font typeface="Canva Sans Medium" charset="1" panose="020B0603030501040103"/>
      <p:regular r:id="rId150"/>
    </p:embeddedFont>
    <p:embeddedFont>
      <p:font typeface="Poppins Bold" charset="1" panose="00000800000000000000"/>
      <p:regular r:id="rId151"/>
    </p:embeddedFont>
    <p:embeddedFont>
      <p:font typeface="Poppins Medium" charset="1" panose="00000600000000000000"/>
      <p:regular r:id="rId152"/>
    </p:embeddedFont>
    <p:embeddedFont>
      <p:font typeface="Raleway Bold" charset="1" panose="00000000000000000000"/>
      <p:regular r:id="rId153"/>
    </p:embeddedFont>
    <p:embeddedFont>
      <p:font typeface="Raleway Medium" charset="1" panose="00000000000000000000"/>
      <p:regular r:id="rId154"/>
    </p:embeddedFont>
    <p:embeddedFont>
      <p:font typeface="Raleway" charset="1" panose="00000000000000000000"/>
      <p:regular r:id="rId155"/>
    </p:embeddedFont>
    <p:embeddedFont>
      <p:font typeface="Poppins" charset="1" panose="00000500000000000000"/>
      <p:regular r:id="rId156"/>
    </p:embeddedFont>
    <p:embeddedFont>
      <p:font typeface="Raleway Bold Italics" charset="1" panose="00000000000000000000"/>
      <p:regular r:id="rId157"/>
    </p:embeddedFont>
    <p:embeddedFont>
      <p:font typeface="Francois One" charset="1" panose="02000503040000020004"/>
      <p:regular r:id="rId158"/>
    </p:embeddedFont>
    <p:embeddedFont>
      <p:font typeface="ฟ้อนต์" charset="1" panose="00000500000000000000"/>
      <p:regular r:id="rId159"/>
    </p:embeddedFont>
    <p:embeddedFont>
      <p:font typeface="ฟ้อนต์ Light" charset="1" panose="00000400000000000000"/>
      <p:regular r:id="rId160"/>
    </p:embeddedFont>
    <p:embeddedFont>
      <p:font typeface="Montserrat Medium" charset="1" panose="00000600000000000000"/>
      <p:regular r:id="rId161"/>
    </p:embeddedFont>
    <p:embeddedFont>
      <p:font typeface="Montserrat Bold Italics" charset="1" panose="00000800000000000000"/>
      <p:regular r:id="rId162"/>
    </p:embeddedFont>
    <p:embeddedFont>
      <p:font typeface="Noto Sans Bold" charset="1" panose="020B0802040504020204"/>
      <p:regular r:id="rId163"/>
    </p:embeddedFont>
    <p:embeddedFont>
      <p:font typeface="Montserrat Ultra-Bold" charset="1" panose="00000900000000000000"/>
      <p:regular r:id="rId164"/>
    </p:embeddedFont>
    <p:embeddedFont>
      <p:font typeface="Poppins Semi-Bold" charset="1" panose="00000700000000000000"/>
      <p:regular r:id="rId165"/>
    </p:embeddedFont>
    <p:embeddedFont>
      <p:font typeface="Be Vietnam Ultra-Bold" charset="1" panose="00000900000000000000"/>
      <p:regular r:id="rId166"/>
    </p:embeddedFont>
    <p:embeddedFont>
      <p:font typeface="Alata" charset="1" panose="00000500000000000000"/>
      <p:regular r:id="rId1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slides/slide112.xml" Type="http://schemas.openxmlformats.org/officeDocument/2006/relationships/slide"/><Relationship Id="rId118" Target="slides/slide113.xml" Type="http://schemas.openxmlformats.org/officeDocument/2006/relationships/slide"/><Relationship Id="rId119" Target="slides/slide114.xml" Type="http://schemas.openxmlformats.org/officeDocument/2006/relationships/slide"/><Relationship Id="rId12" Target="slides/slide7.xml" Type="http://schemas.openxmlformats.org/officeDocument/2006/relationships/slide"/><Relationship Id="rId120" Target="slides/slide115.xml" Type="http://schemas.openxmlformats.org/officeDocument/2006/relationships/slide"/><Relationship Id="rId121" Target="slides/slide116.xml" Type="http://schemas.openxmlformats.org/officeDocument/2006/relationships/slide"/><Relationship Id="rId122" Target="slides/slide117.xml" Type="http://schemas.openxmlformats.org/officeDocument/2006/relationships/slide"/><Relationship Id="rId123" Target="slides/slide118.xml" Type="http://schemas.openxmlformats.org/officeDocument/2006/relationships/slide"/><Relationship Id="rId124" Target="slides/slide119.xml" Type="http://schemas.openxmlformats.org/officeDocument/2006/relationships/slide"/><Relationship Id="rId125" Target="slides/slide120.xml" Type="http://schemas.openxmlformats.org/officeDocument/2006/relationships/slide"/><Relationship Id="rId126" Target="slides/slide121.xml" Type="http://schemas.openxmlformats.org/officeDocument/2006/relationships/slide"/><Relationship Id="rId127" Target="slides/slide122.xml" Type="http://schemas.openxmlformats.org/officeDocument/2006/relationships/slide"/><Relationship Id="rId128" Target="slides/slide123.xml" Type="http://schemas.openxmlformats.org/officeDocument/2006/relationships/slide"/><Relationship Id="rId129" Target="slides/slide124.xml" Type="http://schemas.openxmlformats.org/officeDocument/2006/relationships/slide"/><Relationship Id="rId13" Target="slides/slide8.xml" Type="http://schemas.openxmlformats.org/officeDocument/2006/relationships/slide"/><Relationship Id="rId130" Target="slides/slide125.xml" Type="http://schemas.openxmlformats.org/officeDocument/2006/relationships/slide"/><Relationship Id="rId131" Target="slides/slide126.xml" Type="http://schemas.openxmlformats.org/officeDocument/2006/relationships/slide"/><Relationship Id="rId132" Target="slides/slide127.xml" Type="http://schemas.openxmlformats.org/officeDocument/2006/relationships/slide"/><Relationship Id="rId133" Target="slides/slide128.xml" Type="http://schemas.openxmlformats.org/officeDocument/2006/relationships/slide"/><Relationship Id="rId134" Target="slides/slide129.xml" Type="http://schemas.openxmlformats.org/officeDocument/2006/relationships/slide"/><Relationship Id="rId135" Target="slides/slide130.xml" Type="http://schemas.openxmlformats.org/officeDocument/2006/relationships/slide"/><Relationship Id="rId136" Target="slides/slide131.xml" Type="http://schemas.openxmlformats.org/officeDocument/2006/relationships/slide"/><Relationship Id="rId137" Target="slides/slide132.xml" Type="http://schemas.openxmlformats.org/officeDocument/2006/relationships/slide"/><Relationship Id="rId138" Target="slides/slide133.xml" Type="http://schemas.openxmlformats.org/officeDocument/2006/relationships/slide"/><Relationship Id="rId139" Target="slides/slide134.xml" Type="http://schemas.openxmlformats.org/officeDocument/2006/relationships/slide"/><Relationship Id="rId14" Target="slides/slide9.xml" Type="http://schemas.openxmlformats.org/officeDocument/2006/relationships/slide"/><Relationship Id="rId140" Target="slides/slide135.xml" Type="http://schemas.openxmlformats.org/officeDocument/2006/relationships/slide"/><Relationship Id="rId141" Target="slides/slide136.xml" Type="http://schemas.openxmlformats.org/officeDocument/2006/relationships/slide"/><Relationship Id="rId142" Target="slides/slide137.xml" Type="http://schemas.openxmlformats.org/officeDocument/2006/relationships/slide"/><Relationship Id="rId143" Target="fonts/font143.fntdata" Type="http://schemas.openxmlformats.org/officeDocument/2006/relationships/font"/><Relationship Id="rId144" Target="fonts/font144.fntdata" Type="http://schemas.openxmlformats.org/officeDocument/2006/relationships/font"/><Relationship Id="rId145" Target="fonts/font145.fntdata" Type="http://schemas.openxmlformats.org/officeDocument/2006/relationships/font"/><Relationship Id="rId146" Target="fonts/font146.fntdata" Type="http://schemas.openxmlformats.org/officeDocument/2006/relationships/font"/><Relationship Id="rId147" Target="fonts/font147.fntdata" Type="http://schemas.openxmlformats.org/officeDocument/2006/relationships/font"/><Relationship Id="rId148" Target="fonts/font148.fntdata" Type="http://schemas.openxmlformats.org/officeDocument/2006/relationships/font"/><Relationship Id="rId149" Target="fonts/font149.fntdata" Type="http://schemas.openxmlformats.org/officeDocument/2006/relationships/font"/><Relationship Id="rId15" Target="slides/slide10.xml" Type="http://schemas.openxmlformats.org/officeDocument/2006/relationships/slide"/><Relationship Id="rId150" Target="fonts/font150.fntdata" Type="http://schemas.openxmlformats.org/officeDocument/2006/relationships/font"/><Relationship Id="rId151" Target="fonts/font151.fntdata" Type="http://schemas.openxmlformats.org/officeDocument/2006/relationships/font"/><Relationship Id="rId152" Target="fonts/font152.fntdata" Type="http://schemas.openxmlformats.org/officeDocument/2006/relationships/font"/><Relationship Id="rId153" Target="fonts/font153.fntdata" Type="http://schemas.openxmlformats.org/officeDocument/2006/relationships/font"/><Relationship Id="rId154" Target="fonts/font154.fntdata" Type="http://schemas.openxmlformats.org/officeDocument/2006/relationships/font"/><Relationship Id="rId155" Target="fonts/font155.fntdata" Type="http://schemas.openxmlformats.org/officeDocument/2006/relationships/font"/><Relationship Id="rId156" Target="fonts/font156.fntdata" Type="http://schemas.openxmlformats.org/officeDocument/2006/relationships/font"/><Relationship Id="rId157" Target="fonts/font157.fntdata" Type="http://schemas.openxmlformats.org/officeDocument/2006/relationships/font"/><Relationship Id="rId158" Target="fonts/font158.fntdata" Type="http://schemas.openxmlformats.org/officeDocument/2006/relationships/font"/><Relationship Id="rId159" Target="fonts/font159.fntdata" Type="http://schemas.openxmlformats.org/officeDocument/2006/relationships/font"/><Relationship Id="rId16" Target="slides/slide11.xml" Type="http://schemas.openxmlformats.org/officeDocument/2006/relationships/slide"/><Relationship Id="rId160" Target="fonts/font160.fntdata" Type="http://schemas.openxmlformats.org/officeDocument/2006/relationships/font"/><Relationship Id="rId161" Target="fonts/font161.fntdata" Type="http://schemas.openxmlformats.org/officeDocument/2006/relationships/font"/><Relationship Id="rId162" Target="fonts/font162.fntdata" Type="http://schemas.openxmlformats.org/officeDocument/2006/relationships/font"/><Relationship Id="rId163" Target="fonts/font163.fntdata" Type="http://schemas.openxmlformats.org/officeDocument/2006/relationships/font"/><Relationship Id="rId164" Target="fonts/font164.fntdata" Type="http://schemas.openxmlformats.org/officeDocument/2006/relationships/font"/><Relationship Id="rId165" Target="fonts/font165.fntdata" Type="http://schemas.openxmlformats.org/officeDocument/2006/relationships/font"/><Relationship Id="rId166" Target="fonts/font166.fntdata" Type="http://schemas.openxmlformats.org/officeDocument/2006/relationships/font"/><Relationship Id="rId167" Target="fonts/font167.fntdata" Type="http://schemas.openxmlformats.org/officeDocument/2006/relationships/font"/><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1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1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1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2.png" Type="http://schemas.openxmlformats.org/officeDocument/2006/relationships/image"/></Relationships>
</file>

<file path=ppt/slides/_rels/slide1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134.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canva.com/design/DAGmrV2LynM/K_keJpfQvTOXu799RynCcw/edit?ui=eyJEIjp7IlQiOnsiQSI6IlBCVzZud3IzdzB0U1A4dEwifX19" TargetMode="External" Type="http://schemas.openxmlformats.org/officeDocument/2006/relationships/hyperlink"/><Relationship Id="rId11" Target="https://www.canva.com/design/DAGmrV2LynM/K_keJpfQvTOXu799RynCcw/edit?ui=eyJEIjp7IlQiOnsiQSI6IlBCVzZud3IzdzB0U1A4dEwifX19" TargetMode="External" Type="http://schemas.openxmlformats.org/officeDocument/2006/relationships/hyperlink"/><Relationship Id="rId12" Target="https://www.canva.com/design/DAGmrV2LynM/K_keJpfQvTOXu799RynCcw/edit?ui=eyJEIjp7IlQiOnsiQSI6IlBCVzZud3IzdzB0U1A4dEwifX19" TargetMode="External" Type="http://schemas.openxmlformats.org/officeDocument/2006/relationships/hyperlink"/><Relationship Id="rId13" Target="https://www.canva.com/design/DAGmrV2LynM/K_keJpfQvTOXu799RynCcw/edit?ui=eyJEIjp7IlQiOnsiQSI6IlBCVzZud3IzdzB0U1A4dEwifX19" TargetMode="External" Type="http://schemas.openxmlformats.org/officeDocument/2006/relationships/hyperlink"/><Relationship Id="rId14" Target="https://www.canva.com/design/DAGmrV2LynM/K_keJpfQvTOXu799RynCcw/edit?ui=eyJEIjp7IlQiOnsiQSI6IlBCVzZud3IzdzB0U1A4dEwifX19" TargetMode="External" Type="http://schemas.openxmlformats.org/officeDocument/2006/relationships/hyperlink"/><Relationship Id="rId15" Target="https://www.canva.com/design/DAGmrV2LynM/K_keJpfQvTOXu799RynCcw/edit?ui=eyJEIjp7IlQiOnsiQSI6IlBCVzZud3IzdzB0U1A4dEwifX19" TargetMode="External" Type="http://schemas.openxmlformats.org/officeDocument/2006/relationships/hyperlink"/><Relationship Id="rId16" Target="https://www.canva.com/design/DAGmrV2LynM/K_keJpfQvTOXu799RynCcw/edit?ui=eyJEIjp7IlQiOnsiQSI6IlBCVzZud3IzdzB0U1A4dEwifX19" TargetMode="External" Type="http://schemas.openxmlformats.org/officeDocument/2006/relationships/hyperlink"/><Relationship Id="rId17" Target="https://www.canva.com/design/DAGmrV2LynM/K_keJpfQvTOXu799RynCcw/edit?ui=eyJEIjp7IlQiOnsiQSI6IlBCVzZud3IzdzB0U1A4dEwifX19" TargetMode="External" Type="http://schemas.openxmlformats.org/officeDocument/2006/relationships/hyperlink"/><Relationship Id="rId18" Target="https://www.canva.com/design/DAGmrV2LynM/K_keJpfQvTOXu799RynCcw/edit?ui=eyJEIjp7IlQiOnsiQSI6IlBCVzZud3IzdzB0U1A4dEwifX19" TargetMode="External" Type="http://schemas.openxmlformats.org/officeDocument/2006/relationships/hyperlink"/><Relationship Id="rId19" Target="https://www.canva.com/design/DAGmrV2LynM/K_keJpfQvTOXu799RynCcw/edit?ui=eyJEIjp7IlQiOnsiQSI6IlBCVzZud3IzdzB0U1A4dEwifX19" TargetMode="External" Type="http://schemas.openxmlformats.org/officeDocument/2006/relationships/hyperlink"/><Relationship Id="rId2" Target="../media/image48.png" Type="http://schemas.openxmlformats.org/officeDocument/2006/relationships/image"/><Relationship Id="rId20" Target="https://www.canva.com/design/DAGmrV2LynM/K_keJpfQvTOXu799RynCcw/edit?ui=eyJEIjp7IlQiOnsiQSI6IlBCVzZud3IzdzB0U1A4dEwifX19" TargetMode="External" Type="http://schemas.openxmlformats.org/officeDocument/2006/relationships/hyperlink"/><Relationship Id="rId21" Target="https://www.canva.com/design/DAGmrV2LynM/K_keJpfQvTOXu799RynCcw/edit?ui=eyJEIjp7IlQiOnsiQSI6IlBCVzZud3IzdzB0U1A4dEwifX19" TargetMode="External" Type="http://schemas.openxmlformats.org/officeDocument/2006/relationships/hyperlink"/><Relationship Id="rId22" Target="../media/image55.png" Type="http://schemas.openxmlformats.org/officeDocument/2006/relationships/image"/><Relationship Id="rId23" Target="../media/image56.svg" Type="http://schemas.openxmlformats.org/officeDocument/2006/relationships/image"/><Relationship Id="rId3" Target="../media/image49.svg" Type="http://schemas.openxmlformats.org/officeDocument/2006/relationships/image"/><Relationship Id="rId4" Target="https://www.canva.com/design/DAGmrV2LynM/K_keJpfQvTOXu799RynCcw/edit?ui=eyJEIjp7IlQiOnsiQSI6IlBCVzZud3IzdzB0U1A4dEwifX19" TargetMode="External" Type="http://schemas.openxmlformats.org/officeDocument/2006/relationships/hyperlink"/><Relationship Id="rId5" Target="https://www.canva.com/design/DAGmrV2LynM/K_keJpfQvTOXu799RynCcw/edit?ui=eyJEIjp7IlQiOnsiQSI6IlBCVzZud3IzdzB0U1A4dEwifX19" TargetMode="External" Type="http://schemas.openxmlformats.org/officeDocument/2006/relationships/hyperlink"/><Relationship Id="rId6" Target="https://www.canva.com/design/DAGmrV2LynM/K_keJpfQvTOXu799RynCcw/edit?ui=eyJEIjp7IlQiOnsiQSI6IlBCVzZud3IzdzB0U1A4dEwifX19" TargetMode="External" Type="http://schemas.openxmlformats.org/officeDocument/2006/relationships/hyperlink"/><Relationship Id="rId7" Target="https://www.canva.com/design/DAGmrV2LynM/K_keJpfQvTOXu799RynCcw/edit?ui=eyJEIjp7IlQiOnsiQSI6IlBCVzZud3IzdzB0U1A4dEwifX19" TargetMode="External" Type="http://schemas.openxmlformats.org/officeDocument/2006/relationships/hyperlink"/><Relationship Id="rId8" Target="https://www.canva.com/design/DAGmrV2LynM/K_keJpfQvTOXu799RynCcw/edit?ui=eyJEIjp7IlQiOnsiQSI6IlBCVzZud3IzdzB0U1A4dEwifX19" TargetMode="External" Type="http://schemas.openxmlformats.org/officeDocument/2006/relationships/hyperlink"/><Relationship Id="rId9" Target="https://www.canva.com/design/DAGmrV2LynM/K_keJpfQvTOXu799RynCcw/edit?ui=eyJEIjp7IlQiOnsiQSI6IlBCVzZud3IzdzB0U1A4dEwifX19" TargetMode="External" Type="http://schemas.openxmlformats.org/officeDocument/2006/relationships/hyperlink"/></Relationships>
</file>

<file path=ppt/slides/_rels/slide1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s>
</file>

<file path=ppt/slides/_rels/slide1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1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embeddings/oleObject1.bin" Type="http://schemas.openxmlformats.org/officeDocument/2006/relationships/oleObject"/><Relationship Id="rId4" Target="../media/image3.png" Type="http://schemas.openxmlformats.org/officeDocument/2006/relationships/image"/><Relationship Id="rId5"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239987"/>
            <a:ext cx="9946762" cy="10526987"/>
            <a:chOff x="0" y="0"/>
            <a:chExt cx="3230401" cy="3418840"/>
          </a:xfrm>
        </p:grpSpPr>
        <p:sp>
          <p:nvSpPr>
            <p:cNvPr name="Freeform 3" id="3"/>
            <p:cNvSpPr/>
            <p:nvPr/>
          </p:nvSpPr>
          <p:spPr>
            <a:xfrm flipH="false" flipV="false" rot="0">
              <a:off x="-21590" y="-40640"/>
              <a:ext cx="3314221" cy="3455670"/>
            </a:xfrm>
            <a:custGeom>
              <a:avLst/>
              <a:gdLst/>
              <a:ahLst/>
              <a:cxnLst/>
              <a:rect r="r" b="b" t="t" l="l"/>
              <a:pathLst>
                <a:path h="3455670" w="3314221">
                  <a:moveTo>
                    <a:pt x="105715" y="2453640"/>
                  </a:moveTo>
                  <a:lnTo>
                    <a:pt x="104185" y="2452370"/>
                  </a:lnTo>
                  <a:cubicBezTo>
                    <a:pt x="59829" y="2378710"/>
                    <a:pt x="72065" y="2291080"/>
                    <a:pt x="72065" y="2212340"/>
                  </a:cubicBezTo>
                  <a:cubicBezTo>
                    <a:pt x="72065" y="2179320"/>
                    <a:pt x="72065" y="2137410"/>
                    <a:pt x="73595" y="2105660"/>
                  </a:cubicBezTo>
                  <a:cubicBezTo>
                    <a:pt x="78183" y="2000250"/>
                    <a:pt x="46063" y="1897380"/>
                    <a:pt x="143954" y="1814830"/>
                  </a:cubicBezTo>
                  <a:cubicBezTo>
                    <a:pt x="200547" y="1765300"/>
                    <a:pt x="280083" y="1738630"/>
                    <a:pt x="368797" y="1739900"/>
                  </a:cubicBezTo>
                  <a:cubicBezTo>
                    <a:pt x="368797" y="1739900"/>
                    <a:pt x="677765" y="1741170"/>
                    <a:pt x="677765" y="1741170"/>
                  </a:cubicBezTo>
                  <a:cubicBezTo>
                    <a:pt x="858252" y="1748790"/>
                    <a:pt x="1028031" y="1724660"/>
                    <a:pt x="1086154" y="1583690"/>
                  </a:cubicBezTo>
                  <a:cubicBezTo>
                    <a:pt x="1101449" y="1541780"/>
                    <a:pt x="1096861" y="1456690"/>
                    <a:pt x="1098390" y="1412240"/>
                  </a:cubicBezTo>
                  <a:cubicBezTo>
                    <a:pt x="1096861" y="1393190"/>
                    <a:pt x="1104508" y="1193800"/>
                    <a:pt x="1099920" y="1181100"/>
                  </a:cubicBezTo>
                  <a:cubicBezTo>
                    <a:pt x="1084624" y="1041400"/>
                    <a:pt x="1231461" y="923290"/>
                    <a:pt x="1398181" y="929640"/>
                  </a:cubicBezTo>
                  <a:cubicBezTo>
                    <a:pt x="1528193" y="930910"/>
                    <a:pt x="1668911" y="929640"/>
                    <a:pt x="1798922" y="929640"/>
                  </a:cubicBezTo>
                  <a:cubicBezTo>
                    <a:pt x="1954936" y="927100"/>
                    <a:pt x="2106361" y="773430"/>
                    <a:pt x="2103302" y="641350"/>
                  </a:cubicBezTo>
                  <a:cubicBezTo>
                    <a:pt x="2106361" y="542290"/>
                    <a:pt x="2106361" y="346710"/>
                    <a:pt x="2110950" y="245110"/>
                  </a:cubicBezTo>
                  <a:cubicBezTo>
                    <a:pt x="2135422" y="0"/>
                    <a:pt x="2422977" y="43180"/>
                    <a:pt x="2638643" y="39370"/>
                  </a:cubicBezTo>
                  <a:cubicBezTo>
                    <a:pt x="2640173" y="39370"/>
                    <a:pt x="2944552" y="39370"/>
                    <a:pt x="2946082" y="39370"/>
                  </a:cubicBezTo>
                  <a:cubicBezTo>
                    <a:pt x="3314221" y="54610"/>
                    <a:pt x="3218341" y="440690"/>
                    <a:pt x="3235166" y="633730"/>
                  </a:cubicBezTo>
                  <a:cubicBezTo>
                    <a:pt x="3235166" y="770890"/>
                    <a:pt x="3108213" y="894080"/>
                    <a:pt x="2943023" y="887730"/>
                  </a:cubicBezTo>
                  <a:cubicBezTo>
                    <a:pt x="2806893" y="885190"/>
                    <a:pt x="2539223" y="887730"/>
                    <a:pt x="2366384" y="887730"/>
                  </a:cubicBezTo>
                  <a:cubicBezTo>
                    <a:pt x="2296025" y="887730"/>
                    <a:pt x="2214959" y="948690"/>
                    <a:pt x="2143070" y="1055370"/>
                  </a:cubicBezTo>
                  <a:cubicBezTo>
                    <a:pt x="2121656" y="1087120"/>
                    <a:pt x="2109420" y="1123950"/>
                    <a:pt x="2107891" y="1162050"/>
                  </a:cubicBezTo>
                  <a:cubicBezTo>
                    <a:pt x="2103302" y="1242060"/>
                    <a:pt x="2104832" y="1324610"/>
                    <a:pt x="2106361" y="1404620"/>
                  </a:cubicBezTo>
                  <a:lnTo>
                    <a:pt x="2107891" y="1510030"/>
                  </a:lnTo>
                  <a:cubicBezTo>
                    <a:pt x="2109420" y="1663700"/>
                    <a:pt x="1979409" y="1762760"/>
                    <a:pt x="1812688" y="1764030"/>
                  </a:cubicBezTo>
                  <a:cubicBezTo>
                    <a:pt x="1812688" y="1764030"/>
                    <a:pt x="1389004" y="1764030"/>
                    <a:pt x="1389004" y="1764030"/>
                  </a:cubicBezTo>
                  <a:cubicBezTo>
                    <a:pt x="1236049" y="1764030"/>
                    <a:pt x="1092272" y="1835150"/>
                    <a:pt x="1087683" y="1972310"/>
                  </a:cubicBezTo>
                  <a:cubicBezTo>
                    <a:pt x="1081565" y="2081530"/>
                    <a:pt x="1087683" y="2213610"/>
                    <a:pt x="1086154" y="2324100"/>
                  </a:cubicBezTo>
                  <a:cubicBezTo>
                    <a:pt x="1084624" y="2481580"/>
                    <a:pt x="960731" y="2573020"/>
                    <a:pt x="749654" y="2574290"/>
                  </a:cubicBezTo>
                  <a:lnTo>
                    <a:pt x="394799" y="2574290"/>
                  </a:lnTo>
                  <a:cubicBezTo>
                    <a:pt x="261729" y="2576830"/>
                    <a:pt x="171485" y="2559050"/>
                    <a:pt x="105715" y="2453640"/>
                  </a:cubicBezTo>
                  <a:close/>
                  <a:moveTo>
                    <a:pt x="318322" y="1692910"/>
                  </a:moveTo>
                  <a:lnTo>
                    <a:pt x="723652" y="1692910"/>
                  </a:lnTo>
                  <a:cubicBezTo>
                    <a:pt x="908727" y="1692910"/>
                    <a:pt x="1028031" y="1593850"/>
                    <a:pt x="1028031" y="1440180"/>
                  </a:cubicBezTo>
                  <a:lnTo>
                    <a:pt x="1028031" y="1342390"/>
                  </a:lnTo>
                  <a:cubicBezTo>
                    <a:pt x="1026502" y="1258570"/>
                    <a:pt x="1026502" y="1172210"/>
                    <a:pt x="1031090" y="1088390"/>
                  </a:cubicBezTo>
                  <a:cubicBezTo>
                    <a:pt x="1035679" y="972820"/>
                    <a:pt x="1141217" y="876300"/>
                    <a:pt x="1288054" y="880110"/>
                  </a:cubicBezTo>
                  <a:cubicBezTo>
                    <a:pt x="1288054" y="880110"/>
                    <a:pt x="1739270" y="880110"/>
                    <a:pt x="1739270" y="880110"/>
                  </a:cubicBezTo>
                  <a:cubicBezTo>
                    <a:pt x="1739270" y="880110"/>
                    <a:pt x="1753036" y="880110"/>
                    <a:pt x="1753036" y="880110"/>
                  </a:cubicBezTo>
                  <a:cubicBezTo>
                    <a:pt x="1829513" y="878840"/>
                    <a:pt x="1899872" y="852170"/>
                    <a:pt x="1951877" y="807720"/>
                  </a:cubicBezTo>
                  <a:cubicBezTo>
                    <a:pt x="2003881" y="762000"/>
                    <a:pt x="2031413" y="702310"/>
                    <a:pt x="2029884" y="640080"/>
                  </a:cubicBezTo>
                  <a:lnTo>
                    <a:pt x="2029884" y="288290"/>
                  </a:lnTo>
                  <a:cubicBezTo>
                    <a:pt x="2028354" y="143510"/>
                    <a:pt x="1915168" y="48260"/>
                    <a:pt x="1740800" y="45720"/>
                  </a:cubicBezTo>
                  <a:cubicBezTo>
                    <a:pt x="1740800" y="45720"/>
                    <a:pt x="1590904" y="45720"/>
                    <a:pt x="1590904" y="45720"/>
                  </a:cubicBezTo>
                  <a:cubicBezTo>
                    <a:pt x="1482306" y="45720"/>
                    <a:pt x="1358413" y="45720"/>
                    <a:pt x="1271229" y="49530"/>
                  </a:cubicBezTo>
                  <a:cubicBezTo>
                    <a:pt x="1145806" y="54610"/>
                    <a:pt x="1035679" y="147320"/>
                    <a:pt x="1031090" y="250190"/>
                  </a:cubicBezTo>
                  <a:cubicBezTo>
                    <a:pt x="1028031" y="313690"/>
                    <a:pt x="1028031" y="378460"/>
                    <a:pt x="1026502" y="439420"/>
                  </a:cubicBezTo>
                  <a:cubicBezTo>
                    <a:pt x="1021913" y="492760"/>
                    <a:pt x="1032620" y="648970"/>
                    <a:pt x="1014265" y="698500"/>
                  </a:cubicBezTo>
                  <a:cubicBezTo>
                    <a:pt x="960731" y="835660"/>
                    <a:pt x="806247" y="855980"/>
                    <a:pt x="720592" y="855980"/>
                  </a:cubicBezTo>
                  <a:cubicBezTo>
                    <a:pt x="720592" y="855980"/>
                    <a:pt x="316792" y="855980"/>
                    <a:pt x="316792" y="855980"/>
                  </a:cubicBezTo>
                  <a:cubicBezTo>
                    <a:pt x="232667" y="854710"/>
                    <a:pt x="151601" y="883920"/>
                    <a:pt x="93479" y="935990"/>
                  </a:cubicBezTo>
                  <a:cubicBezTo>
                    <a:pt x="0" y="1021080"/>
                    <a:pt x="29238" y="1115060"/>
                    <a:pt x="23120" y="1220470"/>
                  </a:cubicBezTo>
                  <a:cubicBezTo>
                    <a:pt x="21590" y="1304290"/>
                    <a:pt x="20320" y="1388110"/>
                    <a:pt x="23120" y="1471930"/>
                  </a:cubicBezTo>
                  <a:cubicBezTo>
                    <a:pt x="32297" y="1600200"/>
                    <a:pt x="157720" y="1696720"/>
                    <a:pt x="318322" y="1692910"/>
                  </a:cubicBezTo>
                  <a:close/>
                  <a:moveTo>
                    <a:pt x="2513220" y="2612390"/>
                  </a:moveTo>
                  <a:cubicBezTo>
                    <a:pt x="2513220" y="2612390"/>
                    <a:pt x="3102095" y="2612390"/>
                    <a:pt x="3102095" y="2612390"/>
                  </a:cubicBezTo>
                  <a:cubicBezTo>
                    <a:pt x="3175513" y="2612390"/>
                    <a:pt x="3235166" y="2564130"/>
                    <a:pt x="3236695" y="2504440"/>
                  </a:cubicBezTo>
                  <a:cubicBezTo>
                    <a:pt x="3239754" y="2501900"/>
                    <a:pt x="3233636" y="1215390"/>
                    <a:pt x="3235166" y="1212850"/>
                  </a:cubicBezTo>
                  <a:cubicBezTo>
                    <a:pt x="3235166" y="1193800"/>
                    <a:pt x="3232107" y="1174750"/>
                    <a:pt x="3230577" y="1158240"/>
                  </a:cubicBezTo>
                  <a:cubicBezTo>
                    <a:pt x="3222929" y="1062990"/>
                    <a:pt x="3108213" y="955040"/>
                    <a:pt x="2955259" y="955040"/>
                  </a:cubicBezTo>
                  <a:cubicBezTo>
                    <a:pt x="2809952" y="952500"/>
                    <a:pt x="2637113" y="951230"/>
                    <a:pt x="2462745" y="955040"/>
                  </a:cubicBezTo>
                  <a:cubicBezTo>
                    <a:pt x="2305202" y="958850"/>
                    <a:pt x="2188956" y="1055370"/>
                    <a:pt x="2188956" y="1183640"/>
                  </a:cubicBezTo>
                  <a:lnTo>
                    <a:pt x="2188956" y="1355090"/>
                  </a:lnTo>
                  <a:lnTo>
                    <a:pt x="2187427" y="1591310"/>
                  </a:lnTo>
                  <a:cubicBezTo>
                    <a:pt x="2185897" y="1666240"/>
                    <a:pt x="2155306" y="1728470"/>
                    <a:pt x="2101772" y="1770380"/>
                  </a:cubicBezTo>
                  <a:cubicBezTo>
                    <a:pt x="2046709" y="1813560"/>
                    <a:pt x="1968702" y="1833880"/>
                    <a:pt x="1876929" y="1831340"/>
                  </a:cubicBezTo>
                  <a:cubicBezTo>
                    <a:pt x="1730093" y="1826260"/>
                    <a:pt x="1604670" y="1828800"/>
                    <a:pt x="1450186" y="1833880"/>
                  </a:cubicBezTo>
                  <a:cubicBezTo>
                    <a:pt x="1288054" y="1838960"/>
                    <a:pt x="1168749" y="1941830"/>
                    <a:pt x="1171808" y="2071370"/>
                  </a:cubicBezTo>
                  <a:cubicBezTo>
                    <a:pt x="1174867" y="2190750"/>
                    <a:pt x="1174867" y="2320290"/>
                    <a:pt x="1171808" y="2416810"/>
                  </a:cubicBezTo>
                  <a:cubicBezTo>
                    <a:pt x="1168749" y="2537460"/>
                    <a:pt x="1037208" y="2631440"/>
                    <a:pt x="872017" y="2631440"/>
                  </a:cubicBezTo>
                  <a:lnTo>
                    <a:pt x="459040" y="2631440"/>
                  </a:lnTo>
                  <a:cubicBezTo>
                    <a:pt x="306085" y="2623820"/>
                    <a:pt x="134776" y="2692400"/>
                    <a:pt x="128658" y="2828290"/>
                  </a:cubicBezTo>
                  <a:cubicBezTo>
                    <a:pt x="124070" y="2959100"/>
                    <a:pt x="122540" y="3091180"/>
                    <a:pt x="124070" y="3221990"/>
                  </a:cubicBezTo>
                  <a:cubicBezTo>
                    <a:pt x="125599" y="3267710"/>
                    <a:pt x="143954" y="3313430"/>
                    <a:pt x="173015" y="3354070"/>
                  </a:cubicBezTo>
                  <a:cubicBezTo>
                    <a:pt x="226549" y="3421380"/>
                    <a:pt x="313733" y="3455670"/>
                    <a:pt x="434567" y="3455670"/>
                  </a:cubicBezTo>
                  <a:cubicBezTo>
                    <a:pt x="434567" y="3455670"/>
                    <a:pt x="1263581" y="3455670"/>
                    <a:pt x="1263581" y="3455670"/>
                  </a:cubicBezTo>
                  <a:cubicBezTo>
                    <a:pt x="1467011" y="3454400"/>
                    <a:pt x="1876929" y="3455670"/>
                    <a:pt x="2080359" y="3455670"/>
                  </a:cubicBezTo>
                  <a:cubicBezTo>
                    <a:pt x="2170602" y="3455670"/>
                    <a:pt x="2244020" y="3394710"/>
                    <a:pt x="2244020" y="3319780"/>
                  </a:cubicBezTo>
                  <a:lnTo>
                    <a:pt x="2244020" y="2837180"/>
                  </a:lnTo>
                  <a:cubicBezTo>
                    <a:pt x="2242490" y="2715260"/>
                    <a:pt x="2363325" y="2612390"/>
                    <a:pt x="2513220" y="2612390"/>
                  </a:cubicBezTo>
                  <a:close/>
                  <a:moveTo>
                    <a:pt x="3002675" y="2670810"/>
                  </a:moveTo>
                  <a:lnTo>
                    <a:pt x="2566754" y="2670810"/>
                  </a:lnTo>
                  <a:cubicBezTo>
                    <a:pt x="2429095" y="2670810"/>
                    <a:pt x="2317438" y="2763520"/>
                    <a:pt x="2317438" y="2877820"/>
                  </a:cubicBezTo>
                  <a:lnTo>
                    <a:pt x="2317438" y="3239770"/>
                  </a:lnTo>
                  <a:cubicBezTo>
                    <a:pt x="2317438" y="3354070"/>
                    <a:pt x="2429095" y="3446780"/>
                    <a:pt x="2566754" y="3446780"/>
                  </a:cubicBezTo>
                  <a:lnTo>
                    <a:pt x="3002675" y="3446780"/>
                  </a:lnTo>
                  <a:cubicBezTo>
                    <a:pt x="3140334" y="3446780"/>
                    <a:pt x="3251991" y="3354070"/>
                    <a:pt x="3251991" y="3239770"/>
                  </a:cubicBezTo>
                  <a:lnTo>
                    <a:pt x="3251991" y="2877820"/>
                  </a:lnTo>
                  <a:cubicBezTo>
                    <a:pt x="3251991" y="2763520"/>
                    <a:pt x="3140334" y="2670810"/>
                    <a:pt x="3002675" y="2670810"/>
                  </a:cubicBezTo>
                  <a:close/>
                  <a:moveTo>
                    <a:pt x="295379" y="810260"/>
                  </a:moveTo>
                  <a:lnTo>
                    <a:pt x="714474" y="810260"/>
                  </a:lnTo>
                  <a:cubicBezTo>
                    <a:pt x="852133" y="810260"/>
                    <a:pt x="963790" y="717550"/>
                    <a:pt x="963790" y="603250"/>
                  </a:cubicBezTo>
                  <a:lnTo>
                    <a:pt x="963790" y="276860"/>
                  </a:lnTo>
                  <a:cubicBezTo>
                    <a:pt x="963790" y="162560"/>
                    <a:pt x="852133" y="69850"/>
                    <a:pt x="714474" y="69850"/>
                  </a:cubicBezTo>
                  <a:lnTo>
                    <a:pt x="295379" y="69850"/>
                  </a:lnTo>
                  <a:cubicBezTo>
                    <a:pt x="157720" y="69850"/>
                    <a:pt x="46063" y="162560"/>
                    <a:pt x="46063" y="276860"/>
                  </a:cubicBezTo>
                  <a:lnTo>
                    <a:pt x="46063" y="603250"/>
                  </a:lnTo>
                  <a:cubicBezTo>
                    <a:pt x="46063" y="717550"/>
                    <a:pt x="157720" y="810260"/>
                    <a:pt x="295379" y="810260"/>
                  </a:cubicBezTo>
                  <a:close/>
                </a:path>
              </a:pathLst>
            </a:custGeom>
            <a:blipFill>
              <a:blip r:embed="rId2"/>
              <a:stretch>
                <a:fillRect l="-29379" t="0" r="-29379" b="0"/>
              </a:stretch>
            </a:blipFill>
          </p:spPr>
        </p:sp>
      </p:grpSp>
      <p:grpSp>
        <p:nvGrpSpPr>
          <p:cNvPr name="Group 4" id="4"/>
          <p:cNvGrpSpPr/>
          <p:nvPr/>
        </p:nvGrpSpPr>
        <p:grpSpPr>
          <a:xfrm rot="0">
            <a:off x="442229" y="-717641"/>
            <a:ext cx="1847850" cy="1847850"/>
            <a:chOff x="0" y="0"/>
            <a:chExt cx="486677" cy="486677"/>
          </a:xfrm>
        </p:grpSpPr>
        <p:sp>
          <p:nvSpPr>
            <p:cNvPr name="Freeform 5" id="5"/>
            <p:cNvSpPr/>
            <p:nvPr/>
          </p:nvSpPr>
          <p:spPr>
            <a:xfrm flipH="false" flipV="false" rot="0">
              <a:off x="0" y="0"/>
              <a:ext cx="486677" cy="486677"/>
            </a:xfrm>
            <a:custGeom>
              <a:avLst/>
              <a:gdLst/>
              <a:ahLst/>
              <a:cxnLst/>
              <a:rect r="r" b="b" t="t" l="l"/>
              <a:pathLst>
                <a:path h="486677" w="486677">
                  <a:moveTo>
                    <a:pt x="243338" y="0"/>
                  </a:moveTo>
                  <a:lnTo>
                    <a:pt x="243338" y="0"/>
                  </a:lnTo>
                  <a:cubicBezTo>
                    <a:pt x="377730" y="0"/>
                    <a:pt x="486677" y="108946"/>
                    <a:pt x="486677" y="243338"/>
                  </a:cubicBezTo>
                  <a:lnTo>
                    <a:pt x="486677" y="243338"/>
                  </a:lnTo>
                  <a:cubicBezTo>
                    <a:pt x="486677" y="307876"/>
                    <a:pt x="461039" y="369770"/>
                    <a:pt x="415404" y="415404"/>
                  </a:cubicBezTo>
                  <a:cubicBezTo>
                    <a:pt x="369770" y="461039"/>
                    <a:pt x="307876" y="486677"/>
                    <a:pt x="243338" y="486677"/>
                  </a:cubicBezTo>
                  <a:lnTo>
                    <a:pt x="243338" y="486677"/>
                  </a:lnTo>
                  <a:cubicBezTo>
                    <a:pt x="178801" y="486677"/>
                    <a:pt x="116907" y="461039"/>
                    <a:pt x="71272" y="415404"/>
                  </a:cubicBezTo>
                  <a:cubicBezTo>
                    <a:pt x="25637" y="369770"/>
                    <a:pt x="0" y="307876"/>
                    <a:pt x="0" y="243338"/>
                  </a:cubicBezTo>
                  <a:lnTo>
                    <a:pt x="0" y="243338"/>
                  </a:lnTo>
                  <a:cubicBezTo>
                    <a:pt x="0" y="178801"/>
                    <a:pt x="25637" y="116907"/>
                    <a:pt x="71272" y="71272"/>
                  </a:cubicBezTo>
                  <a:cubicBezTo>
                    <a:pt x="116907" y="25637"/>
                    <a:pt x="178801" y="0"/>
                    <a:pt x="243338" y="0"/>
                  </a:cubicBezTo>
                  <a:close/>
                </a:path>
              </a:pathLst>
            </a:custGeom>
            <a:solidFill>
              <a:srgbClr val="76EADF"/>
            </a:solidFill>
          </p:spPr>
        </p:sp>
        <p:sp>
          <p:nvSpPr>
            <p:cNvPr name="TextBox 6" id="6"/>
            <p:cNvSpPr txBox="true"/>
            <p:nvPr/>
          </p:nvSpPr>
          <p:spPr>
            <a:xfrm>
              <a:off x="0" y="-38100"/>
              <a:ext cx="486677" cy="524777"/>
            </a:xfrm>
            <a:prstGeom prst="rect">
              <a:avLst/>
            </a:prstGeom>
          </p:spPr>
          <p:txBody>
            <a:bodyPr anchor="ctr" rtlCol="false" tIns="50800" lIns="50800" bIns="50800" rIns="50800"/>
            <a:lstStyle/>
            <a:p>
              <a:pPr algn="ctr">
                <a:lnSpc>
                  <a:spcPts val="3091"/>
                </a:lnSpc>
              </a:pPr>
            </a:p>
          </p:txBody>
        </p:sp>
      </p:grpSp>
      <p:grpSp>
        <p:nvGrpSpPr>
          <p:cNvPr name="Group 7" id="7"/>
          <p:cNvGrpSpPr/>
          <p:nvPr/>
        </p:nvGrpSpPr>
        <p:grpSpPr>
          <a:xfrm rot="0">
            <a:off x="8500972" y="7045615"/>
            <a:ext cx="1847850" cy="1847850"/>
            <a:chOff x="0" y="0"/>
            <a:chExt cx="486677" cy="486677"/>
          </a:xfrm>
        </p:grpSpPr>
        <p:sp>
          <p:nvSpPr>
            <p:cNvPr name="Freeform 8" id="8"/>
            <p:cNvSpPr/>
            <p:nvPr/>
          </p:nvSpPr>
          <p:spPr>
            <a:xfrm flipH="false" flipV="false" rot="0">
              <a:off x="0" y="0"/>
              <a:ext cx="486677" cy="486677"/>
            </a:xfrm>
            <a:custGeom>
              <a:avLst/>
              <a:gdLst/>
              <a:ahLst/>
              <a:cxnLst/>
              <a:rect r="r" b="b" t="t" l="l"/>
              <a:pathLst>
                <a:path h="486677" w="486677">
                  <a:moveTo>
                    <a:pt x="243338" y="0"/>
                  </a:moveTo>
                  <a:lnTo>
                    <a:pt x="243338" y="0"/>
                  </a:lnTo>
                  <a:cubicBezTo>
                    <a:pt x="377730" y="0"/>
                    <a:pt x="486677" y="108946"/>
                    <a:pt x="486677" y="243338"/>
                  </a:cubicBezTo>
                  <a:lnTo>
                    <a:pt x="486677" y="243338"/>
                  </a:lnTo>
                  <a:cubicBezTo>
                    <a:pt x="486677" y="307876"/>
                    <a:pt x="461039" y="369770"/>
                    <a:pt x="415404" y="415404"/>
                  </a:cubicBezTo>
                  <a:cubicBezTo>
                    <a:pt x="369770" y="461039"/>
                    <a:pt x="307876" y="486677"/>
                    <a:pt x="243338" y="486677"/>
                  </a:cubicBezTo>
                  <a:lnTo>
                    <a:pt x="243338" y="486677"/>
                  </a:lnTo>
                  <a:cubicBezTo>
                    <a:pt x="178801" y="486677"/>
                    <a:pt x="116907" y="461039"/>
                    <a:pt x="71272" y="415404"/>
                  </a:cubicBezTo>
                  <a:cubicBezTo>
                    <a:pt x="25637" y="369770"/>
                    <a:pt x="0" y="307876"/>
                    <a:pt x="0" y="243338"/>
                  </a:cubicBezTo>
                  <a:lnTo>
                    <a:pt x="0" y="243338"/>
                  </a:lnTo>
                  <a:cubicBezTo>
                    <a:pt x="0" y="178801"/>
                    <a:pt x="25637" y="116907"/>
                    <a:pt x="71272" y="71272"/>
                  </a:cubicBezTo>
                  <a:cubicBezTo>
                    <a:pt x="116907" y="25637"/>
                    <a:pt x="178801" y="0"/>
                    <a:pt x="243338" y="0"/>
                  </a:cubicBezTo>
                  <a:close/>
                </a:path>
              </a:pathLst>
            </a:custGeom>
            <a:solidFill>
              <a:srgbClr val="76EADF"/>
            </a:solidFill>
          </p:spPr>
        </p:sp>
        <p:sp>
          <p:nvSpPr>
            <p:cNvPr name="TextBox 9" id="9"/>
            <p:cNvSpPr txBox="true"/>
            <p:nvPr/>
          </p:nvSpPr>
          <p:spPr>
            <a:xfrm>
              <a:off x="0" y="-38100"/>
              <a:ext cx="486677" cy="524777"/>
            </a:xfrm>
            <a:prstGeom prst="rect">
              <a:avLst/>
            </a:prstGeom>
          </p:spPr>
          <p:txBody>
            <a:bodyPr anchor="ctr" rtlCol="false" tIns="50800" lIns="50800" bIns="50800" rIns="50800"/>
            <a:lstStyle/>
            <a:p>
              <a:pPr algn="ctr">
                <a:lnSpc>
                  <a:spcPts val="3091"/>
                </a:lnSpc>
              </a:pPr>
            </a:p>
          </p:txBody>
        </p:sp>
      </p:grpSp>
      <p:sp>
        <p:nvSpPr>
          <p:cNvPr name="TextBox 10" id="10"/>
          <p:cNvSpPr txBox="true"/>
          <p:nvPr/>
        </p:nvSpPr>
        <p:spPr>
          <a:xfrm rot="0">
            <a:off x="1366154" y="2669124"/>
            <a:ext cx="7702447" cy="791699"/>
          </a:xfrm>
          <a:prstGeom prst="rect">
            <a:avLst/>
          </a:prstGeom>
        </p:spPr>
        <p:txBody>
          <a:bodyPr anchor="t" rtlCol="false" tIns="0" lIns="0" bIns="0" rIns="0">
            <a:spAutoFit/>
          </a:bodyPr>
          <a:lstStyle/>
          <a:p>
            <a:pPr algn="l" marL="0" indent="0" lvl="0">
              <a:lnSpc>
                <a:spcPts val="6033"/>
              </a:lnSpc>
              <a:spcBef>
                <a:spcPct val="0"/>
              </a:spcBef>
            </a:pPr>
            <a:r>
              <a:rPr lang="en-US" b="true" sz="5535" strike="noStrike" u="none">
                <a:solidFill>
                  <a:srgbClr val="272D45"/>
                </a:solidFill>
                <a:latin typeface="ฟ้อนต์ Bold"/>
                <a:ea typeface="ฟ้อนต์ Bold"/>
                <a:cs typeface="ฟ้อนต์ Bold"/>
                <a:sym typeface="ฟ้อนต์ Bold"/>
              </a:rPr>
              <a:t>BÀI BÁO CÁO CUỐI KỲ</a:t>
            </a:r>
          </a:p>
        </p:txBody>
      </p:sp>
      <p:sp>
        <p:nvSpPr>
          <p:cNvPr name="TextBox 11" id="11"/>
          <p:cNvSpPr txBox="true"/>
          <p:nvPr/>
        </p:nvSpPr>
        <p:spPr>
          <a:xfrm rot="0">
            <a:off x="1366154" y="3495575"/>
            <a:ext cx="5140072" cy="793686"/>
          </a:xfrm>
          <a:prstGeom prst="rect">
            <a:avLst/>
          </a:prstGeom>
        </p:spPr>
        <p:txBody>
          <a:bodyPr anchor="t" rtlCol="false" tIns="0" lIns="0" bIns="0" rIns="0">
            <a:spAutoFit/>
          </a:bodyPr>
          <a:lstStyle/>
          <a:p>
            <a:pPr algn="l">
              <a:lnSpc>
                <a:spcPts val="6033"/>
              </a:lnSpc>
            </a:pPr>
            <a:r>
              <a:rPr lang="en-US" b="true" sz="5535">
                <a:solidFill>
                  <a:srgbClr val="272D45"/>
                </a:solidFill>
                <a:latin typeface="ฟ้อนต์ Bold"/>
                <a:ea typeface="ฟ้อนต์ Bold"/>
                <a:cs typeface="ฟ้อนต์ Bold"/>
                <a:sym typeface="ฟ้อนต์ Bold"/>
              </a:rPr>
              <a:t>NHÓM: </a:t>
            </a:r>
          </a:p>
        </p:txBody>
      </p:sp>
      <p:sp>
        <p:nvSpPr>
          <p:cNvPr name="TextBox 12" id="12"/>
          <p:cNvSpPr txBox="true"/>
          <p:nvPr/>
        </p:nvSpPr>
        <p:spPr>
          <a:xfrm rot="0">
            <a:off x="3706086" y="4349814"/>
            <a:ext cx="5362515" cy="793686"/>
          </a:xfrm>
          <a:prstGeom prst="rect">
            <a:avLst/>
          </a:prstGeom>
        </p:spPr>
        <p:txBody>
          <a:bodyPr anchor="t" rtlCol="false" tIns="0" lIns="0" bIns="0" rIns="0">
            <a:spAutoFit/>
          </a:bodyPr>
          <a:lstStyle/>
          <a:p>
            <a:pPr algn="l">
              <a:lnSpc>
                <a:spcPts val="6033"/>
              </a:lnSpc>
            </a:pPr>
            <a:r>
              <a:rPr lang="en-US" b="true" sz="5535">
                <a:solidFill>
                  <a:srgbClr val="272D45"/>
                </a:solidFill>
                <a:latin typeface="ฟ้อนต์ Bold"/>
                <a:ea typeface="ฟ้อนต์ Bold"/>
                <a:cs typeface="ฟ้อนต์ Bold"/>
                <a:sym typeface="ฟ้อนต์ Bold"/>
              </a:rPr>
              <a:t>DỮ LIỆU</a:t>
            </a:r>
          </a:p>
        </p:txBody>
      </p:sp>
      <p:sp>
        <p:nvSpPr>
          <p:cNvPr name="TextBox 13" id="13"/>
          <p:cNvSpPr txBox="true"/>
          <p:nvPr/>
        </p:nvSpPr>
        <p:spPr>
          <a:xfrm rot="0">
            <a:off x="1366154" y="4336886"/>
            <a:ext cx="2339932" cy="791699"/>
          </a:xfrm>
          <a:prstGeom prst="rect">
            <a:avLst/>
          </a:prstGeom>
        </p:spPr>
        <p:txBody>
          <a:bodyPr anchor="t" rtlCol="false" tIns="0" lIns="0" bIns="0" rIns="0">
            <a:spAutoFit/>
          </a:bodyPr>
          <a:lstStyle/>
          <a:p>
            <a:pPr algn="l" marL="0" indent="0" lvl="0">
              <a:lnSpc>
                <a:spcPts val="6033"/>
              </a:lnSpc>
              <a:spcBef>
                <a:spcPct val="0"/>
              </a:spcBef>
            </a:pPr>
            <a:r>
              <a:rPr lang="en-US" b="true" sz="5535">
                <a:solidFill>
                  <a:srgbClr val="5ED5CA"/>
                </a:solidFill>
                <a:latin typeface="ฟ้อนต์ Bold"/>
                <a:ea typeface="ฟ้อนต์ Bold"/>
                <a:cs typeface="ฟ้อนต์ Bold"/>
                <a:sym typeface="ฟ้อนต์ Bold"/>
              </a:rPr>
              <a:t>CƠ SỞ</a:t>
            </a:r>
          </a:p>
        </p:txBody>
      </p:sp>
      <p:sp>
        <p:nvSpPr>
          <p:cNvPr name="TextBox 14" id="14"/>
          <p:cNvSpPr txBox="true"/>
          <p:nvPr/>
        </p:nvSpPr>
        <p:spPr>
          <a:xfrm rot="0">
            <a:off x="3779338" y="3508448"/>
            <a:ext cx="2969318" cy="793686"/>
          </a:xfrm>
          <a:prstGeom prst="rect">
            <a:avLst/>
          </a:prstGeom>
        </p:spPr>
        <p:txBody>
          <a:bodyPr anchor="t" rtlCol="false" tIns="0" lIns="0" bIns="0" rIns="0">
            <a:spAutoFit/>
          </a:bodyPr>
          <a:lstStyle/>
          <a:p>
            <a:pPr algn="l">
              <a:lnSpc>
                <a:spcPts val="6033"/>
              </a:lnSpc>
            </a:pPr>
            <a:r>
              <a:rPr lang="en-US" b="true" sz="5535">
                <a:solidFill>
                  <a:srgbClr val="5ED5CA"/>
                </a:solidFill>
                <a:latin typeface="ฟ้อนต์ Bold"/>
                <a:ea typeface="ฟ้อนต์ Bold"/>
                <a:cs typeface="ฟ้อนต์ Bold"/>
                <a:sym typeface="ฟ้อนต์ Bold"/>
              </a:rPr>
              <a:t>7</a:t>
            </a:r>
          </a:p>
        </p:txBody>
      </p:sp>
      <p:sp>
        <p:nvSpPr>
          <p:cNvPr name="TextBox 15" id="15"/>
          <p:cNvSpPr txBox="true"/>
          <p:nvPr/>
        </p:nvSpPr>
        <p:spPr>
          <a:xfrm rot="0">
            <a:off x="1366154" y="5038725"/>
            <a:ext cx="7702447" cy="572204"/>
          </a:xfrm>
          <a:prstGeom prst="rect">
            <a:avLst/>
          </a:prstGeom>
        </p:spPr>
        <p:txBody>
          <a:bodyPr anchor="t" rtlCol="false" tIns="0" lIns="0" bIns="0" rIns="0">
            <a:spAutoFit/>
          </a:bodyPr>
          <a:lstStyle/>
          <a:p>
            <a:pPr algn="l">
              <a:lnSpc>
                <a:spcPts val="4841"/>
              </a:lnSpc>
            </a:pPr>
            <a:r>
              <a:rPr lang="en-US" sz="3039">
                <a:solidFill>
                  <a:srgbClr val="2C3249"/>
                </a:solidFill>
                <a:latin typeface="Canva Sans"/>
                <a:ea typeface="Canva Sans"/>
                <a:cs typeface="Canva Sans"/>
                <a:sym typeface="Canva Sans"/>
              </a:rPr>
              <a:t>GVHD: NGUYỄN THỊ HOÀI, LÊ HỮU HÙNG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515135" y="-1210452"/>
            <a:ext cx="8100677" cy="10092480"/>
            <a:chOff x="0" y="0"/>
            <a:chExt cx="6089650" cy="7586980"/>
          </a:xfrm>
        </p:grpSpPr>
        <p:sp>
          <p:nvSpPr>
            <p:cNvPr name="Freeform 3" id="3"/>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solidFill>
              <a:srgbClr val="86FCF1"/>
            </a:solidFill>
            <a:ln w="12700">
              <a:solidFill>
                <a:srgbClr val="000000"/>
              </a:solidFill>
            </a:ln>
          </p:spPr>
        </p:sp>
      </p:grpSp>
      <p:grpSp>
        <p:nvGrpSpPr>
          <p:cNvPr name="Group 4" id="4"/>
          <p:cNvGrpSpPr/>
          <p:nvPr/>
        </p:nvGrpSpPr>
        <p:grpSpPr>
          <a:xfrm rot="0">
            <a:off x="-1515135" y="-1210452"/>
            <a:ext cx="8100677" cy="10092480"/>
            <a:chOff x="0" y="0"/>
            <a:chExt cx="6089650" cy="7586980"/>
          </a:xfrm>
        </p:grpSpPr>
        <p:sp>
          <p:nvSpPr>
            <p:cNvPr name="Freeform 5" id="5"/>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blipFill>
              <a:blip r:embed="rId2">
                <a:alphaModFix amt="31000"/>
              </a:blip>
              <a:stretch>
                <a:fillRect l="0" t="-3530" r="0" b="-3530"/>
              </a:stretch>
            </a:blipFill>
          </p:spPr>
        </p:sp>
      </p:grpSp>
      <p:sp>
        <p:nvSpPr>
          <p:cNvPr name="TextBox 6" id="6"/>
          <p:cNvSpPr txBox="true"/>
          <p:nvPr/>
        </p:nvSpPr>
        <p:spPr>
          <a:xfrm rot="0">
            <a:off x="8258696" y="548762"/>
            <a:ext cx="4766780" cy="2221236"/>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 TẠO DATABASE</a:t>
            </a:r>
          </a:p>
          <a:p>
            <a:pPr algn="just">
              <a:lnSpc>
                <a:spcPts val="3569"/>
              </a:lnSpc>
            </a:pPr>
            <a:r>
              <a:rPr lang="en-US" sz="2549" b="true">
                <a:solidFill>
                  <a:srgbClr val="2C3249"/>
                </a:solidFill>
                <a:latin typeface="Canva Sans Bold"/>
                <a:ea typeface="Canva Sans Bold"/>
                <a:cs typeface="Canva Sans Bold"/>
                <a:sym typeface="Canva Sans Bold"/>
              </a:rPr>
              <a:t>CREATE DATABASE QLCT</a:t>
            </a:r>
          </a:p>
          <a:p>
            <a:pPr algn="just">
              <a:lnSpc>
                <a:spcPts val="3569"/>
              </a:lnSpc>
            </a:pPr>
            <a:r>
              <a:rPr lang="en-US" sz="2549" b="true">
                <a:solidFill>
                  <a:srgbClr val="2C3249"/>
                </a:solidFill>
                <a:latin typeface="Canva Sans Bold"/>
                <a:ea typeface="Canva Sans Bold"/>
                <a:cs typeface="Canva Sans Bold"/>
                <a:sym typeface="Canva Sans Bold"/>
              </a:rPr>
              <a:t>GO</a:t>
            </a:r>
          </a:p>
          <a:p>
            <a:pPr algn="just">
              <a:lnSpc>
                <a:spcPts val="3569"/>
              </a:lnSpc>
            </a:pPr>
            <a:r>
              <a:rPr lang="en-US" sz="2549" b="true">
                <a:solidFill>
                  <a:srgbClr val="2C3249"/>
                </a:solidFill>
                <a:latin typeface="Canva Sans Bold"/>
                <a:ea typeface="Canva Sans Bold"/>
                <a:cs typeface="Canva Sans Bold"/>
                <a:sym typeface="Canva Sans Bold"/>
              </a:rPr>
              <a:t>USE QLCT</a:t>
            </a:r>
          </a:p>
          <a:p>
            <a:pPr algn="just">
              <a:lnSpc>
                <a:spcPts val="3569"/>
              </a:lnSpc>
            </a:pPr>
            <a:r>
              <a:rPr lang="en-US" b="true" sz="2549">
                <a:solidFill>
                  <a:srgbClr val="2C3249"/>
                </a:solidFill>
                <a:latin typeface="Canva Sans Bold"/>
                <a:ea typeface="Canva Sans Bold"/>
                <a:cs typeface="Canva Sans Bold"/>
                <a:sym typeface="Canva Sans Bold"/>
              </a:rPr>
              <a:t>GO</a:t>
            </a:r>
          </a:p>
        </p:txBody>
      </p:sp>
      <p:sp>
        <p:nvSpPr>
          <p:cNvPr name="TextBox 7" id="7"/>
          <p:cNvSpPr txBox="true"/>
          <p:nvPr/>
        </p:nvSpPr>
        <p:spPr>
          <a:xfrm rot="0">
            <a:off x="8258696" y="3295619"/>
            <a:ext cx="8740332" cy="5802636"/>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 TẠO BẢNG</a:t>
            </a:r>
          </a:p>
          <a:p>
            <a:pPr algn="just" marL="550492" indent="-275246" lvl="1">
              <a:lnSpc>
                <a:spcPts val="3569"/>
              </a:lnSpc>
              <a:buFont typeface="Arial"/>
              <a:buChar char="•"/>
            </a:pPr>
            <a:r>
              <a:rPr lang="en-US" b="true" sz="2549">
                <a:solidFill>
                  <a:srgbClr val="2C3249"/>
                </a:solidFill>
                <a:latin typeface="Canva Sans Bold"/>
                <a:ea typeface="Canva Sans Bold"/>
                <a:cs typeface="Canva Sans Bold"/>
                <a:sym typeface="Canva Sans Bold"/>
              </a:rPr>
              <a:t>THAMGIA_DUAN</a:t>
            </a:r>
          </a:p>
          <a:p>
            <a:pPr algn="just">
              <a:lnSpc>
                <a:spcPts val="3569"/>
              </a:lnSpc>
            </a:pPr>
            <a:r>
              <a:rPr lang="en-US" sz="2549" b="true">
                <a:solidFill>
                  <a:srgbClr val="2C3249"/>
                </a:solidFill>
                <a:latin typeface="Canva Sans Bold"/>
                <a:ea typeface="Canva Sans Bold"/>
                <a:cs typeface="Canva Sans Bold"/>
                <a:sym typeface="Canva Sans Bold"/>
              </a:rPr>
              <a:t>CREATE TABLE ThamGia_DuAn (</a:t>
            </a:r>
          </a:p>
          <a:p>
            <a:pPr algn="just">
              <a:lnSpc>
                <a:spcPts val="3569"/>
              </a:lnSpc>
            </a:pPr>
            <a:r>
              <a:rPr lang="en-US" sz="2549" b="true">
                <a:solidFill>
                  <a:srgbClr val="2C3249"/>
                </a:solidFill>
                <a:latin typeface="Canva Sans Bold"/>
                <a:ea typeface="Canva Sans Bold"/>
                <a:cs typeface="Canva Sans Bold"/>
                <a:sym typeface="Canva Sans Bold"/>
              </a:rPr>
              <a:t> MaNV INT,</a:t>
            </a:r>
          </a:p>
          <a:p>
            <a:pPr algn="just">
              <a:lnSpc>
                <a:spcPts val="3569"/>
              </a:lnSpc>
            </a:pPr>
            <a:r>
              <a:rPr lang="en-US" sz="2549" b="true">
                <a:solidFill>
                  <a:srgbClr val="2C3249"/>
                </a:solidFill>
                <a:latin typeface="Canva Sans Bold"/>
                <a:ea typeface="Canva Sans Bold"/>
                <a:cs typeface="Canva Sans Bold"/>
                <a:sym typeface="Canva Sans Bold"/>
              </a:rPr>
              <a:t> MaDA VARCHAR(10),</a:t>
            </a:r>
          </a:p>
          <a:p>
            <a:pPr algn="just">
              <a:lnSpc>
                <a:spcPts val="3569"/>
              </a:lnSpc>
            </a:pPr>
            <a:r>
              <a:rPr lang="en-US" sz="2549" b="true">
                <a:solidFill>
                  <a:srgbClr val="2C3249"/>
                </a:solidFill>
                <a:latin typeface="Canva Sans Bold"/>
                <a:ea typeface="Canva Sans Bold"/>
                <a:cs typeface="Canva Sans Bold"/>
                <a:sym typeface="Canva Sans Bold"/>
              </a:rPr>
              <a:t> ThanhPho NVARCHAR(100),</a:t>
            </a:r>
          </a:p>
          <a:p>
            <a:pPr algn="just">
              <a:lnSpc>
                <a:spcPts val="3569"/>
              </a:lnSpc>
            </a:pPr>
            <a:r>
              <a:rPr lang="en-US" sz="2549" b="true">
                <a:solidFill>
                  <a:srgbClr val="2C3249"/>
                </a:solidFill>
                <a:latin typeface="Canva Sans Bold"/>
                <a:ea typeface="Canva Sans Bold"/>
                <a:cs typeface="Canva Sans Bold"/>
                <a:sym typeface="Canva Sans Bold"/>
              </a:rPr>
              <a:t> TieuBang NVARCHAR(100),</a:t>
            </a:r>
          </a:p>
          <a:p>
            <a:pPr algn="just">
              <a:lnSpc>
                <a:spcPts val="3569"/>
              </a:lnSpc>
            </a:pPr>
            <a:r>
              <a:rPr lang="en-US" sz="2549" b="true">
                <a:solidFill>
                  <a:srgbClr val="2C3249"/>
                </a:solidFill>
                <a:latin typeface="Canva Sans Bold"/>
                <a:ea typeface="Canva Sans Bold"/>
                <a:cs typeface="Canva Sans Bold"/>
                <a:sym typeface="Canva Sans Bold"/>
              </a:rPr>
              <a:t> DanSo INT,</a:t>
            </a:r>
          </a:p>
          <a:p>
            <a:pPr algn="just">
              <a:lnSpc>
                <a:spcPts val="3569"/>
              </a:lnSpc>
            </a:pPr>
            <a:r>
              <a:rPr lang="en-US" sz="2549" b="true">
                <a:solidFill>
                  <a:srgbClr val="2C3249"/>
                </a:solidFill>
                <a:latin typeface="Canva Sans Bold"/>
                <a:ea typeface="Canva Sans Bold"/>
                <a:cs typeface="Canva Sans Bold"/>
                <a:sym typeface="Canva Sans Bold"/>
              </a:rPr>
              <a:t> PRIMARY KEY (MaNV, MaDA),</a:t>
            </a:r>
          </a:p>
          <a:p>
            <a:pPr algn="just">
              <a:lnSpc>
                <a:spcPts val="3569"/>
              </a:lnSpc>
            </a:pPr>
            <a:r>
              <a:rPr lang="en-US" sz="2549" b="true">
                <a:solidFill>
                  <a:srgbClr val="2C3249"/>
                </a:solidFill>
                <a:latin typeface="Canva Sans Bold"/>
                <a:ea typeface="Canva Sans Bold"/>
                <a:cs typeface="Canva Sans Bold"/>
                <a:sym typeface="Canva Sans Bold"/>
              </a:rPr>
              <a:t> FOREIGN KEY (MaNV) REFERENCES NhanVien(MaNV),</a:t>
            </a:r>
          </a:p>
          <a:p>
            <a:pPr algn="just">
              <a:lnSpc>
                <a:spcPts val="3569"/>
              </a:lnSpc>
            </a:pPr>
            <a:r>
              <a:rPr lang="en-US" sz="2549" b="true">
                <a:solidFill>
                  <a:srgbClr val="2C3249"/>
                </a:solidFill>
                <a:latin typeface="Canva Sans Bold"/>
                <a:ea typeface="Canva Sans Bold"/>
                <a:cs typeface="Canva Sans Bold"/>
                <a:sym typeface="Canva Sans Bold"/>
              </a:rPr>
              <a:t> FOREIGN KEY (MaDA) REFERENCES DuAn(MaDA),</a:t>
            </a:r>
          </a:p>
          <a:p>
            <a:pPr algn="just">
              <a:lnSpc>
                <a:spcPts val="3569"/>
              </a:lnSpc>
            </a:pPr>
            <a:r>
              <a:rPr lang="en-US" b="true" sz="2549">
                <a:solidFill>
                  <a:srgbClr val="2C3249"/>
                </a:solidFill>
                <a:latin typeface="Canva Sans Bold"/>
                <a:ea typeface="Canva Sans Bold"/>
                <a:cs typeface="Canva Sans Bold"/>
                <a:sym typeface="Canva Sans Bold"/>
              </a:rPr>
              <a:t> UNIQUE (MaNV, ThanhPho));</a:t>
            </a:r>
          </a:p>
          <a:p>
            <a:pPr algn="just">
              <a:lnSpc>
                <a:spcPts val="3569"/>
              </a:lnSpc>
            </a:pPr>
          </a:p>
        </p:txBody>
      </p:sp>
      <p:sp>
        <p:nvSpPr>
          <p:cNvPr name="TextBox 8" id="8"/>
          <p:cNvSpPr txBox="true"/>
          <p:nvPr/>
        </p:nvSpPr>
        <p:spPr>
          <a:xfrm rot="0">
            <a:off x="1977938" y="557115"/>
            <a:ext cx="2320821" cy="741095"/>
          </a:xfrm>
          <a:prstGeom prst="rect">
            <a:avLst/>
          </a:prstGeom>
        </p:spPr>
        <p:txBody>
          <a:bodyPr anchor="t" rtlCol="false" tIns="0" lIns="0" bIns="0" rIns="0">
            <a:spAutoFit/>
          </a:bodyPr>
          <a:lstStyle/>
          <a:p>
            <a:pPr algn="l">
              <a:lnSpc>
                <a:spcPts val="5648"/>
              </a:lnSpc>
            </a:pPr>
            <a:r>
              <a:rPr lang="en-US" sz="5379">
                <a:solidFill>
                  <a:srgbClr val="C4459F"/>
                </a:solidFill>
                <a:latin typeface="Anton"/>
                <a:ea typeface="Anton"/>
                <a:cs typeface="Anton"/>
                <a:sym typeface="Anton"/>
              </a:rPr>
              <a:t>CÂU 3</a:t>
            </a:r>
          </a:p>
        </p:txBody>
      </p:sp>
      <p:sp>
        <p:nvSpPr>
          <p:cNvPr name="TextBox 9" id="9"/>
          <p:cNvSpPr txBox="true"/>
          <p:nvPr/>
        </p:nvSpPr>
        <p:spPr>
          <a:xfrm rot="0">
            <a:off x="609269" y="1768918"/>
            <a:ext cx="5764566" cy="839708"/>
          </a:xfrm>
          <a:prstGeom prst="rect">
            <a:avLst/>
          </a:prstGeom>
        </p:spPr>
        <p:txBody>
          <a:bodyPr anchor="t" rtlCol="false" tIns="0" lIns="0" bIns="0" rIns="0">
            <a:spAutoFit/>
          </a:bodyPr>
          <a:lstStyle/>
          <a:p>
            <a:pPr algn="l">
              <a:lnSpc>
                <a:spcPts val="6383"/>
              </a:lnSpc>
            </a:pPr>
            <a:r>
              <a:rPr lang="en-US" sz="6079" spc="857">
                <a:solidFill>
                  <a:srgbClr val="C4459F"/>
                </a:solidFill>
                <a:latin typeface="Anton"/>
                <a:ea typeface="Anton"/>
                <a:cs typeface="Anton"/>
                <a:sym typeface="Anton"/>
              </a:rPr>
              <a:t>TẠO DATABASE</a:t>
            </a:r>
          </a:p>
        </p:txBody>
      </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DELETE</a:t>
            </a:r>
          </a:p>
        </p:txBody>
      </p:sp>
      <p:sp>
        <p:nvSpPr>
          <p:cNvPr name="TextBox 19" id="19"/>
          <p:cNvSpPr txBox="true"/>
          <p:nvPr/>
        </p:nvSpPr>
        <p:spPr>
          <a:xfrm rot="0">
            <a:off x="732035" y="3375784"/>
            <a:ext cx="7867104" cy="4926823"/>
          </a:xfrm>
          <a:prstGeom prst="rect">
            <a:avLst/>
          </a:prstGeom>
        </p:spPr>
        <p:txBody>
          <a:bodyPr anchor="t" rtlCol="false" tIns="0" lIns="0" bIns="0" rIns="0">
            <a:spAutoFit/>
          </a:bodyPr>
          <a:lstStyle/>
          <a:p>
            <a:pPr algn="l">
              <a:lnSpc>
                <a:spcPts val="6589"/>
              </a:lnSpc>
            </a:pPr>
            <a:r>
              <a:rPr lang="en-US" sz="3640" spc="167">
                <a:solidFill>
                  <a:srgbClr val="000000"/>
                </a:solidFill>
                <a:latin typeface="Canva Sans"/>
                <a:ea typeface="Canva Sans"/>
                <a:cs typeface="Canva Sans"/>
                <a:sym typeface="Canva Sans"/>
              </a:rPr>
              <a:t>DELETE FROM KyNang</a:t>
            </a:r>
          </a:p>
          <a:p>
            <a:pPr algn="l">
              <a:lnSpc>
                <a:spcPts val="6589"/>
              </a:lnSpc>
            </a:pPr>
            <a:r>
              <a:rPr lang="en-US" sz="3640" spc="167">
                <a:solidFill>
                  <a:srgbClr val="000000"/>
                </a:solidFill>
                <a:latin typeface="Canva Sans"/>
                <a:ea typeface="Canva Sans"/>
                <a:cs typeface="Canva Sans"/>
                <a:sym typeface="Canva Sans"/>
              </a:rPr>
              <a:t>WHERE MaKN NOT IN (</a:t>
            </a:r>
          </a:p>
          <a:p>
            <a:pPr algn="l">
              <a:lnSpc>
                <a:spcPts val="6589"/>
              </a:lnSpc>
            </a:pPr>
            <a:r>
              <a:rPr lang="en-US" sz="3640" spc="167">
                <a:solidFill>
                  <a:srgbClr val="000000"/>
                </a:solidFill>
                <a:latin typeface="Canva Sans"/>
                <a:ea typeface="Canva Sans"/>
                <a:cs typeface="Canva Sans"/>
                <a:sym typeface="Canva Sans"/>
              </a:rPr>
              <a:t>SELECT DISTINCT MaKN FROM SuDung_KyNang)</a:t>
            </a:r>
          </a:p>
          <a:p>
            <a:pPr algn="l">
              <a:lnSpc>
                <a:spcPts val="6589"/>
              </a:lnSpc>
            </a:pPr>
            <a:r>
              <a:rPr lang="en-US" sz="3640" spc="167">
                <a:solidFill>
                  <a:srgbClr val="000000"/>
                </a:solidFill>
                <a:latin typeface="Canva Sans"/>
                <a:ea typeface="Canva Sans"/>
                <a:cs typeface="Canva Sans"/>
                <a:sym typeface="Canva Sans"/>
              </a:rPr>
              <a:t>GO</a:t>
            </a:r>
          </a:p>
          <a:p>
            <a:pPr algn="l">
              <a:lnSpc>
                <a:spcPts val="6589"/>
              </a:lnSpc>
            </a:pPr>
          </a:p>
        </p:txBody>
      </p:sp>
      <p:sp>
        <p:nvSpPr>
          <p:cNvPr name="TextBox 20" id="20"/>
          <p:cNvSpPr txBox="true"/>
          <p:nvPr/>
        </p:nvSpPr>
        <p:spPr>
          <a:xfrm rot="0">
            <a:off x="732035" y="2129153"/>
            <a:ext cx="8115300" cy="1579887"/>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3. Xóa kỹ năng chưa được nhân viên nào sử dụng:</a:t>
            </a:r>
          </a:p>
          <a:p>
            <a:pPr algn="just">
              <a:lnSpc>
                <a:spcPts val="4269"/>
              </a:lnSpc>
            </a:pP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GROUP BY</a:t>
            </a:r>
          </a:p>
        </p:txBody>
      </p:sp>
      <p:sp>
        <p:nvSpPr>
          <p:cNvPr name="TextBox 19" id="19"/>
          <p:cNvSpPr txBox="true"/>
          <p:nvPr/>
        </p:nvSpPr>
        <p:spPr>
          <a:xfrm rot="0">
            <a:off x="732035" y="3197037"/>
            <a:ext cx="8274816" cy="5736665"/>
          </a:xfrm>
          <a:prstGeom prst="rect">
            <a:avLst/>
          </a:prstGeom>
        </p:spPr>
        <p:txBody>
          <a:bodyPr anchor="t" rtlCol="false" tIns="0" lIns="0" bIns="0" rIns="0">
            <a:spAutoFit/>
          </a:bodyPr>
          <a:lstStyle/>
          <a:p>
            <a:pPr algn="l">
              <a:lnSpc>
                <a:spcPts val="5724"/>
              </a:lnSpc>
            </a:pPr>
            <a:r>
              <a:rPr lang="en-US" sz="3162" spc="145">
                <a:solidFill>
                  <a:srgbClr val="000000"/>
                </a:solidFill>
                <a:latin typeface="Canva Sans"/>
                <a:ea typeface="Canva Sans"/>
                <a:cs typeface="Canva Sans"/>
                <a:sym typeface="Canva Sans"/>
              </a:rPr>
              <a:t>SELECT kn.ChuThich, COUNT(DISTINCT sdk.MaNV) AS SoNhanVien</a:t>
            </a:r>
          </a:p>
          <a:p>
            <a:pPr algn="l">
              <a:lnSpc>
                <a:spcPts val="5724"/>
              </a:lnSpc>
            </a:pPr>
            <a:r>
              <a:rPr lang="en-US" sz="3162" spc="145">
                <a:solidFill>
                  <a:srgbClr val="000000"/>
                </a:solidFill>
                <a:latin typeface="Canva Sans"/>
                <a:ea typeface="Canva Sans"/>
                <a:cs typeface="Canva Sans"/>
                <a:sym typeface="Canva Sans"/>
              </a:rPr>
              <a:t>FROM KyNang kn</a:t>
            </a:r>
          </a:p>
          <a:p>
            <a:pPr algn="l">
              <a:lnSpc>
                <a:spcPts val="5724"/>
              </a:lnSpc>
            </a:pPr>
            <a:r>
              <a:rPr lang="en-US" sz="3162" spc="145">
                <a:solidFill>
                  <a:srgbClr val="000000"/>
                </a:solidFill>
                <a:latin typeface="Canva Sans"/>
                <a:ea typeface="Canva Sans"/>
                <a:cs typeface="Canva Sans"/>
                <a:sym typeface="Canva Sans"/>
              </a:rPr>
              <a:t>JOIN SuDung_KyNang sdk ON </a:t>
            </a:r>
          </a:p>
          <a:p>
            <a:pPr algn="l">
              <a:lnSpc>
                <a:spcPts val="5724"/>
              </a:lnSpc>
            </a:pPr>
            <a:r>
              <a:rPr lang="en-US" sz="3162" spc="145">
                <a:solidFill>
                  <a:srgbClr val="000000"/>
                </a:solidFill>
                <a:latin typeface="Canva Sans"/>
                <a:ea typeface="Canva Sans"/>
                <a:cs typeface="Canva Sans"/>
                <a:sym typeface="Canva Sans"/>
              </a:rPr>
              <a:t>kn.MaKN = sdk.MaKN</a:t>
            </a:r>
          </a:p>
          <a:p>
            <a:pPr algn="l">
              <a:lnSpc>
                <a:spcPts val="5724"/>
              </a:lnSpc>
            </a:pPr>
            <a:r>
              <a:rPr lang="en-US" sz="3162" spc="145">
                <a:solidFill>
                  <a:srgbClr val="000000"/>
                </a:solidFill>
                <a:latin typeface="Canva Sans"/>
                <a:ea typeface="Canva Sans"/>
                <a:cs typeface="Canva Sans"/>
                <a:sym typeface="Canva Sans"/>
              </a:rPr>
              <a:t>GROUP BY kn.ChuThich</a:t>
            </a:r>
          </a:p>
          <a:p>
            <a:pPr algn="l">
              <a:lnSpc>
                <a:spcPts val="5724"/>
              </a:lnSpc>
            </a:pPr>
            <a:r>
              <a:rPr lang="en-US" sz="3162" spc="145">
                <a:solidFill>
                  <a:srgbClr val="000000"/>
                </a:solidFill>
                <a:latin typeface="Canva Sans"/>
                <a:ea typeface="Canva Sans"/>
                <a:cs typeface="Canva Sans"/>
                <a:sym typeface="Canva Sans"/>
              </a:rPr>
              <a:t>ORDER BY SoNhanVien DESC</a:t>
            </a:r>
          </a:p>
          <a:p>
            <a:pPr algn="l">
              <a:lnSpc>
                <a:spcPts val="5724"/>
              </a:lnSpc>
            </a:pPr>
            <a:r>
              <a:rPr lang="en-US" sz="3162" spc="145">
                <a:solidFill>
                  <a:srgbClr val="000000"/>
                </a:solidFill>
                <a:latin typeface="Canva Sans"/>
                <a:ea typeface="Canva Sans"/>
                <a:cs typeface="Canva Sans"/>
                <a:sym typeface="Canva Sans"/>
              </a:rPr>
              <a:t>GO</a:t>
            </a:r>
          </a:p>
        </p:txBody>
      </p:sp>
      <p:sp>
        <p:nvSpPr>
          <p:cNvPr name="TextBox 20" id="20"/>
          <p:cNvSpPr txBox="true"/>
          <p:nvPr/>
        </p:nvSpPr>
        <p:spPr>
          <a:xfrm rot="0">
            <a:off x="732035" y="2129153"/>
            <a:ext cx="8115300" cy="1579887"/>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4. Đếm số nhân viên có kỹ năng theo từng loại kỹ năng, sắp xếp giảm dần:</a:t>
            </a:r>
          </a:p>
          <a:p>
            <a:pPr algn="just">
              <a:lnSpc>
                <a:spcPts val="4269"/>
              </a:lnSpc>
            </a:pP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SUB QUERY</a:t>
            </a:r>
          </a:p>
        </p:txBody>
      </p:sp>
      <p:sp>
        <p:nvSpPr>
          <p:cNvPr name="TextBox 19" id="19"/>
          <p:cNvSpPr txBox="true"/>
          <p:nvPr/>
        </p:nvSpPr>
        <p:spPr>
          <a:xfrm rot="0">
            <a:off x="732035" y="3209929"/>
            <a:ext cx="7458394" cy="5996569"/>
          </a:xfrm>
          <a:prstGeom prst="rect">
            <a:avLst/>
          </a:prstGeom>
        </p:spPr>
        <p:txBody>
          <a:bodyPr anchor="t" rtlCol="false" tIns="0" lIns="0" bIns="0" rIns="0">
            <a:spAutoFit/>
          </a:bodyPr>
          <a:lstStyle/>
          <a:p>
            <a:pPr algn="l">
              <a:lnSpc>
                <a:spcPts val="4819"/>
              </a:lnSpc>
            </a:pPr>
            <a:r>
              <a:rPr lang="en-US" sz="2662" spc="122">
                <a:solidFill>
                  <a:srgbClr val="000000"/>
                </a:solidFill>
                <a:latin typeface="Canva Sans"/>
                <a:ea typeface="Canva Sans"/>
                <a:cs typeface="Canva Sans"/>
                <a:sym typeface="Canva Sans"/>
              </a:rPr>
              <a:t>SELECT nv.HoTen</a:t>
            </a:r>
          </a:p>
          <a:p>
            <a:pPr algn="l">
              <a:lnSpc>
                <a:spcPts val="4819"/>
              </a:lnSpc>
            </a:pPr>
            <a:r>
              <a:rPr lang="en-US" sz="2662" spc="122">
                <a:solidFill>
                  <a:srgbClr val="000000"/>
                </a:solidFill>
                <a:latin typeface="Canva Sans"/>
                <a:ea typeface="Canva Sans"/>
                <a:cs typeface="Canva Sans"/>
                <a:sym typeface="Canva Sans"/>
              </a:rPr>
              <a:t>FROM NhanVien nv</a:t>
            </a:r>
          </a:p>
          <a:p>
            <a:pPr algn="l">
              <a:lnSpc>
                <a:spcPts val="4819"/>
              </a:lnSpc>
            </a:pPr>
            <a:r>
              <a:rPr lang="en-US" sz="2662" spc="122">
                <a:solidFill>
                  <a:srgbClr val="000000"/>
                </a:solidFill>
                <a:latin typeface="Canva Sans"/>
                <a:ea typeface="Canva Sans"/>
                <a:cs typeface="Canva Sans"/>
                <a:sym typeface="Canva Sans"/>
              </a:rPr>
              <a:t>WHERE MaNV IN (SELECT MaNV</a:t>
            </a:r>
          </a:p>
          <a:p>
            <a:pPr algn="l">
              <a:lnSpc>
                <a:spcPts val="4819"/>
              </a:lnSpc>
            </a:pPr>
            <a:r>
              <a:rPr lang="en-US" sz="2662" spc="122">
                <a:solidFill>
                  <a:srgbClr val="000000"/>
                </a:solidFill>
                <a:latin typeface="Canva Sans"/>
                <a:ea typeface="Canva Sans"/>
                <a:cs typeface="Canva Sans"/>
                <a:sym typeface="Canva Sans"/>
              </a:rPr>
              <a:t>FROM SuDung_KyNang</a:t>
            </a:r>
          </a:p>
          <a:p>
            <a:pPr algn="l">
              <a:lnSpc>
                <a:spcPts val="4819"/>
              </a:lnSpc>
            </a:pPr>
            <a:r>
              <a:rPr lang="en-US" sz="2662" spc="122">
                <a:solidFill>
                  <a:srgbClr val="000000"/>
                </a:solidFill>
                <a:latin typeface="Canva Sans"/>
                <a:ea typeface="Canva Sans"/>
                <a:cs typeface="Canva Sans"/>
                <a:sym typeface="Canva Sans"/>
              </a:rPr>
              <a:t>WHERE MaKN = (SELECT TOP 1 MaKN</a:t>
            </a:r>
          </a:p>
          <a:p>
            <a:pPr algn="l">
              <a:lnSpc>
                <a:spcPts val="4819"/>
              </a:lnSpc>
            </a:pPr>
            <a:r>
              <a:rPr lang="en-US" sz="2662" spc="122">
                <a:solidFill>
                  <a:srgbClr val="000000"/>
                </a:solidFill>
                <a:latin typeface="Canva Sans"/>
                <a:ea typeface="Canva Sans"/>
                <a:cs typeface="Canva Sans"/>
                <a:sym typeface="Canva Sans"/>
              </a:rPr>
              <a:t>FROM SuDung_KyNang</a:t>
            </a:r>
          </a:p>
          <a:p>
            <a:pPr algn="l">
              <a:lnSpc>
                <a:spcPts val="4819"/>
              </a:lnSpc>
            </a:pPr>
            <a:r>
              <a:rPr lang="en-US" sz="2662" spc="122">
                <a:solidFill>
                  <a:srgbClr val="000000"/>
                </a:solidFill>
                <a:latin typeface="Canva Sans"/>
                <a:ea typeface="Canva Sans"/>
                <a:cs typeface="Canva Sans"/>
                <a:sym typeface="Canva Sans"/>
              </a:rPr>
              <a:t>GROUP BY MaKN</a:t>
            </a:r>
          </a:p>
          <a:p>
            <a:pPr algn="l">
              <a:lnSpc>
                <a:spcPts val="4819"/>
              </a:lnSpc>
            </a:pPr>
            <a:r>
              <a:rPr lang="en-US" sz="2662" spc="122">
                <a:solidFill>
                  <a:srgbClr val="000000"/>
                </a:solidFill>
                <a:latin typeface="Canva Sans"/>
                <a:ea typeface="Canva Sans"/>
                <a:cs typeface="Canva Sans"/>
                <a:sym typeface="Canva Sans"/>
              </a:rPr>
              <a:t>ORDER BY COUNT(MaNV) DESC))</a:t>
            </a:r>
          </a:p>
          <a:p>
            <a:pPr algn="l">
              <a:lnSpc>
                <a:spcPts val="4819"/>
              </a:lnSpc>
            </a:pPr>
            <a:r>
              <a:rPr lang="en-US" sz="2662" spc="122">
                <a:solidFill>
                  <a:srgbClr val="000000"/>
                </a:solidFill>
                <a:latin typeface="Canva Sans"/>
                <a:ea typeface="Canva Sans"/>
                <a:cs typeface="Canva Sans"/>
                <a:sym typeface="Canva Sans"/>
              </a:rPr>
              <a:t>GO</a:t>
            </a:r>
          </a:p>
          <a:p>
            <a:pPr algn="l">
              <a:lnSpc>
                <a:spcPts val="4277"/>
              </a:lnSpc>
            </a:pPr>
          </a:p>
        </p:txBody>
      </p:sp>
      <p:sp>
        <p:nvSpPr>
          <p:cNvPr name="TextBox 20" id="20"/>
          <p:cNvSpPr txBox="true"/>
          <p:nvPr/>
        </p:nvSpPr>
        <p:spPr>
          <a:xfrm rot="0">
            <a:off x="732035" y="2129153"/>
            <a:ext cx="8115300" cy="1029977"/>
          </a:xfrm>
          <a:prstGeom prst="rect">
            <a:avLst/>
          </a:prstGeom>
        </p:spPr>
        <p:txBody>
          <a:bodyPr anchor="t" rtlCol="false" tIns="0" lIns="0" bIns="0" rIns="0">
            <a:spAutoFit/>
          </a:bodyPr>
          <a:lstStyle/>
          <a:p>
            <a:pPr algn="just">
              <a:lnSpc>
                <a:spcPts val="4129"/>
              </a:lnSpc>
            </a:pPr>
            <a:r>
              <a:rPr lang="en-US" b="true" sz="2949">
                <a:solidFill>
                  <a:srgbClr val="2C3249"/>
                </a:solidFill>
                <a:latin typeface="Canva Sans Bold"/>
                <a:ea typeface="Canva Sans Bold"/>
                <a:cs typeface="Canva Sans Bold"/>
                <a:sym typeface="Canva Sans Bold"/>
              </a:rPr>
              <a:t>5. Nhân viên có kỹ năng thuộc loại phổ biến nhất (kỹ năng được nhiều người dùng nhất):</a:t>
            </a:r>
          </a:p>
        </p:txBody>
      </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CÂU BẤT KÌ</a:t>
            </a:r>
          </a:p>
        </p:txBody>
      </p:sp>
      <p:sp>
        <p:nvSpPr>
          <p:cNvPr name="TextBox 19" id="19"/>
          <p:cNvSpPr txBox="true"/>
          <p:nvPr/>
        </p:nvSpPr>
        <p:spPr>
          <a:xfrm rot="0">
            <a:off x="732035" y="3035304"/>
            <a:ext cx="8362062" cy="6353659"/>
          </a:xfrm>
          <a:prstGeom prst="rect">
            <a:avLst/>
          </a:prstGeom>
        </p:spPr>
        <p:txBody>
          <a:bodyPr anchor="t" rtlCol="false" tIns="0" lIns="0" bIns="0" rIns="0">
            <a:spAutoFit/>
          </a:bodyPr>
          <a:lstStyle/>
          <a:p>
            <a:pPr algn="l">
              <a:lnSpc>
                <a:spcPts val="5613"/>
              </a:lnSpc>
            </a:pPr>
            <a:r>
              <a:rPr lang="en-US" sz="3101" spc="142">
                <a:solidFill>
                  <a:srgbClr val="000000"/>
                </a:solidFill>
                <a:latin typeface="Canva Sans"/>
                <a:ea typeface="Canva Sans"/>
                <a:cs typeface="Canva Sans"/>
                <a:sym typeface="Canva Sans"/>
              </a:rPr>
              <a:t>SELECT TenPB</a:t>
            </a:r>
          </a:p>
          <a:p>
            <a:pPr algn="l">
              <a:lnSpc>
                <a:spcPts val="5613"/>
              </a:lnSpc>
            </a:pPr>
            <a:r>
              <a:rPr lang="en-US" sz="3101" spc="142">
                <a:solidFill>
                  <a:srgbClr val="000000"/>
                </a:solidFill>
                <a:latin typeface="Canva Sans"/>
                <a:ea typeface="Canva Sans"/>
                <a:cs typeface="Canva Sans"/>
                <a:sym typeface="Canva Sans"/>
              </a:rPr>
              <a:t>FROM PhongBan</a:t>
            </a:r>
          </a:p>
          <a:p>
            <a:pPr algn="l">
              <a:lnSpc>
                <a:spcPts val="5613"/>
              </a:lnSpc>
            </a:pPr>
            <a:r>
              <a:rPr lang="en-US" sz="3101" spc="142">
                <a:solidFill>
                  <a:srgbClr val="000000"/>
                </a:solidFill>
                <a:latin typeface="Canva Sans"/>
                <a:ea typeface="Canva Sans"/>
                <a:cs typeface="Canva Sans"/>
                <a:sym typeface="Canva Sans"/>
              </a:rPr>
              <a:t>WHERE MaPB = (</a:t>
            </a:r>
          </a:p>
          <a:p>
            <a:pPr algn="l">
              <a:lnSpc>
                <a:spcPts val="5613"/>
              </a:lnSpc>
            </a:pPr>
            <a:r>
              <a:rPr lang="en-US" sz="3101" spc="142">
                <a:solidFill>
                  <a:srgbClr val="000000"/>
                </a:solidFill>
                <a:latin typeface="Canva Sans"/>
                <a:ea typeface="Canva Sans"/>
                <a:cs typeface="Canva Sans"/>
                <a:sym typeface="Canva Sans"/>
              </a:rPr>
              <a:t>   SELECT TOP 1 MaPB</a:t>
            </a:r>
          </a:p>
          <a:p>
            <a:pPr algn="l">
              <a:lnSpc>
                <a:spcPts val="5613"/>
              </a:lnSpc>
            </a:pPr>
            <a:r>
              <a:rPr lang="en-US" sz="3101" spc="142">
                <a:solidFill>
                  <a:srgbClr val="000000"/>
                </a:solidFill>
                <a:latin typeface="Canva Sans"/>
                <a:ea typeface="Canva Sans"/>
                <a:cs typeface="Canva Sans"/>
                <a:sym typeface="Canva Sans"/>
              </a:rPr>
              <a:t>   FROM NhanVien</a:t>
            </a:r>
          </a:p>
          <a:p>
            <a:pPr algn="l">
              <a:lnSpc>
                <a:spcPts val="5613"/>
              </a:lnSpc>
            </a:pPr>
            <a:r>
              <a:rPr lang="en-US" sz="3101" spc="142">
                <a:solidFill>
                  <a:srgbClr val="000000"/>
                </a:solidFill>
                <a:latin typeface="Canva Sans"/>
                <a:ea typeface="Canva Sans"/>
                <a:cs typeface="Canva Sans"/>
                <a:sym typeface="Canva Sans"/>
              </a:rPr>
              <a:t>   GROUP BY MaPB</a:t>
            </a:r>
          </a:p>
          <a:p>
            <a:pPr algn="l">
              <a:lnSpc>
                <a:spcPts val="5613"/>
              </a:lnSpc>
            </a:pPr>
            <a:r>
              <a:rPr lang="en-US" sz="3101" spc="142">
                <a:solidFill>
                  <a:srgbClr val="000000"/>
                </a:solidFill>
                <a:latin typeface="Canva Sans"/>
                <a:ea typeface="Canva Sans"/>
                <a:cs typeface="Canva Sans"/>
                <a:sym typeface="Canva Sans"/>
              </a:rPr>
              <a:t>   ORDER BY COUNT(*) DESC)</a:t>
            </a:r>
          </a:p>
          <a:p>
            <a:pPr algn="l">
              <a:lnSpc>
                <a:spcPts val="5613"/>
              </a:lnSpc>
            </a:pPr>
            <a:r>
              <a:rPr lang="en-US" sz="3101" spc="142">
                <a:solidFill>
                  <a:srgbClr val="000000"/>
                </a:solidFill>
                <a:latin typeface="Canva Sans"/>
                <a:ea typeface="Canva Sans"/>
                <a:cs typeface="Canva Sans"/>
                <a:sym typeface="Canva Sans"/>
              </a:rPr>
              <a:t>GO</a:t>
            </a:r>
          </a:p>
          <a:p>
            <a:pPr algn="l">
              <a:lnSpc>
                <a:spcPts val="5613"/>
              </a:lnSpc>
            </a:pPr>
          </a:p>
        </p:txBody>
      </p:sp>
      <p:sp>
        <p:nvSpPr>
          <p:cNvPr name="TextBox 20" id="20"/>
          <p:cNvSpPr txBox="true"/>
          <p:nvPr/>
        </p:nvSpPr>
        <p:spPr>
          <a:xfrm rot="0">
            <a:off x="732035" y="2414161"/>
            <a:ext cx="8115300" cy="506102"/>
          </a:xfrm>
          <a:prstGeom prst="rect">
            <a:avLst/>
          </a:prstGeom>
        </p:spPr>
        <p:txBody>
          <a:bodyPr anchor="t" rtlCol="false" tIns="0" lIns="0" bIns="0" rIns="0">
            <a:spAutoFit/>
          </a:bodyPr>
          <a:lstStyle/>
          <a:p>
            <a:pPr algn="just">
              <a:lnSpc>
                <a:spcPts val="4129"/>
              </a:lnSpc>
            </a:pPr>
            <a:r>
              <a:rPr lang="en-US" b="true" sz="2949">
                <a:solidFill>
                  <a:srgbClr val="2C3249"/>
                </a:solidFill>
                <a:latin typeface="Canva Sans Bold"/>
                <a:ea typeface="Canva Sans Bold"/>
                <a:cs typeface="Canva Sans Bold"/>
                <a:sym typeface="Canva Sans Bold"/>
              </a:rPr>
              <a:t>6. Phòng ban có nhiều nhân viên nhất:</a:t>
            </a:r>
          </a:p>
        </p:txBody>
      </p:sp>
    </p:spTree>
  </p:cSld>
  <p:clrMapOvr>
    <a:masterClrMapping/>
  </p:clrMapOvr>
</p:sld>
</file>

<file path=ppt/slides/slide104.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2445345" y="261074"/>
            <a:ext cx="13397309" cy="10025926"/>
          </a:xfrm>
          <a:prstGeom prst="rect">
            <a:avLst/>
          </a:prstGeom>
        </p:spPr>
        <p:txBody>
          <a:bodyPr anchor="t" rtlCol="false" tIns="0" lIns="0" bIns="0" rIns="0">
            <a:spAutoFit/>
          </a:bodyPr>
          <a:lstStyle/>
          <a:p>
            <a:pPr algn="ctr">
              <a:lnSpc>
                <a:spcPts val="26753"/>
              </a:lnSpc>
            </a:pPr>
            <a:r>
              <a:rPr lang="en-US" sz="19109" b="true">
                <a:solidFill>
                  <a:srgbClr val="000000"/>
                </a:solidFill>
                <a:latin typeface="Noto Sans Bold"/>
                <a:ea typeface="Noto Sans Bold"/>
                <a:cs typeface="Noto Sans Bold"/>
                <a:sym typeface="Noto Sans Bold"/>
              </a:rPr>
              <a:t>CÂU CÁ NHÂN</a:t>
            </a:r>
          </a:p>
          <a:p>
            <a:pPr algn="ctr" marL="0" indent="0" lvl="0">
              <a:lnSpc>
                <a:spcPts val="26753"/>
              </a:lnSpc>
              <a:spcBef>
                <a:spcPct val="0"/>
              </a:spcBef>
            </a:pPr>
            <a:r>
              <a:rPr lang="en-US" b="true" sz="19109">
                <a:solidFill>
                  <a:srgbClr val="000000"/>
                </a:solidFill>
                <a:latin typeface="Noto Sans Bold"/>
                <a:ea typeface="Noto Sans Bold"/>
                <a:cs typeface="Noto Sans Bold"/>
                <a:sym typeface="Noto Sans Bold"/>
              </a:rPr>
              <a:t>HỒNG HUY</a:t>
            </a:r>
          </a:p>
        </p:txBody>
      </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rot="0">
            <a:off x="11734027" y="4103322"/>
            <a:ext cx="3958208" cy="1899940"/>
          </a:xfrm>
          <a:prstGeom prst="rect">
            <a:avLst/>
          </a:prstGeom>
        </p:spPr>
      </p:pic>
      <p:pic>
        <p:nvPicPr>
          <p:cNvPr name="Picture 3" id="3"/>
          <p:cNvPicPr>
            <a:picLocks noChangeAspect="true"/>
          </p:cNvPicPr>
          <p:nvPr/>
        </p:nvPicPr>
        <p:blipFill>
          <a:blip r:embed="rId2"/>
          <a:srcRect l="0" t="0" r="0" b="0"/>
          <a:stretch>
            <a:fillRect/>
          </a:stretch>
        </p:blipFill>
        <p:spPr>
          <a:xfrm flipH="true" flipV="false" rot="0">
            <a:off x="2418158" y="6457110"/>
            <a:ext cx="3958208" cy="1899940"/>
          </a:xfrm>
          <a:prstGeom prst="rect">
            <a:avLst/>
          </a:prstGeom>
        </p:spPr>
      </p:pic>
      <p:sp>
        <p:nvSpPr>
          <p:cNvPr name="TextBox 4" id="4"/>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5" id="5"/>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TRUY VẤN KẾT NỐI NHIỀU BẢNG</a:t>
            </a:r>
          </a:p>
        </p:txBody>
      </p:sp>
      <p:sp>
        <p:nvSpPr>
          <p:cNvPr name="TextBox 6" id="6"/>
          <p:cNvSpPr txBox="true"/>
          <p:nvPr/>
        </p:nvSpPr>
        <p:spPr>
          <a:xfrm rot="0">
            <a:off x="8330310" y="2024378"/>
            <a:ext cx="9957690" cy="7827480"/>
          </a:xfrm>
          <a:prstGeom prst="rect">
            <a:avLst/>
          </a:prstGeom>
        </p:spPr>
        <p:txBody>
          <a:bodyPr anchor="t" rtlCol="false" tIns="0" lIns="0" bIns="0" rIns="0">
            <a:spAutoFit/>
          </a:bodyPr>
          <a:lstStyle/>
          <a:p>
            <a:pPr algn="l">
              <a:lnSpc>
                <a:spcPts val="5181"/>
              </a:lnSpc>
            </a:pPr>
            <a:r>
              <a:rPr lang="en-US" sz="2862" spc="131">
                <a:solidFill>
                  <a:srgbClr val="000000"/>
                </a:solidFill>
                <a:latin typeface="Canva Sans"/>
                <a:ea typeface="Canva Sans"/>
                <a:cs typeface="Canva Sans"/>
                <a:sym typeface="Canva Sans"/>
              </a:rPr>
              <a:t>SELECT</a:t>
            </a:r>
          </a:p>
          <a:p>
            <a:pPr algn="l">
              <a:lnSpc>
                <a:spcPts val="5181"/>
              </a:lnSpc>
            </a:pPr>
            <a:r>
              <a:rPr lang="en-US" sz="2862" spc="131">
                <a:solidFill>
                  <a:srgbClr val="000000"/>
                </a:solidFill>
                <a:latin typeface="Canva Sans"/>
                <a:ea typeface="Canva Sans"/>
                <a:cs typeface="Canva Sans"/>
                <a:sym typeface="Canva Sans"/>
              </a:rPr>
              <a:t>    NV.HoTen,</a:t>
            </a:r>
          </a:p>
          <a:p>
            <a:pPr algn="l">
              <a:lnSpc>
                <a:spcPts val="5181"/>
              </a:lnSpc>
            </a:pPr>
            <a:r>
              <a:rPr lang="en-US" sz="2862" spc="131">
                <a:solidFill>
                  <a:srgbClr val="000000"/>
                </a:solidFill>
                <a:latin typeface="Canva Sans"/>
                <a:ea typeface="Canva Sans"/>
                <a:cs typeface="Canva Sans"/>
                <a:sym typeface="Canva Sans"/>
              </a:rPr>
              <a:t>    PB.TenPB,</a:t>
            </a:r>
          </a:p>
          <a:p>
            <a:pPr algn="l">
              <a:lnSpc>
                <a:spcPts val="5181"/>
              </a:lnSpc>
            </a:pPr>
            <a:r>
              <a:rPr lang="en-US" sz="2862" spc="131">
                <a:solidFill>
                  <a:srgbClr val="000000"/>
                </a:solidFill>
                <a:latin typeface="Canva Sans"/>
                <a:ea typeface="Canva Sans"/>
                <a:cs typeface="Canva Sans"/>
                <a:sym typeface="Canva Sans"/>
              </a:rPr>
              <a:t>    DA.TenDA</a:t>
            </a:r>
          </a:p>
          <a:p>
            <a:pPr algn="l">
              <a:lnSpc>
                <a:spcPts val="5181"/>
              </a:lnSpc>
            </a:pPr>
            <a:r>
              <a:rPr lang="en-US" sz="2862" spc="131">
                <a:solidFill>
                  <a:srgbClr val="000000"/>
                </a:solidFill>
                <a:latin typeface="Canva Sans"/>
                <a:ea typeface="Canva Sans"/>
                <a:cs typeface="Canva Sans"/>
                <a:sym typeface="Canva Sans"/>
              </a:rPr>
              <a:t>FROM</a:t>
            </a:r>
          </a:p>
          <a:p>
            <a:pPr algn="l">
              <a:lnSpc>
                <a:spcPts val="5181"/>
              </a:lnSpc>
            </a:pPr>
            <a:r>
              <a:rPr lang="en-US" sz="2862" spc="131">
                <a:solidFill>
                  <a:srgbClr val="000000"/>
                </a:solidFill>
                <a:latin typeface="Canva Sans"/>
                <a:ea typeface="Canva Sans"/>
                <a:cs typeface="Canva Sans"/>
                <a:sym typeface="Canva Sans"/>
              </a:rPr>
              <a:t>NhanVien NV</a:t>
            </a:r>
          </a:p>
          <a:p>
            <a:pPr algn="l">
              <a:lnSpc>
                <a:spcPts val="5181"/>
              </a:lnSpc>
            </a:pPr>
            <a:r>
              <a:rPr lang="en-US" sz="2862" spc="131">
                <a:solidFill>
                  <a:srgbClr val="000000"/>
                </a:solidFill>
                <a:latin typeface="Canva Sans"/>
                <a:ea typeface="Canva Sans"/>
                <a:cs typeface="Canva Sans"/>
                <a:sym typeface="Canva Sans"/>
              </a:rPr>
              <a:t>JOIN</a:t>
            </a:r>
          </a:p>
          <a:p>
            <a:pPr algn="l">
              <a:lnSpc>
                <a:spcPts val="5181"/>
              </a:lnSpc>
            </a:pPr>
            <a:r>
              <a:rPr lang="en-US" sz="2862" spc="131">
                <a:solidFill>
                  <a:srgbClr val="000000"/>
                </a:solidFill>
                <a:latin typeface="Canva Sans"/>
                <a:ea typeface="Canva Sans"/>
                <a:cs typeface="Canva Sans"/>
                <a:sym typeface="Canva Sans"/>
              </a:rPr>
              <a:t>    PhongBan PB ON NV.MaPB = PB.MaPB</a:t>
            </a:r>
          </a:p>
          <a:p>
            <a:pPr algn="l">
              <a:lnSpc>
                <a:spcPts val="5181"/>
              </a:lnSpc>
            </a:pPr>
            <a:r>
              <a:rPr lang="en-US" sz="2862" spc="131">
                <a:solidFill>
                  <a:srgbClr val="000000"/>
                </a:solidFill>
                <a:latin typeface="Canva Sans"/>
                <a:ea typeface="Canva Sans"/>
                <a:cs typeface="Canva Sans"/>
                <a:sym typeface="Canva Sans"/>
              </a:rPr>
              <a:t>JOIN</a:t>
            </a:r>
          </a:p>
          <a:p>
            <a:pPr algn="l">
              <a:lnSpc>
                <a:spcPts val="5181"/>
              </a:lnSpc>
            </a:pPr>
            <a:r>
              <a:rPr lang="en-US" sz="2862" spc="131">
                <a:solidFill>
                  <a:srgbClr val="000000"/>
                </a:solidFill>
                <a:latin typeface="Canva Sans"/>
                <a:ea typeface="Canva Sans"/>
                <a:cs typeface="Canva Sans"/>
                <a:sym typeface="Canva Sans"/>
              </a:rPr>
              <a:t>    ThamGia_DuAn TGDA ON NV.MaNV = TGDA.MaNV</a:t>
            </a:r>
          </a:p>
          <a:p>
            <a:pPr algn="l">
              <a:lnSpc>
                <a:spcPts val="5181"/>
              </a:lnSpc>
            </a:pPr>
            <a:r>
              <a:rPr lang="en-US" sz="2862" spc="131">
                <a:solidFill>
                  <a:srgbClr val="000000"/>
                </a:solidFill>
                <a:latin typeface="Canva Sans"/>
                <a:ea typeface="Canva Sans"/>
                <a:cs typeface="Canva Sans"/>
                <a:sym typeface="Canva Sans"/>
              </a:rPr>
              <a:t>JOIN</a:t>
            </a:r>
          </a:p>
          <a:p>
            <a:pPr algn="l">
              <a:lnSpc>
                <a:spcPts val="5181"/>
              </a:lnSpc>
            </a:pPr>
            <a:r>
              <a:rPr lang="en-US" sz="2862" spc="131">
                <a:solidFill>
                  <a:srgbClr val="000000"/>
                </a:solidFill>
                <a:latin typeface="Canva Sans"/>
                <a:ea typeface="Canva Sans"/>
                <a:cs typeface="Canva Sans"/>
                <a:sym typeface="Canva Sans"/>
              </a:rPr>
              <a:t>DuAn DA ON TGDA.MaDA = DA.MaDA;</a:t>
            </a:r>
          </a:p>
        </p:txBody>
      </p:sp>
      <p:sp>
        <p:nvSpPr>
          <p:cNvPr name="TextBox 7" id="7"/>
          <p:cNvSpPr txBox="true"/>
          <p:nvPr/>
        </p:nvSpPr>
        <p:spPr>
          <a:xfrm rot="0">
            <a:off x="732035" y="2129153"/>
            <a:ext cx="7266535" cy="2113070"/>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1. Danh sách họ tên của nhân viên, tên phòng ban mà họ làm việc và tên các dự án mà họ tham gia.</a:t>
            </a:r>
          </a:p>
          <a:p>
            <a:pPr algn="just">
              <a:lnSpc>
                <a:spcPts val="4269"/>
              </a:lnSpc>
            </a:pPr>
          </a:p>
        </p:txBody>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7" id="17"/>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UPDATE</a:t>
            </a:r>
          </a:p>
        </p:txBody>
      </p:sp>
      <p:sp>
        <p:nvSpPr>
          <p:cNvPr name="TextBox 18" id="18"/>
          <p:cNvSpPr txBox="true"/>
          <p:nvPr/>
        </p:nvSpPr>
        <p:spPr>
          <a:xfrm rot="0">
            <a:off x="732035" y="3178597"/>
            <a:ext cx="7334317" cy="3200564"/>
          </a:xfrm>
          <a:prstGeom prst="rect">
            <a:avLst/>
          </a:prstGeom>
        </p:spPr>
        <p:txBody>
          <a:bodyPr anchor="t" rtlCol="false" tIns="0" lIns="0" bIns="0" rIns="0">
            <a:spAutoFit/>
          </a:bodyPr>
          <a:lstStyle/>
          <a:p>
            <a:pPr algn="l">
              <a:lnSpc>
                <a:spcPts val="6481"/>
              </a:lnSpc>
            </a:pPr>
            <a:r>
              <a:rPr lang="en-US" sz="3580" spc="164">
                <a:solidFill>
                  <a:srgbClr val="000000"/>
                </a:solidFill>
                <a:latin typeface="Canva Sans"/>
                <a:ea typeface="Canva Sans"/>
                <a:cs typeface="Canva Sans"/>
                <a:sym typeface="Canva Sans"/>
              </a:rPr>
              <a:t>UPDATE DuAn</a:t>
            </a:r>
          </a:p>
          <a:p>
            <a:pPr algn="l">
              <a:lnSpc>
                <a:spcPts val="6481"/>
              </a:lnSpc>
            </a:pPr>
            <a:r>
              <a:rPr lang="en-US" sz="3580" spc="164">
                <a:solidFill>
                  <a:srgbClr val="000000"/>
                </a:solidFill>
                <a:latin typeface="Canva Sans"/>
                <a:ea typeface="Canva Sans"/>
                <a:cs typeface="Canva Sans"/>
                <a:sym typeface="Canva Sans"/>
              </a:rPr>
              <a:t>SET KinhPhi = KinhPhi * 1.1</a:t>
            </a:r>
          </a:p>
          <a:p>
            <a:pPr algn="l">
              <a:lnSpc>
                <a:spcPts val="6481"/>
              </a:lnSpc>
            </a:pPr>
            <a:r>
              <a:rPr lang="en-US" sz="3580" spc="164">
                <a:solidFill>
                  <a:srgbClr val="000000"/>
                </a:solidFill>
                <a:latin typeface="Canva Sans"/>
                <a:ea typeface="Canva Sans"/>
                <a:cs typeface="Canva Sans"/>
                <a:sym typeface="Canva Sans"/>
              </a:rPr>
              <a:t>WHERE MaDA = 'DA02';</a:t>
            </a:r>
          </a:p>
          <a:p>
            <a:pPr algn="l">
              <a:lnSpc>
                <a:spcPts val="6481"/>
              </a:lnSpc>
            </a:pPr>
          </a:p>
        </p:txBody>
      </p:sp>
      <p:sp>
        <p:nvSpPr>
          <p:cNvPr name="TextBox 19" id="19"/>
          <p:cNvSpPr txBox="true"/>
          <p:nvPr/>
        </p:nvSpPr>
        <p:spPr>
          <a:xfrm rot="0">
            <a:off x="732035" y="2129153"/>
            <a:ext cx="8115300" cy="1579724"/>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2. Tăng kinh phí của dự án 'DA02' thêm 10%.</a:t>
            </a:r>
          </a:p>
          <a:p>
            <a:pPr algn="just">
              <a:lnSpc>
                <a:spcPts val="4269"/>
              </a:lnSpc>
            </a:pP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7" id="17"/>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DELETE</a:t>
            </a:r>
          </a:p>
        </p:txBody>
      </p:sp>
      <p:sp>
        <p:nvSpPr>
          <p:cNvPr name="TextBox 18" id="18"/>
          <p:cNvSpPr txBox="true"/>
          <p:nvPr/>
        </p:nvSpPr>
        <p:spPr>
          <a:xfrm rot="0">
            <a:off x="732035" y="4384462"/>
            <a:ext cx="7867104" cy="3260136"/>
          </a:xfrm>
          <a:prstGeom prst="rect">
            <a:avLst/>
          </a:prstGeom>
        </p:spPr>
        <p:txBody>
          <a:bodyPr anchor="t" rtlCol="false" tIns="0" lIns="0" bIns="0" rIns="0">
            <a:spAutoFit/>
          </a:bodyPr>
          <a:lstStyle/>
          <a:p>
            <a:pPr algn="l">
              <a:lnSpc>
                <a:spcPts val="6589"/>
              </a:lnSpc>
            </a:pPr>
            <a:r>
              <a:rPr lang="en-US" sz="3640" spc="167">
                <a:solidFill>
                  <a:srgbClr val="000000"/>
                </a:solidFill>
                <a:latin typeface="Canva Sans"/>
                <a:ea typeface="Canva Sans"/>
                <a:cs typeface="Canva Sans"/>
                <a:sym typeface="Canva Sans"/>
              </a:rPr>
              <a:t>DELETE FROM NhanVien</a:t>
            </a:r>
          </a:p>
          <a:p>
            <a:pPr algn="l">
              <a:lnSpc>
                <a:spcPts val="6589"/>
              </a:lnSpc>
            </a:pPr>
            <a:r>
              <a:rPr lang="en-US" sz="3640" spc="167">
                <a:solidFill>
                  <a:srgbClr val="000000"/>
                </a:solidFill>
                <a:latin typeface="Canva Sans"/>
                <a:ea typeface="Canva Sans"/>
                <a:cs typeface="Canva Sans"/>
                <a:sym typeface="Canva Sans"/>
              </a:rPr>
              <a:t>WHERE MaNV NOT IN (SELECT DISTINCT MaNV FROM ThamGia_DuAn);</a:t>
            </a:r>
          </a:p>
        </p:txBody>
      </p:sp>
      <p:sp>
        <p:nvSpPr>
          <p:cNvPr name="TextBox 19" id="19"/>
          <p:cNvSpPr txBox="true"/>
          <p:nvPr/>
        </p:nvSpPr>
        <p:spPr>
          <a:xfrm rot="0">
            <a:off x="732035" y="2129153"/>
            <a:ext cx="8115300" cy="2113070"/>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3. XXóa tất cả các nhân viên khỏi bảng NhanVien không tham gia vào bất kỳ dự án nào (không có trong bảng ThamGia_DuAn).</a:t>
            </a:r>
          </a:p>
          <a:p>
            <a:pPr algn="just">
              <a:lnSpc>
                <a:spcPts val="4269"/>
              </a:lnSpc>
            </a:pP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38615" y="6055573"/>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177567" y="4227708"/>
            <a:ext cx="4723616" cy="9092355"/>
            <a:chOff x="0" y="0"/>
            <a:chExt cx="414042" cy="796978"/>
          </a:xfrm>
        </p:grpSpPr>
        <p:sp>
          <p:nvSpPr>
            <p:cNvPr name="Freeform 6" id="6"/>
            <p:cNvSpPr/>
            <p:nvPr/>
          </p:nvSpPr>
          <p:spPr>
            <a:xfrm flipH="false" flipV="false" rot="0">
              <a:off x="0" y="0"/>
              <a:ext cx="414042" cy="796978"/>
            </a:xfrm>
            <a:custGeom>
              <a:avLst/>
              <a:gdLst/>
              <a:ahLst/>
              <a:cxnLst/>
              <a:rect r="r" b="b" t="t" l="l"/>
              <a:pathLst>
                <a:path h="796978" w="414042">
                  <a:moveTo>
                    <a:pt x="207021" y="0"/>
                  </a:moveTo>
                  <a:cubicBezTo>
                    <a:pt x="92687" y="0"/>
                    <a:pt x="0" y="178410"/>
                    <a:pt x="0" y="398489"/>
                  </a:cubicBezTo>
                  <a:cubicBezTo>
                    <a:pt x="0" y="618569"/>
                    <a:pt x="92687" y="796978"/>
                    <a:pt x="207021" y="796978"/>
                  </a:cubicBezTo>
                  <a:cubicBezTo>
                    <a:pt x="321356" y="796978"/>
                    <a:pt x="414042" y="618569"/>
                    <a:pt x="414042" y="398489"/>
                  </a:cubicBezTo>
                  <a:cubicBezTo>
                    <a:pt x="414042" y="178410"/>
                    <a:pt x="321356" y="0"/>
                    <a:pt x="207021"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38816" y="36617"/>
              <a:ext cx="336409"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2612679" y="3925672"/>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pic>
        <p:nvPicPr>
          <p:cNvPr name="Picture 11" id="11"/>
          <p:cNvPicPr>
            <a:picLocks noChangeAspect="true"/>
          </p:cNvPicPr>
          <p:nvPr/>
        </p:nvPicPr>
        <p:blipFill>
          <a:blip r:embed="rId2"/>
          <a:srcRect l="0" t="0" r="0" b="0"/>
          <a:stretch>
            <a:fillRect/>
          </a:stretch>
        </p:blipFill>
        <p:spPr>
          <a:xfrm flipH="true" flipV="false" rot="0">
            <a:off x="1195122" y="8308330"/>
            <a:ext cx="3958208" cy="1899940"/>
          </a:xfrm>
          <a:prstGeom prst="rect">
            <a:avLst/>
          </a:prstGeom>
        </p:spPr>
      </p:pic>
      <p:pic>
        <p:nvPicPr>
          <p:cNvPr name="Picture 12" id="12"/>
          <p:cNvPicPr>
            <a:picLocks noChangeAspect="true"/>
          </p:cNvPicPr>
          <p:nvPr/>
        </p:nvPicPr>
        <p:blipFill>
          <a:blip r:embed="rId2"/>
          <a:srcRect l="0" t="0" r="0" b="0"/>
          <a:stretch>
            <a:fillRect/>
          </a:stretch>
        </p:blipFill>
        <p:spPr>
          <a:xfrm flipH="true" flipV="false" rot="0">
            <a:off x="0" y="7969751"/>
            <a:ext cx="3958208" cy="1899940"/>
          </a:xfrm>
          <a:prstGeom prst="rect">
            <a:avLst/>
          </a:prstGeom>
        </p:spPr>
      </p:pic>
      <p:sp>
        <p:nvSpPr>
          <p:cNvPr name="TextBox 13" id="13"/>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4" id="14"/>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GROUP BY</a:t>
            </a:r>
          </a:p>
        </p:txBody>
      </p:sp>
      <p:sp>
        <p:nvSpPr>
          <p:cNvPr name="TextBox 15" id="15"/>
          <p:cNvSpPr txBox="true"/>
          <p:nvPr/>
        </p:nvSpPr>
        <p:spPr>
          <a:xfrm rot="0">
            <a:off x="10670314" y="1237058"/>
            <a:ext cx="8274816" cy="8631615"/>
          </a:xfrm>
          <a:prstGeom prst="rect">
            <a:avLst/>
          </a:prstGeom>
        </p:spPr>
        <p:txBody>
          <a:bodyPr anchor="t" rtlCol="false" tIns="0" lIns="0" bIns="0" rIns="0">
            <a:spAutoFit/>
          </a:bodyPr>
          <a:lstStyle/>
          <a:p>
            <a:pPr algn="l">
              <a:lnSpc>
                <a:spcPts val="5724"/>
              </a:lnSpc>
            </a:pPr>
            <a:r>
              <a:rPr lang="en-US" sz="3162" spc="145">
                <a:solidFill>
                  <a:srgbClr val="000000"/>
                </a:solidFill>
                <a:latin typeface="Canva Sans"/>
                <a:ea typeface="Canva Sans"/>
                <a:cs typeface="Canva Sans"/>
                <a:sym typeface="Canva Sans"/>
              </a:rPr>
              <a:t>SELECT</a:t>
            </a:r>
          </a:p>
          <a:p>
            <a:pPr algn="l">
              <a:lnSpc>
                <a:spcPts val="5724"/>
              </a:lnSpc>
            </a:pPr>
            <a:r>
              <a:rPr lang="en-US" sz="3162" spc="145">
                <a:solidFill>
                  <a:srgbClr val="000000"/>
                </a:solidFill>
                <a:latin typeface="Canva Sans"/>
                <a:ea typeface="Canva Sans"/>
                <a:cs typeface="Canva Sans"/>
                <a:sym typeface="Canva Sans"/>
              </a:rPr>
              <a:t>    PB.TenPB,</a:t>
            </a:r>
          </a:p>
          <a:p>
            <a:pPr algn="l">
              <a:lnSpc>
                <a:spcPts val="5724"/>
              </a:lnSpc>
            </a:pPr>
            <a:r>
              <a:rPr lang="en-US" sz="3162" spc="145">
                <a:solidFill>
                  <a:srgbClr val="000000"/>
                </a:solidFill>
                <a:latin typeface="Canva Sans"/>
                <a:ea typeface="Canva Sans"/>
                <a:cs typeface="Canva Sans"/>
                <a:sym typeface="Canva Sans"/>
              </a:rPr>
              <a:t>    COUNT(NV.MaNV) AS SoLuongNhanVien</a:t>
            </a:r>
          </a:p>
          <a:p>
            <a:pPr algn="l">
              <a:lnSpc>
                <a:spcPts val="5724"/>
              </a:lnSpc>
            </a:pPr>
            <a:r>
              <a:rPr lang="en-US" sz="3162" spc="145">
                <a:solidFill>
                  <a:srgbClr val="000000"/>
                </a:solidFill>
                <a:latin typeface="Canva Sans"/>
                <a:ea typeface="Canva Sans"/>
                <a:cs typeface="Canva Sans"/>
                <a:sym typeface="Canva Sans"/>
              </a:rPr>
              <a:t>FROM</a:t>
            </a:r>
          </a:p>
          <a:p>
            <a:pPr algn="l">
              <a:lnSpc>
                <a:spcPts val="5724"/>
              </a:lnSpc>
            </a:pPr>
            <a:r>
              <a:rPr lang="en-US" sz="3162" spc="145">
                <a:solidFill>
                  <a:srgbClr val="000000"/>
                </a:solidFill>
                <a:latin typeface="Canva Sans"/>
                <a:ea typeface="Canva Sans"/>
                <a:cs typeface="Canva Sans"/>
                <a:sym typeface="Canva Sans"/>
              </a:rPr>
              <a:t>    PhongBan PB</a:t>
            </a:r>
          </a:p>
          <a:p>
            <a:pPr algn="l">
              <a:lnSpc>
                <a:spcPts val="5724"/>
              </a:lnSpc>
            </a:pPr>
            <a:r>
              <a:rPr lang="en-US" sz="3162" spc="145">
                <a:solidFill>
                  <a:srgbClr val="000000"/>
                </a:solidFill>
                <a:latin typeface="Canva Sans"/>
                <a:ea typeface="Canva Sans"/>
                <a:cs typeface="Canva Sans"/>
                <a:sym typeface="Canva Sans"/>
              </a:rPr>
              <a:t>JOIN</a:t>
            </a:r>
          </a:p>
          <a:p>
            <a:pPr algn="l">
              <a:lnSpc>
                <a:spcPts val="5724"/>
              </a:lnSpc>
            </a:pPr>
            <a:r>
              <a:rPr lang="en-US" sz="3162" spc="145">
                <a:solidFill>
                  <a:srgbClr val="000000"/>
                </a:solidFill>
                <a:latin typeface="Canva Sans"/>
                <a:ea typeface="Canva Sans"/>
                <a:cs typeface="Canva Sans"/>
                <a:sym typeface="Canva Sans"/>
              </a:rPr>
              <a:t>    NhanVien NV ON PB.MaPB = NV.MaPB</a:t>
            </a:r>
          </a:p>
          <a:p>
            <a:pPr algn="l">
              <a:lnSpc>
                <a:spcPts val="5724"/>
              </a:lnSpc>
            </a:pPr>
            <a:r>
              <a:rPr lang="en-US" sz="3162" spc="145">
                <a:solidFill>
                  <a:srgbClr val="000000"/>
                </a:solidFill>
                <a:latin typeface="Canva Sans"/>
                <a:ea typeface="Canva Sans"/>
                <a:cs typeface="Canva Sans"/>
                <a:sym typeface="Canva Sans"/>
              </a:rPr>
              <a:t>GROUP BY</a:t>
            </a:r>
          </a:p>
          <a:p>
            <a:pPr algn="l">
              <a:lnSpc>
                <a:spcPts val="5724"/>
              </a:lnSpc>
            </a:pPr>
            <a:r>
              <a:rPr lang="en-US" sz="3162" spc="145">
                <a:solidFill>
                  <a:srgbClr val="000000"/>
                </a:solidFill>
                <a:latin typeface="Canva Sans"/>
                <a:ea typeface="Canva Sans"/>
                <a:cs typeface="Canva Sans"/>
                <a:sym typeface="Canva Sans"/>
              </a:rPr>
              <a:t>P</a:t>
            </a:r>
            <a:r>
              <a:rPr lang="en-US" sz="3162" spc="145">
                <a:solidFill>
                  <a:srgbClr val="000000"/>
                </a:solidFill>
                <a:latin typeface="Canva Sans"/>
                <a:ea typeface="Canva Sans"/>
                <a:cs typeface="Canva Sans"/>
                <a:sym typeface="Canva Sans"/>
              </a:rPr>
              <a:t>B.TenPB;</a:t>
            </a:r>
          </a:p>
          <a:p>
            <a:pPr algn="l">
              <a:lnSpc>
                <a:spcPts val="5724"/>
              </a:lnSpc>
            </a:pPr>
          </a:p>
        </p:txBody>
      </p:sp>
      <p:sp>
        <p:nvSpPr>
          <p:cNvPr name="TextBox 16" id="16"/>
          <p:cNvSpPr txBox="true"/>
          <p:nvPr/>
        </p:nvSpPr>
        <p:spPr>
          <a:xfrm rot="0">
            <a:off x="732035" y="2129153"/>
            <a:ext cx="8115300" cy="1579724"/>
          </a:xfrm>
          <a:prstGeom prst="rect">
            <a:avLst/>
          </a:prstGeom>
        </p:spPr>
        <p:txBody>
          <a:bodyPr anchor="t" rtlCol="false" tIns="0" lIns="0" bIns="0" rIns="0">
            <a:spAutoFit/>
          </a:bodyPr>
          <a:lstStyle/>
          <a:p>
            <a:pPr algn="just">
              <a:lnSpc>
                <a:spcPts val="4269"/>
              </a:lnSpc>
            </a:pPr>
            <a:r>
              <a:rPr lang="en-US" b="true" sz="3049">
                <a:solidFill>
                  <a:srgbClr val="2C3249"/>
                </a:solidFill>
                <a:latin typeface="Canva Sans Bold"/>
                <a:ea typeface="Canva Sans Bold"/>
                <a:cs typeface="Canva Sans Bold"/>
                <a:sym typeface="Canva Sans Bold"/>
              </a:rPr>
              <a:t>4. Đếm số lượng nhân viên trong mỗi phòng ban. Hiển thị tên phòng ban và số lượng nhân viên.</a:t>
            </a: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165946">
            <a:off x="-2592368" y="1270213"/>
            <a:ext cx="9272857" cy="9092355"/>
            <a:chOff x="0" y="0"/>
            <a:chExt cx="812800" cy="796978"/>
          </a:xfrm>
        </p:grpSpPr>
        <p:sp>
          <p:nvSpPr>
            <p:cNvPr name="Freeform 3" id="3"/>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694109">
            <a:off x="-191931" y="3478527"/>
            <a:ext cx="8014237" cy="785823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5083305" y="3822299"/>
            <a:ext cx="9544538" cy="95445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1" id="11"/>
          <p:cNvPicPr>
            <a:picLocks noChangeAspect="true"/>
          </p:cNvPicPr>
          <p:nvPr/>
        </p:nvPicPr>
        <p:blipFill>
          <a:blip r:embed="rId2"/>
          <a:srcRect l="0" t="0" r="0" b="0"/>
          <a:stretch>
            <a:fillRect/>
          </a:stretch>
        </p:blipFill>
        <p:spPr>
          <a:xfrm flipH="true" flipV="false" rot="0">
            <a:off x="5454806" y="286363"/>
            <a:ext cx="3958208" cy="1899940"/>
          </a:xfrm>
          <a:prstGeom prst="rect">
            <a:avLst/>
          </a:prstGeom>
        </p:spPr>
      </p:pic>
      <p:pic>
        <p:nvPicPr>
          <p:cNvPr name="Picture 12" id="12"/>
          <p:cNvPicPr>
            <a:picLocks noChangeAspect="true"/>
          </p:cNvPicPr>
          <p:nvPr/>
        </p:nvPicPr>
        <p:blipFill>
          <a:blip r:embed="rId2"/>
          <a:srcRect l="0" t="0" r="0" b="0"/>
          <a:stretch>
            <a:fillRect/>
          </a:stretch>
        </p:blipFill>
        <p:spPr>
          <a:xfrm flipH="true" flipV="false" rot="0">
            <a:off x="2064822" y="7562958"/>
            <a:ext cx="3958208" cy="1899940"/>
          </a:xfrm>
          <a:prstGeom prst="rect">
            <a:avLst/>
          </a:prstGeom>
        </p:spPr>
      </p:pic>
      <p:sp>
        <p:nvSpPr>
          <p:cNvPr name="TextBox 13" id="13"/>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4" id="14"/>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SUB QUERY</a:t>
            </a:r>
          </a:p>
        </p:txBody>
      </p:sp>
      <p:sp>
        <p:nvSpPr>
          <p:cNvPr name="TextBox 15" id="15"/>
          <p:cNvSpPr txBox="true"/>
          <p:nvPr/>
        </p:nvSpPr>
        <p:spPr>
          <a:xfrm rot="0">
            <a:off x="10403614" y="1256130"/>
            <a:ext cx="7458394" cy="8677833"/>
          </a:xfrm>
          <a:prstGeom prst="rect">
            <a:avLst/>
          </a:prstGeom>
        </p:spPr>
        <p:txBody>
          <a:bodyPr anchor="t" rtlCol="false" tIns="0" lIns="0" bIns="0" rIns="0">
            <a:spAutoFit/>
          </a:bodyPr>
          <a:lstStyle/>
          <a:p>
            <a:pPr algn="l">
              <a:lnSpc>
                <a:spcPts val="5362"/>
              </a:lnSpc>
            </a:pPr>
            <a:r>
              <a:rPr lang="en-US" sz="2962" spc="136">
                <a:solidFill>
                  <a:srgbClr val="000000"/>
                </a:solidFill>
                <a:latin typeface="Canva Sans"/>
                <a:ea typeface="Canva Sans"/>
                <a:cs typeface="Canva Sans"/>
                <a:sym typeface="Canva Sans"/>
              </a:rPr>
              <a:t>SELECT NV.*</a:t>
            </a:r>
          </a:p>
          <a:p>
            <a:pPr algn="l">
              <a:lnSpc>
                <a:spcPts val="5362"/>
              </a:lnSpc>
            </a:pPr>
            <a:r>
              <a:rPr lang="en-US" sz="2962" spc="136">
                <a:solidFill>
                  <a:srgbClr val="000000"/>
                </a:solidFill>
                <a:latin typeface="Canva Sans"/>
                <a:ea typeface="Canva Sans"/>
                <a:cs typeface="Canva Sans"/>
                <a:sym typeface="Canva Sans"/>
              </a:rPr>
              <a:t>FROM NhanVien NV</a:t>
            </a:r>
          </a:p>
          <a:p>
            <a:pPr algn="l">
              <a:lnSpc>
                <a:spcPts val="5362"/>
              </a:lnSpc>
            </a:pPr>
            <a:r>
              <a:rPr lang="en-US" sz="2962" spc="136">
                <a:solidFill>
                  <a:srgbClr val="000000"/>
                </a:solidFill>
                <a:latin typeface="Canva Sans"/>
                <a:ea typeface="Canva Sans"/>
                <a:cs typeface="Canva Sans"/>
                <a:sym typeface="Canva Sans"/>
              </a:rPr>
              <a:t>WHERE NV.MaNV IN ( SELECT NT.MaNVNT FROM NguoiThan NT</a:t>
            </a:r>
          </a:p>
          <a:p>
            <a:pPr algn="l">
              <a:lnSpc>
                <a:spcPts val="5362"/>
              </a:lnSpc>
            </a:pPr>
            <a:r>
              <a:rPr lang="en-US" sz="2962" spc="136">
                <a:solidFill>
                  <a:srgbClr val="000000"/>
                </a:solidFill>
                <a:latin typeface="Canva Sans"/>
                <a:ea typeface="Canva Sans"/>
                <a:cs typeface="Canva Sans"/>
                <a:sym typeface="Canva Sans"/>
              </a:rPr>
              <a:t>WHERE NT.QuanHe IN ( SELECT NT2.QuanHe FROM NguoiThan NT2</a:t>
            </a:r>
          </a:p>
          <a:p>
            <a:pPr algn="l">
              <a:lnSpc>
                <a:spcPts val="5362"/>
              </a:lnSpc>
            </a:pPr>
            <a:r>
              <a:rPr lang="en-US" sz="2962" spc="136">
                <a:solidFill>
                  <a:srgbClr val="000000"/>
                </a:solidFill>
                <a:latin typeface="Canva Sans"/>
                <a:ea typeface="Canva Sans"/>
                <a:cs typeface="Canva Sans"/>
                <a:sym typeface="Canva Sans"/>
              </a:rPr>
              <a:t>WHERE NT2.MaNV = ( SELECT MaNV FROM NhanVien</a:t>
            </a:r>
          </a:p>
          <a:p>
            <a:pPr algn="l">
              <a:lnSpc>
                <a:spcPts val="5362"/>
              </a:lnSpc>
            </a:pPr>
            <a:r>
              <a:rPr lang="en-US" sz="2962" spc="136">
                <a:solidFill>
                  <a:srgbClr val="000000"/>
                </a:solidFill>
                <a:latin typeface="Canva Sans"/>
                <a:ea typeface="Canva Sans"/>
                <a:cs typeface="Canva Sans"/>
                <a:sym typeface="Canva Sans"/>
              </a:rPr>
              <a:t>WHE</a:t>
            </a:r>
            <a:r>
              <a:rPr lang="en-US" sz="2962" spc="136">
                <a:solidFill>
                  <a:srgbClr val="000000"/>
                </a:solidFill>
                <a:latin typeface="Canva Sans"/>
                <a:ea typeface="Canva Sans"/>
                <a:cs typeface="Canva Sans"/>
                <a:sym typeface="Canva Sans"/>
              </a:rPr>
              <a:t>RE HoTen = N'Nguyễn Văn A' ) )</a:t>
            </a:r>
          </a:p>
          <a:p>
            <a:pPr algn="l">
              <a:lnSpc>
                <a:spcPts val="5362"/>
              </a:lnSpc>
            </a:pPr>
            <a:r>
              <a:rPr lang="en-US" sz="2962" spc="136">
                <a:solidFill>
                  <a:srgbClr val="000000"/>
                </a:solidFill>
                <a:latin typeface="Canva Sans"/>
                <a:ea typeface="Canva Sans"/>
                <a:cs typeface="Canva Sans"/>
                <a:sym typeface="Canva Sans"/>
              </a:rPr>
              <a:t>AN</a:t>
            </a:r>
            <a:r>
              <a:rPr lang="en-US" sz="2962" spc="136">
                <a:solidFill>
                  <a:srgbClr val="000000"/>
                </a:solidFill>
                <a:latin typeface="Canva Sans"/>
                <a:ea typeface="Canva Sans"/>
                <a:cs typeface="Canva Sans"/>
                <a:sym typeface="Canva Sans"/>
              </a:rPr>
              <a:t>D NT.MaNV = ( SELECT MaNV FROM NhanVien</a:t>
            </a:r>
          </a:p>
          <a:p>
            <a:pPr algn="l">
              <a:lnSpc>
                <a:spcPts val="5362"/>
              </a:lnSpc>
            </a:pPr>
            <a:r>
              <a:rPr lang="en-US" sz="2962" spc="136">
                <a:solidFill>
                  <a:srgbClr val="000000"/>
                </a:solidFill>
                <a:latin typeface="Canva Sans"/>
                <a:ea typeface="Canva Sans"/>
                <a:cs typeface="Canva Sans"/>
                <a:sym typeface="Canva Sans"/>
              </a:rPr>
              <a:t>WHERE HoTen = N'Nguyễn Văn A' ) );</a:t>
            </a:r>
          </a:p>
          <a:p>
            <a:pPr algn="l">
              <a:lnSpc>
                <a:spcPts val="4819"/>
              </a:lnSpc>
            </a:pPr>
          </a:p>
        </p:txBody>
      </p:sp>
      <p:sp>
        <p:nvSpPr>
          <p:cNvPr name="TextBox 16" id="16"/>
          <p:cNvSpPr txBox="true"/>
          <p:nvPr/>
        </p:nvSpPr>
        <p:spPr>
          <a:xfrm rot="0">
            <a:off x="732035" y="2129153"/>
            <a:ext cx="8115300" cy="1553852"/>
          </a:xfrm>
          <a:prstGeom prst="rect">
            <a:avLst/>
          </a:prstGeom>
        </p:spPr>
        <p:txBody>
          <a:bodyPr anchor="t" rtlCol="false" tIns="0" lIns="0" bIns="0" rIns="0">
            <a:spAutoFit/>
          </a:bodyPr>
          <a:lstStyle/>
          <a:p>
            <a:pPr algn="just">
              <a:lnSpc>
                <a:spcPts val="4129"/>
              </a:lnSpc>
            </a:pPr>
            <a:r>
              <a:rPr lang="en-US" b="true" sz="2949">
                <a:solidFill>
                  <a:srgbClr val="2C3249"/>
                </a:solidFill>
                <a:latin typeface="Canva Sans Bold"/>
                <a:ea typeface="Canva Sans Bold"/>
                <a:cs typeface="Canva Sans Bold"/>
                <a:sym typeface="Canva Sans Bold"/>
              </a:rPr>
              <a:t>5. Tìm thông tin của các nhân viên có cùng quan hệ vợ/chồng với nhân viên 'Nguyễn Văn 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3021638" y="-1409129"/>
            <a:ext cx="8100677" cy="10092480"/>
            <a:chOff x="0" y="0"/>
            <a:chExt cx="6089650" cy="7586980"/>
          </a:xfrm>
        </p:grpSpPr>
        <p:sp>
          <p:nvSpPr>
            <p:cNvPr name="Freeform 3" id="3"/>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solidFill>
              <a:srgbClr val="86FCF1"/>
            </a:solidFill>
            <a:ln w="12700">
              <a:solidFill>
                <a:srgbClr val="000000"/>
              </a:solidFill>
            </a:ln>
          </p:spPr>
        </p:sp>
      </p:grpSp>
      <p:grpSp>
        <p:nvGrpSpPr>
          <p:cNvPr name="Group 4" id="4"/>
          <p:cNvGrpSpPr/>
          <p:nvPr/>
        </p:nvGrpSpPr>
        <p:grpSpPr>
          <a:xfrm rot="0">
            <a:off x="-3021638" y="-1409129"/>
            <a:ext cx="8100677" cy="10092480"/>
            <a:chOff x="0" y="0"/>
            <a:chExt cx="6089650" cy="7586980"/>
          </a:xfrm>
        </p:grpSpPr>
        <p:sp>
          <p:nvSpPr>
            <p:cNvPr name="Freeform 5" id="5"/>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blipFill>
              <a:blip r:embed="rId2">
                <a:alphaModFix amt="31000"/>
              </a:blip>
              <a:stretch>
                <a:fillRect l="0" t="-3530" r="0" b="-3530"/>
              </a:stretch>
            </a:blipFill>
          </p:spPr>
        </p:sp>
      </p:grpSp>
      <p:sp>
        <p:nvSpPr>
          <p:cNvPr name="TextBox 6" id="6"/>
          <p:cNvSpPr txBox="true"/>
          <p:nvPr/>
        </p:nvSpPr>
        <p:spPr>
          <a:xfrm rot="0">
            <a:off x="5477210" y="442815"/>
            <a:ext cx="12150976" cy="9044943"/>
          </a:xfrm>
          <a:prstGeom prst="rect">
            <a:avLst/>
          </a:prstGeom>
        </p:spPr>
        <p:txBody>
          <a:bodyPr anchor="t" rtlCol="false" tIns="0" lIns="0" bIns="0" rIns="0">
            <a:spAutoFit/>
          </a:bodyPr>
          <a:lstStyle/>
          <a:p>
            <a:pPr algn="just">
              <a:lnSpc>
                <a:spcPts val="3286"/>
              </a:lnSpc>
            </a:pPr>
            <a:r>
              <a:rPr lang="en-US" sz="2347" b="true">
                <a:solidFill>
                  <a:srgbClr val="2C3249"/>
                </a:solidFill>
                <a:latin typeface="Canva Sans Bold"/>
                <a:ea typeface="Canva Sans Bold"/>
                <a:cs typeface="Canva Sans Bold"/>
                <a:sym typeface="Canva Sans Bold"/>
              </a:rPr>
              <a:t>-- THÊM DỮ LIỆU</a:t>
            </a:r>
          </a:p>
          <a:p>
            <a:pPr algn="just">
              <a:lnSpc>
                <a:spcPts val="3286"/>
              </a:lnSpc>
            </a:pPr>
            <a:r>
              <a:rPr lang="en-US" sz="2347" b="true">
                <a:solidFill>
                  <a:srgbClr val="2C3249"/>
                </a:solidFill>
                <a:latin typeface="Canva Sans Bold"/>
                <a:ea typeface="Canva Sans Bold"/>
                <a:cs typeface="Canva Sans Bold"/>
                <a:sym typeface="Canva Sans Bold"/>
              </a:rPr>
              <a:t>-- PhongBan</a:t>
            </a:r>
          </a:p>
          <a:p>
            <a:pPr algn="just">
              <a:lnSpc>
                <a:spcPts val="3286"/>
              </a:lnSpc>
            </a:pPr>
            <a:r>
              <a:rPr lang="en-US" sz="2347" b="true">
                <a:solidFill>
                  <a:srgbClr val="2C3249"/>
                </a:solidFill>
                <a:latin typeface="Canva Sans Bold"/>
                <a:ea typeface="Canva Sans Bold"/>
                <a:cs typeface="Canva Sans Bold"/>
                <a:sym typeface="Canva Sans Bold"/>
              </a:rPr>
              <a:t>INSERT INTO PhongBan (MaPB, TenPB, DienThoai) VALUES</a:t>
            </a:r>
          </a:p>
          <a:p>
            <a:pPr algn="just">
              <a:lnSpc>
                <a:spcPts val="3286"/>
              </a:lnSpc>
            </a:pPr>
            <a:r>
              <a:rPr lang="en-US" sz="2347" b="true">
                <a:solidFill>
                  <a:srgbClr val="2C3249"/>
                </a:solidFill>
                <a:latin typeface="Canva Sans Bold"/>
                <a:ea typeface="Canva Sans Bold"/>
                <a:cs typeface="Canva Sans Bold"/>
                <a:sym typeface="Canva Sans Bold"/>
              </a:rPr>
              <a:t>(1, N'Phòng Nhân sự', 0123456789),</a:t>
            </a:r>
          </a:p>
          <a:p>
            <a:pPr algn="just">
              <a:lnSpc>
                <a:spcPts val="3286"/>
              </a:lnSpc>
            </a:pPr>
            <a:r>
              <a:rPr lang="en-US" sz="2347" b="true">
                <a:solidFill>
                  <a:srgbClr val="2C3249"/>
                </a:solidFill>
                <a:latin typeface="Canva Sans Bold"/>
                <a:ea typeface="Canva Sans Bold"/>
                <a:cs typeface="Canva Sans Bold"/>
                <a:sym typeface="Canva Sans Bold"/>
              </a:rPr>
              <a:t>(2, N'Phòng Kỹ thuật', 0987654321),</a:t>
            </a:r>
          </a:p>
          <a:p>
            <a:pPr algn="just">
              <a:lnSpc>
                <a:spcPts val="3286"/>
              </a:lnSpc>
            </a:pPr>
            <a:r>
              <a:rPr lang="en-US" sz="2347" b="true">
                <a:solidFill>
                  <a:srgbClr val="2C3249"/>
                </a:solidFill>
                <a:latin typeface="Canva Sans Bold"/>
                <a:ea typeface="Canva Sans Bold"/>
                <a:cs typeface="Canva Sans Bold"/>
                <a:sym typeface="Canva Sans Bold"/>
              </a:rPr>
              <a:t>(3, N'Phòng Kế toán', 0112233445),</a:t>
            </a:r>
          </a:p>
          <a:p>
            <a:pPr algn="just">
              <a:lnSpc>
                <a:spcPts val="3286"/>
              </a:lnSpc>
            </a:pPr>
            <a:r>
              <a:rPr lang="en-US" sz="2347" b="true">
                <a:solidFill>
                  <a:srgbClr val="2C3249"/>
                </a:solidFill>
                <a:latin typeface="Canva Sans Bold"/>
                <a:ea typeface="Canva Sans Bold"/>
                <a:cs typeface="Canva Sans Bold"/>
                <a:sym typeface="Canva Sans Bold"/>
              </a:rPr>
              <a:t>(4, N'Phòng Marketing', 0556677889),</a:t>
            </a:r>
          </a:p>
          <a:p>
            <a:pPr algn="just">
              <a:lnSpc>
                <a:spcPts val="3286"/>
              </a:lnSpc>
            </a:pPr>
            <a:r>
              <a:rPr lang="en-US" sz="2347" b="true">
                <a:solidFill>
                  <a:srgbClr val="2C3249"/>
                </a:solidFill>
                <a:latin typeface="Canva Sans Bold"/>
                <a:ea typeface="Canva Sans Bold"/>
                <a:cs typeface="Canva Sans Bold"/>
                <a:sym typeface="Canva Sans Bold"/>
              </a:rPr>
              <a:t>(5, N'Phòng IT', 0998877665);</a:t>
            </a:r>
          </a:p>
          <a:p>
            <a:pPr algn="just">
              <a:lnSpc>
                <a:spcPts val="3286"/>
              </a:lnSpc>
            </a:pPr>
            <a:r>
              <a:rPr lang="en-US" sz="2347" b="true">
                <a:solidFill>
                  <a:srgbClr val="2C3249"/>
                </a:solidFill>
                <a:latin typeface="Canva Sans Bold"/>
                <a:ea typeface="Canva Sans Bold"/>
                <a:cs typeface="Canva Sans Bold"/>
                <a:sym typeface="Canva Sans Bold"/>
              </a:rPr>
              <a:t>-- NhanVien</a:t>
            </a:r>
          </a:p>
          <a:p>
            <a:pPr algn="just">
              <a:lnSpc>
                <a:spcPts val="3286"/>
              </a:lnSpc>
            </a:pPr>
            <a:r>
              <a:rPr lang="en-US" sz="2347" b="true">
                <a:solidFill>
                  <a:srgbClr val="2C3249"/>
                </a:solidFill>
                <a:latin typeface="Canva Sans Bold"/>
                <a:ea typeface="Canva Sans Bold"/>
                <a:cs typeface="Canva Sans Bold"/>
                <a:sym typeface="Canva Sans Bold"/>
              </a:rPr>
              <a:t>INSERT INTO NhanVien (MaNV, HoTen, NgaySinh, CongViec, MaPB) VALUES</a:t>
            </a:r>
          </a:p>
          <a:p>
            <a:pPr algn="just">
              <a:lnSpc>
                <a:spcPts val="3286"/>
              </a:lnSpc>
            </a:pPr>
            <a:r>
              <a:rPr lang="en-US" sz="2347" b="true">
                <a:solidFill>
                  <a:srgbClr val="2C3249"/>
                </a:solidFill>
                <a:latin typeface="Canva Sans Bold"/>
                <a:ea typeface="Canva Sans Bold"/>
                <a:cs typeface="Canva Sans Bold"/>
                <a:sym typeface="Canva Sans Bold"/>
              </a:rPr>
              <a:t>(1, N'Nguyễn Văn A', '1990-01-01', N'Nhân viên hành chính', 1),</a:t>
            </a:r>
          </a:p>
          <a:p>
            <a:pPr algn="just">
              <a:lnSpc>
                <a:spcPts val="3286"/>
              </a:lnSpc>
            </a:pPr>
            <a:r>
              <a:rPr lang="en-US" sz="2347" b="true">
                <a:solidFill>
                  <a:srgbClr val="2C3249"/>
                </a:solidFill>
                <a:latin typeface="Canva Sans Bold"/>
                <a:ea typeface="Canva Sans Bold"/>
                <a:cs typeface="Canva Sans Bold"/>
                <a:sym typeface="Canva Sans Bold"/>
              </a:rPr>
              <a:t>(2, N'Trần Thị B', '1991-02-02', N'Kỹ sư phần mềm', 2),</a:t>
            </a:r>
          </a:p>
          <a:p>
            <a:pPr algn="just">
              <a:lnSpc>
                <a:spcPts val="3286"/>
              </a:lnSpc>
            </a:pPr>
            <a:r>
              <a:rPr lang="en-US" sz="2347" b="true">
                <a:solidFill>
                  <a:srgbClr val="2C3249"/>
                </a:solidFill>
                <a:latin typeface="Canva Sans Bold"/>
                <a:ea typeface="Canva Sans Bold"/>
                <a:cs typeface="Canva Sans Bold"/>
                <a:sym typeface="Canva Sans Bold"/>
              </a:rPr>
              <a:t>(3, N'Lê Văn C', '1989-03-03', N'Kế toán trưởng', 3),</a:t>
            </a:r>
          </a:p>
          <a:p>
            <a:pPr algn="just">
              <a:lnSpc>
                <a:spcPts val="3286"/>
              </a:lnSpc>
            </a:pPr>
            <a:r>
              <a:rPr lang="en-US" sz="2347" b="true">
                <a:solidFill>
                  <a:srgbClr val="2C3249"/>
                </a:solidFill>
                <a:latin typeface="Canva Sans Bold"/>
                <a:ea typeface="Canva Sans Bold"/>
                <a:cs typeface="Canva Sans Bold"/>
                <a:sym typeface="Canva Sans Bold"/>
              </a:rPr>
              <a:t>(4, N'Phạm Thị D', '1992-04-04', N'Nhân viên truyền thông', 4),</a:t>
            </a:r>
          </a:p>
          <a:p>
            <a:pPr algn="just">
              <a:lnSpc>
                <a:spcPts val="3286"/>
              </a:lnSpc>
            </a:pPr>
            <a:r>
              <a:rPr lang="en-US" sz="2347" b="true">
                <a:solidFill>
                  <a:srgbClr val="2C3249"/>
                </a:solidFill>
                <a:latin typeface="Canva Sans Bold"/>
                <a:ea typeface="Canva Sans Bold"/>
                <a:cs typeface="Canva Sans Bold"/>
                <a:sym typeface="Canva Sans Bold"/>
              </a:rPr>
              <a:t>(5, N'Hồ Văn E', '1993-05-05', N'Quản trị hệ thống', 5);</a:t>
            </a:r>
          </a:p>
          <a:p>
            <a:pPr algn="just">
              <a:lnSpc>
                <a:spcPts val="3286"/>
              </a:lnSpc>
            </a:pPr>
            <a:r>
              <a:rPr lang="en-US" sz="2347" b="true">
                <a:solidFill>
                  <a:srgbClr val="2C3249"/>
                </a:solidFill>
                <a:latin typeface="Canva Sans Bold"/>
                <a:ea typeface="Canva Sans Bold"/>
                <a:cs typeface="Canva Sans Bold"/>
                <a:sym typeface="Canva Sans Bold"/>
              </a:rPr>
              <a:t>-- NguoiThan</a:t>
            </a:r>
          </a:p>
          <a:p>
            <a:pPr algn="just">
              <a:lnSpc>
                <a:spcPts val="3286"/>
              </a:lnSpc>
            </a:pPr>
            <a:r>
              <a:rPr lang="en-US" sz="2347" b="true">
                <a:solidFill>
                  <a:srgbClr val="2C3249"/>
                </a:solidFill>
                <a:latin typeface="Canva Sans Bold"/>
                <a:ea typeface="Canva Sans Bold"/>
                <a:cs typeface="Canva Sans Bold"/>
                <a:sym typeface="Canva Sans Bold"/>
              </a:rPr>
              <a:t>INSERT INTO NguoiThan (MaNV, MaNVNT, QuanHe, NgayKetHon) VALUES</a:t>
            </a:r>
          </a:p>
          <a:p>
            <a:pPr algn="just">
              <a:lnSpc>
                <a:spcPts val="3286"/>
              </a:lnSpc>
            </a:pPr>
            <a:r>
              <a:rPr lang="en-US" sz="2347" b="true">
                <a:solidFill>
                  <a:srgbClr val="2C3249"/>
                </a:solidFill>
                <a:latin typeface="Canva Sans Bold"/>
                <a:ea typeface="Canva Sans Bold"/>
                <a:cs typeface="Canva Sans Bold"/>
                <a:sym typeface="Canva Sans Bold"/>
              </a:rPr>
              <a:t>(1, 2, N'Vợ', '2015-06-01'),</a:t>
            </a:r>
          </a:p>
          <a:p>
            <a:pPr algn="just">
              <a:lnSpc>
                <a:spcPts val="3286"/>
              </a:lnSpc>
            </a:pPr>
            <a:r>
              <a:rPr lang="en-US" sz="2347" b="true">
                <a:solidFill>
                  <a:srgbClr val="2C3249"/>
                </a:solidFill>
                <a:latin typeface="Canva Sans Bold"/>
                <a:ea typeface="Canva Sans Bold"/>
                <a:cs typeface="Canva Sans Bold"/>
                <a:sym typeface="Canva Sans Bold"/>
              </a:rPr>
              <a:t>(2, 3, N'Chồng', '2016-07-02'),</a:t>
            </a:r>
          </a:p>
          <a:p>
            <a:pPr algn="just">
              <a:lnSpc>
                <a:spcPts val="3286"/>
              </a:lnSpc>
            </a:pPr>
            <a:r>
              <a:rPr lang="en-US" sz="2347" b="true">
                <a:solidFill>
                  <a:srgbClr val="2C3249"/>
                </a:solidFill>
                <a:latin typeface="Canva Sans Bold"/>
                <a:ea typeface="Canva Sans Bold"/>
                <a:cs typeface="Canva Sans Bold"/>
                <a:sym typeface="Canva Sans Bold"/>
              </a:rPr>
              <a:t>(3, 4, N'Vợ', '2014-08-03'),</a:t>
            </a:r>
          </a:p>
          <a:p>
            <a:pPr algn="just">
              <a:lnSpc>
                <a:spcPts val="3286"/>
              </a:lnSpc>
            </a:pPr>
            <a:r>
              <a:rPr lang="en-US" sz="2347" b="true">
                <a:solidFill>
                  <a:srgbClr val="2C3249"/>
                </a:solidFill>
                <a:latin typeface="Canva Sans Bold"/>
                <a:ea typeface="Canva Sans Bold"/>
                <a:cs typeface="Canva Sans Bold"/>
                <a:sym typeface="Canva Sans Bold"/>
              </a:rPr>
              <a:t>(4, 5, N'Chồng', '2018-09-04'),</a:t>
            </a:r>
          </a:p>
          <a:p>
            <a:pPr algn="just">
              <a:lnSpc>
                <a:spcPts val="3286"/>
              </a:lnSpc>
            </a:pPr>
            <a:r>
              <a:rPr lang="en-US" b="true" sz="2347">
                <a:solidFill>
                  <a:srgbClr val="2C3249"/>
                </a:solidFill>
                <a:latin typeface="Canva Sans Bold"/>
                <a:ea typeface="Canva Sans Bold"/>
                <a:cs typeface="Canva Sans Bold"/>
                <a:sym typeface="Canva Sans Bold"/>
              </a:rPr>
              <a:t>(5, 1, N'Vợ', '2020-10-05');</a:t>
            </a:r>
          </a:p>
        </p:txBody>
      </p:sp>
      <p:sp>
        <p:nvSpPr>
          <p:cNvPr name="TextBox 7" id="7"/>
          <p:cNvSpPr txBox="true"/>
          <p:nvPr/>
        </p:nvSpPr>
        <p:spPr>
          <a:xfrm rot="0">
            <a:off x="1377719" y="557115"/>
            <a:ext cx="2320821" cy="741095"/>
          </a:xfrm>
          <a:prstGeom prst="rect">
            <a:avLst/>
          </a:prstGeom>
        </p:spPr>
        <p:txBody>
          <a:bodyPr anchor="t" rtlCol="false" tIns="0" lIns="0" bIns="0" rIns="0">
            <a:spAutoFit/>
          </a:bodyPr>
          <a:lstStyle/>
          <a:p>
            <a:pPr algn="l">
              <a:lnSpc>
                <a:spcPts val="5648"/>
              </a:lnSpc>
            </a:pPr>
            <a:r>
              <a:rPr lang="en-US" sz="5379">
                <a:solidFill>
                  <a:srgbClr val="C4459F"/>
                </a:solidFill>
                <a:latin typeface="Anton"/>
                <a:ea typeface="Anton"/>
                <a:cs typeface="Anton"/>
                <a:sym typeface="Anton"/>
              </a:rPr>
              <a:t>CÂU 3</a:t>
            </a:r>
          </a:p>
        </p:txBody>
      </p:sp>
      <p:sp>
        <p:nvSpPr>
          <p:cNvPr name="TextBox 8" id="8"/>
          <p:cNvSpPr txBox="true"/>
          <p:nvPr/>
        </p:nvSpPr>
        <p:spPr>
          <a:xfrm rot="0">
            <a:off x="609269" y="1749868"/>
            <a:ext cx="3857721" cy="552636"/>
          </a:xfrm>
          <a:prstGeom prst="rect">
            <a:avLst/>
          </a:prstGeom>
        </p:spPr>
        <p:txBody>
          <a:bodyPr anchor="t" rtlCol="false" tIns="0" lIns="0" bIns="0" rIns="0">
            <a:spAutoFit/>
          </a:bodyPr>
          <a:lstStyle/>
          <a:p>
            <a:pPr algn="l">
              <a:lnSpc>
                <a:spcPts val="4271"/>
              </a:lnSpc>
            </a:pPr>
            <a:r>
              <a:rPr lang="en-US" sz="4068" spc="573">
                <a:solidFill>
                  <a:srgbClr val="C4459F"/>
                </a:solidFill>
                <a:latin typeface="Anton"/>
                <a:ea typeface="Anton"/>
                <a:cs typeface="Anton"/>
                <a:sym typeface="Anton"/>
              </a:rPr>
              <a:t>TẠO DATABASE</a:t>
            </a:r>
          </a:p>
        </p:txBody>
      </p:sp>
    </p:spTree>
  </p:cSld>
  <p:clrMapOvr>
    <a:masterClrMapping/>
  </p:clrMapOvr>
</p:sld>
</file>

<file path=ppt/slides/slide110.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2353971" y="261074"/>
            <a:ext cx="13211770" cy="10049273"/>
          </a:xfrm>
          <a:prstGeom prst="rect">
            <a:avLst/>
          </a:prstGeom>
        </p:spPr>
        <p:txBody>
          <a:bodyPr anchor="t" rtlCol="false" tIns="0" lIns="0" bIns="0" rIns="0">
            <a:spAutoFit/>
          </a:bodyPr>
          <a:lstStyle/>
          <a:p>
            <a:pPr algn="ctr">
              <a:lnSpc>
                <a:spcPts val="26753"/>
              </a:lnSpc>
            </a:pPr>
            <a:r>
              <a:rPr lang="en-US" sz="19109" b="true">
                <a:solidFill>
                  <a:srgbClr val="000000"/>
                </a:solidFill>
                <a:latin typeface="Noto Sans Bold"/>
                <a:ea typeface="Noto Sans Bold"/>
                <a:cs typeface="Noto Sans Bold"/>
                <a:sym typeface="Noto Sans Bold"/>
              </a:rPr>
              <a:t>CÂU CÁ NHÂN</a:t>
            </a:r>
          </a:p>
          <a:p>
            <a:pPr algn="ctr" marL="0" indent="0" lvl="0">
              <a:lnSpc>
                <a:spcPts val="26753"/>
              </a:lnSpc>
              <a:spcBef>
                <a:spcPct val="0"/>
              </a:spcBef>
            </a:pPr>
            <a:r>
              <a:rPr lang="en-US" b="true" sz="19109">
                <a:solidFill>
                  <a:srgbClr val="000000"/>
                </a:solidFill>
                <a:latin typeface="Noto Sans Bold"/>
                <a:ea typeface="Noto Sans Bold"/>
                <a:cs typeface="Noto Sans Bold"/>
                <a:sym typeface="Noto Sans Bold"/>
              </a:rPr>
              <a:t>MINH KHA</a:t>
            </a:r>
          </a:p>
        </p:txBody>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Minh Kha</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TRUY VẤN KẾT NỐI NHIỀU BẢNG</a:t>
            </a:r>
          </a:p>
        </p:txBody>
      </p:sp>
      <p:sp>
        <p:nvSpPr>
          <p:cNvPr name="TextBox 19" id="19"/>
          <p:cNvSpPr txBox="true"/>
          <p:nvPr/>
        </p:nvSpPr>
        <p:spPr>
          <a:xfrm rot="0">
            <a:off x="617526" y="2319959"/>
            <a:ext cx="8132476" cy="1047750"/>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Canva Sans Bold"/>
                <a:ea typeface="Canva Sans Bold"/>
                <a:cs typeface="Canva Sans Bold"/>
                <a:sym typeface="Canva Sans Bold"/>
              </a:rPr>
              <a:t>1.</a:t>
            </a:r>
            <a:r>
              <a:rPr lang="en-US" b="true" sz="3000">
                <a:solidFill>
                  <a:srgbClr val="000000"/>
                </a:solidFill>
                <a:latin typeface="Canva Sans Bold"/>
                <a:ea typeface="Canva Sans Bold"/>
                <a:cs typeface="Canva Sans Bold"/>
                <a:sym typeface="Canva Sans Bold"/>
              </a:rPr>
              <a:t>Liệt kê tên dự án, thành phố diễn ra dự án, và tên các nhân viên tham gia dự án đó.</a:t>
            </a:r>
          </a:p>
        </p:txBody>
      </p:sp>
      <p:sp>
        <p:nvSpPr>
          <p:cNvPr name="TextBox 20" id="20"/>
          <p:cNvSpPr txBox="true"/>
          <p:nvPr/>
        </p:nvSpPr>
        <p:spPr>
          <a:xfrm rot="0">
            <a:off x="732035" y="4023354"/>
            <a:ext cx="8006120" cy="42481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Canva Sans"/>
                <a:ea typeface="Canva Sans"/>
                <a:cs typeface="Canva Sans"/>
                <a:sym typeface="Canva Sans"/>
              </a:rPr>
              <a:t>SELECT </a:t>
            </a:r>
          </a:p>
          <a:p>
            <a:pPr algn="just">
              <a:lnSpc>
                <a:spcPts val="4200"/>
              </a:lnSpc>
              <a:spcBef>
                <a:spcPct val="0"/>
              </a:spcBef>
            </a:pPr>
            <a:r>
              <a:rPr lang="en-US" sz="3000">
                <a:solidFill>
                  <a:srgbClr val="000000"/>
                </a:solidFill>
                <a:latin typeface="Canva Sans"/>
                <a:ea typeface="Canva Sans"/>
                <a:cs typeface="Canva Sans"/>
                <a:sym typeface="Canva Sans"/>
              </a:rPr>
              <a:t> DA.TenDA AS TenDuAn,</a:t>
            </a:r>
          </a:p>
          <a:p>
            <a:pPr algn="just">
              <a:lnSpc>
                <a:spcPts val="4200"/>
              </a:lnSpc>
              <a:spcBef>
                <a:spcPct val="0"/>
              </a:spcBef>
            </a:pPr>
            <a:r>
              <a:rPr lang="en-US" sz="3000">
                <a:solidFill>
                  <a:srgbClr val="000000"/>
                </a:solidFill>
                <a:latin typeface="Canva Sans"/>
                <a:ea typeface="Canva Sans"/>
                <a:cs typeface="Canva Sans"/>
                <a:sym typeface="Canva Sans"/>
              </a:rPr>
              <a:t> DA.ThanhPho,</a:t>
            </a:r>
          </a:p>
          <a:p>
            <a:pPr algn="just">
              <a:lnSpc>
                <a:spcPts val="4200"/>
              </a:lnSpc>
              <a:spcBef>
                <a:spcPct val="0"/>
              </a:spcBef>
            </a:pPr>
            <a:r>
              <a:rPr lang="en-US" sz="3000">
                <a:solidFill>
                  <a:srgbClr val="000000"/>
                </a:solidFill>
                <a:latin typeface="Canva Sans"/>
                <a:ea typeface="Canva Sans"/>
                <a:cs typeface="Canva Sans"/>
                <a:sym typeface="Canva Sans"/>
              </a:rPr>
              <a:t> NV.HoTen AS NhanVienThamGia</a:t>
            </a:r>
          </a:p>
          <a:p>
            <a:pPr algn="just">
              <a:lnSpc>
                <a:spcPts val="4200"/>
              </a:lnSpc>
              <a:spcBef>
                <a:spcPct val="0"/>
              </a:spcBef>
            </a:pPr>
            <a:r>
              <a:rPr lang="en-US" sz="3000">
                <a:solidFill>
                  <a:srgbClr val="000000"/>
                </a:solidFill>
                <a:latin typeface="Canva Sans"/>
                <a:ea typeface="Canva Sans"/>
                <a:cs typeface="Canva Sans"/>
                <a:sym typeface="Canva Sans"/>
              </a:rPr>
              <a:t>FROM </a:t>
            </a:r>
          </a:p>
          <a:p>
            <a:pPr algn="just">
              <a:lnSpc>
                <a:spcPts val="4200"/>
              </a:lnSpc>
              <a:spcBef>
                <a:spcPct val="0"/>
              </a:spcBef>
            </a:pPr>
            <a:r>
              <a:rPr lang="en-US" sz="3000">
                <a:solidFill>
                  <a:srgbClr val="000000"/>
                </a:solidFill>
                <a:latin typeface="Canva Sans"/>
                <a:ea typeface="Canva Sans"/>
                <a:cs typeface="Canva Sans"/>
                <a:sym typeface="Canva Sans"/>
              </a:rPr>
              <a:t> ThamGia_DuAn TG</a:t>
            </a:r>
          </a:p>
          <a:p>
            <a:pPr algn="just">
              <a:lnSpc>
                <a:spcPts val="4200"/>
              </a:lnSpc>
              <a:spcBef>
                <a:spcPct val="0"/>
              </a:spcBef>
            </a:pPr>
            <a:r>
              <a:rPr lang="en-US" sz="3000">
                <a:solidFill>
                  <a:srgbClr val="000000"/>
                </a:solidFill>
                <a:latin typeface="Canva Sans"/>
                <a:ea typeface="Canva Sans"/>
                <a:cs typeface="Canva Sans"/>
                <a:sym typeface="Canva Sans"/>
              </a:rPr>
              <a:t>JOIN DuAn DA ON TG.MaDA = DA.MaDA</a:t>
            </a:r>
          </a:p>
          <a:p>
            <a:pPr algn="just">
              <a:lnSpc>
                <a:spcPts val="4200"/>
              </a:lnSpc>
              <a:spcBef>
                <a:spcPct val="0"/>
              </a:spcBef>
            </a:pPr>
            <a:r>
              <a:rPr lang="en-US" sz="3000">
                <a:solidFill>
                  <a:srgbClr val="000000"/>
                </a:solidFill>
                <a:latin typeface="Canva Sans"/>
                <a:ea typeface="Canva Sans"/>
                <a:cs typeface="Canva Sans"/>
                <a:sym typeface="Canva Sans"/>
              </a:rPr>
              <a:t>JOIN NhanVien NV ON TG.MaNV = NV.MaNV</a:t>
            </a:r>
          </a:p>
        </p:txBody>
      </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Minh Kha</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UPDATE</a:t>
            </a:r>
          </a:p>
        </p:txBody>
      </p:sp>
      <p:sp>
        <p:nvSpPr>
          <p:cNvPr name="TextBox 19" id="19"/>
          <p:cNvSpPr txBox="true"/>
          <p:nvPr/>
        </p:nvSpPr>
        <p:spPr>
          <a:xfrm rot="0">
            <a:off x="480121" y="2585252"/>
            <a:ext cx="8663879" cy="1047750"/>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Canva Sans Bold"/>
                <a:ea typeface="Canva Sans Bold"/>
                <a:cs typeface="Canva Sans Bold"/>
                <a:sym typeface="Canva Sans Bold"/>
              </a:rPr>
              <a:t>2.</a:t>
            </a:r>
            <a:r>
              <a:rPr lang="en-US" b="true" sz="3000">
                <a:solidFill>
                  <a:srgbClr val="000000"/>
                </a:solidFill>
                <a:latin typeface="Canva Sans Bold"/>
                <a:ea typeface="Canva Sans Bold"/>
                <a:cs typeface="Canva Sans Bold"/>
                <a:sym typeface="Canva Sans Bold"/>
              </a:rPr>
              <a:t>Cập nhật công việc của nhân viên “Nguyễn Văn A” thành “Trưởng phòng hành chính”.</a:t>
            </a:r>
          </a:p>
        </p:txBody>
      </p:sp>
      <p:sp>
        <p:nvSpPr>
          <p:cNvPr name="TextBox 20" id="20"/>
          <p:cNvSpPr txBox="true"/>
          <p:nvPr/>
        </p:nvSpPr>
        <p:spPr>
          <a:xfrm rot="0">
            <a:off x="634653" y="4795052"/>
            <a:ext cx="8663879" cy="15811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Canva Sans"/>
                <a:ea typeface="Canva Sans"/>
                <a:cs typeface="Canva Sans"/>
                <a:sym typeface="Canva Sans"/>
              </a:rPr>
              <a:t>UPDATE NhanVien</a:t>
            </a:r>
          </a:p>
          <a:p>
            <a:pPr algn="just">
              <a:lnSpc>
                <a:spcPts val="4200"/>
              </a:lnSpc>
              <a:spcBef>
                <a:spcPct val="0"/>
              </a:spcBef>
            </a:pPr>
            <a:r>
              <a:rPr lang="en-US" sz="3000">
                <a:solidFill>
                  <a:srgbClr val="000000"/>
                </a:solidFill>
                <a:latin typeface="Canva Sans"/>
                <a:ea typeface="Canva Sans"/>
                <a:cs typeface="Canva Sans"/>
                <a:sym typeface="Canva Sans"/>
              </a:rPr>
              <a:t>SET CongViec = N'Trưởng phòng hành chính'</a:t>
            </a:r>
          </a:p>
          <a:p>
            <a:pPr algn="just">
              <a:lnSpc>
                <a:spcPts val="4200"/>
              </a:lnSpc>
              <a:spcBef>
                <a:spcPct val="0"/>
              </a:spcBef>
            </a:pPr>
            <a:r>
              <a:rPr lang="en-US" sz="3000">
                <a:solidFill>
                  <a:srgbClr val="000000"/>
                </a:solidFill>
                <a:latin typeface="Canva Sans"/>
                <a:ea typeface="Canva Sans"/>
                <a:cs typeface="Canva Sans"/>
                <a:sym typeface="Canva Sans"/>
              </a:rPr>
              <a:t>WHERE HoTen = N'Nguyễn Văn A'</a:t>
            </a:r>
          </a:p>
        </p:txBody>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Minh Kha</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DELETE</a:t>
            </a:r>
          </a:p>
        </p:txBody>
      </p:sp>
      <p:sp>
        <p:nvSpPr>
          <p:cNvPr name="TextBox 19" id="19"/>
          <p:cNvSpPr txBox="true"/>
          <p:nvPr/>
        </p:nvSpPr>
        <p:spPr>
          <a:xfrm rot="0">
            <a:off x="732035" y="2548559"/>
            <a:ext cx="6849070"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Canva Sans Bold"/>
                <a:ea typeface="Canva Sans Bold"/>
                <a:cs typeface="Canva Sans Bold"/>
                <a:sym typeface="Canva Sans Bold"/>
              </a:rPr>
              <a:t>3.</a:t>
            </a:r>
            <a:r>
              <a:rPr lang="en-US" b="true" sz="3000">
                <a:solidFill>
                  <a:srgbClr val="000000"/>
                </a:solidFill>
                <a:latin typeface="Canva Sans Bold"/>
                <a:ea typeface="Canva Sans Bold"/>
                <a:cs typeface="Canva Sans Bold"/>
                <a:sym typeface="Canva Sans Bold"/>
              </a:rPr>
              <a:t>Xóa nhà cung cấp có mã là 'NCC05</a:t>
            </a:r>
            <a:r>
              <a:rPr lang="en-US" sz="3000">
                <a:solidFill>
                  <a:srgbClr val="000000"/>
                </a:solidFill>
                <a:latin typeface="Canva Sans"/>
                <a:ea typeface="Canva Sans"/>
                <a:cs typeface="Canva Sans"/>
                <a:sym typeface="Canva Sans"/>
              </a:rPr>
              <a:t>'.</a:t>
            </a:r>
          </a:p>
        </p:txBody>
      </p:sp>
      <p:sp>
        <p:nvSpPr>
          <p:cNvPr name="TextBox 20" id="20"/>
          <p:cNvSpPr txBox="true"/>
          <p:nvPr/>
        </p:nvSpPr>
        <p:spPr>
          <a:xfrm rot="0">
            <a:off x="732035" y="3520109"/>
            <a:ext cx="5888117" cy="21145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Canva Sans"/>
                <a:ea typeface="Canva Sans"/>
                <a:cs typeface="Canva Sans"/>
                <a:sym typeface="Canva Sans"/>
              </a:rPr>
              <a:t>DELETE FROM CungCap_ThietBi </a:t>
            </a:r>
          </a:p>
          <a:p>
            <a:pPr algn="just">
              <a:lnSpc>
                <a:spcPts val="4200"/>
              </a:lnSpc>
              <a:spcBef>
                <a:spcPct val="0"/>
              </a:spcBef>
            </a:pPr>
            <a:r>
              <a:rPr lang="en-US" sz="3000">
                <a:solidFill>
                  <a:srgbClr val="000000"/>
                </a:solidFill>
                <a:latin typeface="Canva Sans"/>
                <a:ea typeface="Canva Sans"/>
                <a:cs typeface="Canva Sans"/>
                <a:sym typeface="Canva Sans"/>
              </a:rPr>
              <a:t>WHERE MaNCC = 'NCC05'</a:t>
            </a:r>
          </a:p>
          <a:p>
            <a:pPr algn="just">
              <a:lnSpc>
                <a:spcPts val="4200"/>
              </a:lnSpc>
              <a:spcBef>
                <a:spcPct val="0"/>
              </a:spcBef>
            </a:pPr>
            <a:r>
              <a:rPr lang="en-US" sz="3000">
                <a:solidFill>
                  <a:srgbClr val="000000"/>
                </a:solidFill>
                <a:latin typeface="Canva Sans"/>
                <a:ea typeface="Canva Sans"/>
                <a:cs typeface="Canva Sans"/>
                <a:sym typeface="Canva Sans"/>
              </a:rPr>
              <a:t>DELETE FROM NhaCungCap </a:t>
            </a:r>
          </a:p>
          <a:p>
            <a:pPr algn="just">
              <a:lnSpc>
                <a:spcPts val="4200"/>
              </a:lnSpc>
              <a:spcBef>
                <a:spcPct val="0"/>
              </a:spcBef>
            </a:pPr>
            <a:r>
              <a:rPr lang="en-US" sz="3000">
                <a:solidFill>
                  <a:srgbClr val="000000"/>
                </a:solidFill>
                <a:latin typeface="Canva Sans"/>
                <a:ea typeface="Canva Sans"/>
                <a:cs typeface="Canva Sans"/>
                <a:sym typeface="Canva Sans"/>
              </a:rPr>
              <a:t>WHERE MaNCC = 'NCC05'</a:t>
            </a:r>
          </a:p>
        </p:txBody>
      </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Minh Kha</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GROUP BY </a:t>
            </a:r>
          </a:p>
        </p:txBody>
      </p:sp>
      <p:sp>
        <p:nvSpPr>
          <p:cNvPr name="TextBox 19" id="19"/>
          <p:cNvSpPr txBox="true"/>
          <p:nvPr/>
        </p:nvSpPr>
        <p:spPr>
          <a:xfrm rot="0">
            <a:off x="732035" y="2585252"/>
            <a:ext cx="7771631" cy="1047750"/>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Canva Sans Bold"/>
                <a:ea typeface="Canva Sans Bold"/>
                <a:cs typeface="Canva Sans Bold"/>
                <a:sym typeface="Canva Sans Bold"/>
              </a:rPr>
              <a:t>4.</a:t>
            </a:r>
            <a:r>
              <a:rPr lang="en-US" b="true" sz="3000">
                <a:solidFill>
                  <a:srgbClr val="000000"/>
                </a:solidFill>
                <a:latin typeface="Canva Sans Bold"/>
                <a:ea typeface="Canva Sans Bold"/>
                <a:cs typeface="Canva Sans Bold"/>
                <a:sym typeface="Canva Sans Bold"/>
              </a:rPr>
              <a:t>Thống kê số lần mỗi kỹ năng được sử dụng trong các dự án</a:t>
            </a:r>
            <a:r>
              <a:rPr lang="en-US" sz="3000">
                <a:solidFill>
                  <a:srgbClr val="000000"/>
                </a:solidFill>
                <a:latin typeface="Canva Sans"/>
                <a:ea typeface="Canva Sans"/>
                <a:cs typeface="Canva Sans"/>
                <a:sym typeface="Canva Sans"/>
              </a:rPr>
              <a:t>.</a:t>
            </a:r>
          </a:p>
        </p:txBody>
      </p:sp>
      <p:sp>
        <p:nvSpPr>
          <p:cNvPr name="TextBox 20" id="20"/>
          <p:cNvSpPr txBox="true"/>
          <p:nvPr/>
        </p:nvSpPr>
        <p:spPr>
          <a:xfrm rot="0">
            <a:off x="732035" y="4128302"/>
            <a:ext cx="7864078" cy="42481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Canva Sans"/>
                <a:ea typeface="Canva Sans"/>
                <a:cs typeface="Canva Sans"/>
                <a:sym typeface="Canva Sans"/>
              </a:rPr>
              <a:t>SELECT </a:t>
            </a:r>
          </a:p>
          <a:p>
            <a:pPr algn="just">
              <a:lnSpc>
                <a:spcPts val="4200"/>
              </a:lnSpc>
              <a:spcBef>
                <a:spcPct val="0"/>
              </a:spcBef>
            </a:pPr>
            <a:r>
              <a:rPr lang="en-US" sz="3000">
                <a:solidFill>
                  <a:srgbClr val="000000"/>
                </a:solidFill>
                <a:latin typeface="Canva Sans"/>
                <a:ea typeface="Canva Sans"/>
                <a:cs typeface="Canva Sans"/>
                <a:sym typeface="Canva Sans"/>
              </a:rPr>
              <a:t> KN.ChuThich AS KyNang,</a:t>
            </a:r>
          </a:p>
          <a:p>
            <a:pPr algn="just">
              <a:lnSpc>
                <a:spcPts val="4200"/>
              </a:lnSpc>
              <a:spcBef>
                <a:spcPct val="0"/>
              </a:spcBef>
            </a:pPr>
            <a:r>
              <a:rPr lang="en-US" sz="3000">
                <a:solidFill>
                  <a:srgbClr val="000000"/>
                </a:solidFill>
                <a:latin typeface="Canva Sans"/>
                <a:ea typeface="Canva Sans"/>
                <a:cs typeface="Canva Sans"/>
                <a:sym typeface="Canva Sans"/>
              </a:rPr>
              <a:t> COUNT(*) AS SoLanSuDung</a:t>
            </a:r>
          </a:p>
          <a:p>
            <a:pPr algn="just">
              <a:lnSpc>
                <a:spcPts val="4200"/>
              </a:lnSpc>
              <a:spcBef>
                <a:spcPct val="0"/>
              </a:spcBef>
            </a:pPr>
            <a:r>
              <a:rPr lang="en-US" sz="3000">
                <a:solidFill>
                  <a:srgbClr val="000000"/>
                </a:solidFill>
                <a:latin typeface="Canva Sans"/>
                <a:ea typeface="Canva Sans"/>
                <a:cs typeface="Canva Sans"/>
                <a:sym typeface="Canva Sans"/>
              </a:rPr>
              <a:t>FROM </a:t>
            </a:r>
          </a:p>
          <a:p>
            <a:pPr algn="just">
              <a:lnSpc>
                <a:spcPts val="4200"/>
              </a:lnSpc>
              <a:spcBef>
                <a:spcPct val="0"/>
              </a:spcBef>
            </a:pPr>
            <a:r>
              <a:rPr lang="en-US" sz="3000">
                <a:solidFill>
                  <a:srgbClr val="000000"/>
                </a:solidFill>
                <a:latin typeface="Canva Sans"/>
                <a:ea typeface="Canva Sans"/>
                <a:cs typeface="Canva Sans"/>
                <a:sym typeface="Canva Sans"/>
              </a:rPr>
              <a:t> SuDung_KyNang SDK</a:t>
            </a:r>
          </a:p>
          <a:p>
            <a:pPr algn="just">
              <a:lnSpc>
                <a:spcPts val="4200"/>
              </a:lnSpc>
              <a:spcBef>
                <a:spcPct val="0"/>
              </a:spcBef>
            </a:pPr>
            <a:r>
              <a:rPr lang="en-US" sz="3000">
                <a:solidFill>
                  <a:srgbClr val="000000"/>
                </a:solidFill>
                <a:latin typeface="Canva Sans"/>
                <a:ea typeface="Canva Sans"/>
                <a:cs typeface="Canva Sans"/>
                <a:sym typeface="Canva Sans"/>
              </a:rPr>
              <a:t>JOIN KyNang KN ON SDK.MaKN = KN.MaKN</a:t>
            </a:r>
          </a:p>
          <a:p>
            <a:pPr algn="just">
              <a:lnSpc>
                <a:spcPts val="4200"/>
              </a:lnSpc>
              <a:spcBef>
                <a:spcPct val="0"/>
              </a:spcBef>
            </a:pPr>
            <a:r>
              <a:rPr lang="en-US" sz="3000">
                <a:solidFill>
                  <a:srgbClr val="000000"/>
                </a:solidFill>
                <a:latin typeface="Canva Sans"/>
                <a:ea typeface="Canva Sans"/>
                <a:cs typeface="Canva Sans"/>
                <a:sym typeface="Canva Sans"/>
              </a:rPr>
              <a:t>GROUP BY </a:t>
            </a:r>
          </a:p>
          <a:p>
            <a:pPr algn="just">
              <a:lnSpc>
                <a:spcPts val="4200"/>
              </a:lnSpc>
              <a:spcBef>
                <a:spcPct val="0"/>
              </a:spcBef>
            </a:pPr>
            <a:r>
              <a:rPr lang="en-US" sz="3000">
                <a:solidFill>
                  <a:srgbClr val="000000"/>
                </a:solidFill>
                <a:latin typeface="Canva Sans"/>
                <a:ea typeface="Canva Sans"/>
                <a:cs typeface="Canva Sans"/>
                <a:sym typeface="Canva Sans"/>
              </a:rPr>
              <a:t> KN.ChuThich</a:t>
            </a:r>
          </a:p>
        </p:txBody>
      </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Minh Kha</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SUB QUERY</a:t>
            </a:r>
          </a:p>
        </p:txBody>
      </p:sp>
      <p:sp>
        <p:nvSpPr>
          <p:cNvPr name="TextBox 19" id="19"/>
          <p:cNvSpPr txBox="true"/>
          <p:nvPr/>
        </p:nvSpPr>
        <p:spPr>
          <a:xfrm rot="0">
            <a:off x="732035" y="2319959"/>
            <a:ext cx="8274816" cy="1047750"/>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Canva Sans Bold"/>
                <a:ea typeface="Canva Sans Bold"/>
                <a:cs typeface="Canva Sans Bold"/>
                <a:sym typeface="Canva Sans Bold"/>
              </a:rPr>
              <a:t>5.</a:t>
            </a:r>
            <a:r>
              <a:rPr lang="en-US" b="true" sz="3000">
                <a:solidFill>
                  <a:srgbClr val="000000"/>
                </a:solidFill>
                <a:latin typeface="Canva Sans Bold"/>
                <a:ea typeface="Canva Sans Bold"/>
                <a:cs typeface="Canva Sans Bold"/>
                <a:sym typeface="Canva Sans Bold"/>
              </a:rPr>
              <a:t>Liệt kê họ tên nhân viên tham gia vào dự án có kinh phí cao nhất</a:t>
            </a:r>
            <a:r>
              <a:rPr lang="en-US" sz="3000">
                <a:solidFill>
                  <a:srgbClr val="000000"/>
                </a:solidFill>
                <a:latin typeface="Canva Sans"/>
                <a:ea typeface="Canva Sans"/>
                <a:cs typeface="Canva Sans"/>
                <a:sym typeface="Canva Sans"/>
              </a:rPr>
              <a:t>.</a:t>
            </a:r>
          </a:p>
        </p:txBody>
      </p:sp>
      <p:sp>
        <p:nvSpPr>
          <p:cNvPr name="TextBox 20" id="20"/>
          <p:cNvSpPr txBox="true"/>
          <p:nvPr/>
        </p:nvSpPr>
        <p:spPr>
          <a:xfrm rot="0">
            <a:off x="732035" y="3663740"/>
            <a:ext cx="8006120" cy="4248150"/>
          </a:xfrm>
          <a:prstGeom prst="rect">
            <a:avLst/>
          </a:prstGeom>
        </p:spPr>
        <p:txBody>
          <a:bodyPr anchor="t" rtlCol="false" tIns="0" lIns="0" bIns="0" rIns="0">
            <a:spAutoFit/>
          </a:bodyPr>
          <a:lstStyle/>
          <a:p>
            <a:pPr algn="just">
              <a:lnSpc>
                <a:spcPts val="4200"/>
              </a:lnSpc>
              <a:spcBef>
                <a:spcPct val="0"/>
              </a:spcBef>
            </a:pPr>
            <a:r>
              <a:rPr lang="en-US" sz="3000">
                <a:solidFill>
                  <a:srgbClr val="000000"/>
                </a:solidFill>
                <a:latin typeface="Canva Sans"/>
                <a:ea typeface="Canva Sans"/>
                <a:cs typeface="Canva Sans"/>
                <a:sym typeface="Canva Sans"/>
              </a:rPr>
              <a:t>SELECT DISTINCT NV.HoTen</a:t>
            </a:r>
          </a:p>
          <a:p>
            <a:pPr algn="just">
              <a:lnSpc>
                <a:spcPts val="4200"/>
              </a:lnSpc>
              <a:spcBef>
                <a:spcPct val="0"/>
              </a:spcBef>
            </a:pPr>
            <a:r>
              <a:rPr lang="en-US" sz="3000">
                <a:solidFill>
                  <a:srgbClr val="000000"/>
                </a:solidFill>
                <a:latin typeface="Canva Sans"/>
                <a:ea typeface="Canva Sans"/>
                <a:cs typeface="Canva Sans"/>
                <a:sym typeface="Canva Sans"/>
              </a:rPr>
              <a:t>FROM ThamGia_DuAn TG</a:t>
            </a:r>
          </a:p>
          <a:p>
            <a:pPr algn="just">
              <a:lnSpc>
                <a:spcPts val="4200"/>
              </a:lnSpc>
              <a:spcBef>
                <a:spcPct val="0"/>
              </a:spcBef>
            </a:pPr>
            <a:r>
              <a:rPr lang="en-US" sz="3000">
                <a:solidFill>
                  <a:srgbClr val="000000"/>
                </a:solidFill>
                <a:latin typeface="Canva Sans"/>
                <a:ea typeface="Canva Sans"/>
                <a:cs typeface="Canva Sans"/>
                <a:sym typeface="Canva Sans"/>
              </a:rPr>
              <a:t>JOIN NhanVien NV ON TG.MaNV = NV.MaNV</a:t>
            </a:r>
          </a:p>
          <a:p>
            <a:pPr algn="just">
              <a:lnSpc>
                <a:spcPts val="4200"/>
              </a:lnSpc>
              <a:spcBef>
                <a:spcPct val="0"/>
              </a:spcBef>
            </a:pPr>
            <a:r>
              <a:rPr lang="en-US" sz="3000">
                <a:solidFill>
                  <a:srgbClr val="000000"/>
                </a:solidFill>
                <a:latin typeface="Canva Sans"/>
                <a:ea typeface="Canva Sans"/>
                <a:cs typeface="Canva Sans"/>
                <a:sym typeface="Canva Sans"/>
              </a:rPr>
              <a:t>WHERE TG.MaDA = (</a:t>
            </a:r>
          </a:p>
          <a:p>
            <a:pPr algn="just">
              <a:lnSpc>
                <a:spcPts val="4200"/>
              </a:lnSpc>
              <a:spcBef>
                <a:spcPct val="0"/>
              </a:spcBef>
            </a:pPr>
            <a:r>
              <a:rPr lang="en-US" sz="3000">
                <a:solidFill>
                  <a:srgbClr val="000000"/>
                </a:solidFill>
                <a:latin typeface="Canva Sans"/>
                <a:ea typeface="Canva Sans"/>
                <a:cs typeface="Canva Sans"/>
                <a:sym typeface="Canva Sans"/>
              </a:rPr>
              <a:t> SELECT TOP 1 MaDA</a:t>
            </a:r>
          </a:p>
          <a:p>
            <a:pPr algn="just">
              <a:lnSpc>
                <a:spcPts val="4200"/>
              </a:lnSpc>
              <a:spcBef>
                <a:spcPct val="0"/>
              </a:spcBef>
            </a:pPr>
            <a:r>
              <a:rPr lang="en-US" sz="3000">
                <a:solidFill>
                  <a:srgbClr val="000000"/>
                </a:solidFill>
                <a:latin typeface="Canva Sans"/>
                <a:ea typeface="Canva Sans"/>
                <a:cs typeface="Canva Sans"/>
                <a:sym typeface="Canva Sans"/>
              </a:rPr>
              <a:t> FROM DuAn</a:t>
            </a:r>
          </a:p>
          <a:p>
            <a:pPr algn="just">
              <a:lnSpc>
                <a:spcPts val="4200"/>
              </a:lnSpc>
              <a:spcBef>
                <a:spcPct val="0"/>
              </a:spcBef>
            </a:pPr>
            <a:r>
              <a:rPr lang="en-US" sz="3000">
                <a:solidFill>
                  <a:srgbClr val="000000"/>
                </a:solidFill>
                <a:latin typeface="Canva Sans"/>
                <a:ea typeface="Canva Sans"/>
                <a:cs typeface="Canva Sans"/>
                <a:sym typeface="Canva Sans"/>
              </a:rPr>
              <a:t> ORDER BY KinhPhi DESC</a:t>
            </a:r>
          </a:p>
          <a:p>
            <a:pPr algn="just">
              <a:lnSpc>
                <a:spcPts val="4200"/>
              </a:lnSpc>
              <a:spcBef>
                <a:spcPct val="0"/>
              </a:spcBef>
            </a:pPr>
            <a:r>
              <a:rPr lang="en-US" sz="3000">
                <a:solidFill>
                  <a:srgbClr val="000000"/>
                </a:solidFill>
                <a:latin typeface="Canva Sans"/>
                <a:ea typeface="Canva Sans"/>
                <a:cs typeface="Canva Sans"/>
                <a:sym typeface="Canva Sans"/>
              </a:rPr>
              <a:t>)</a:t>
            </a:r>
          </a:p>
        </p:txBody>
      </p:sp>
    </p:spTree>
  </p:cSld>
  <p:clrMapOvr>
    <a:masterClrMapping/>
  </p:clrMapOvr>
</p:sld>
</file>

<file path=ppt/slides/slide116.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538413" y="1641121"/>
            <a:ext cx="17211174" cy="6642808"/>
          </a:xfrm>
          <a:prstGeom prst="rect">
            <a:avLst/>
          </a:prstGeom>
        </p:spPr>
        <p:txBody>
          <a:bodyPr anchor="t" rtlCol="false" tIns="0" lIns="0" bIns="0" rIns="0">
            <a:spAutoFit/>
          </a:bodyPr>
          <a:lstStyle/>
          <a:p>
            <a:pPr algn="ctr">
              <a:lnSpc>
                <a:spcPts val="26753"/>
              </a:lnSpc>
            </a:pPr>
            <a:r>
              <a:rPr lang="en-US" sz="19109" b="true">
                <a:solidFill>
                  <a:srgbClr val="000000"/>
                </a:solidFill>
                <a:latin typeface="Noto Sans Bold"/>
                <a:ea typeface="Noto Sans Bold"/>
                <a:cs typeface="Noto Sans Bold"/>
                <a:sym typeface="Noto Sans Bold"/>
              </a:rPr>
              <a:t>CÂU CÁ NHÂN</a:t>
            </a:r>
          </a:p>
          <a:p>
            <a:pPr algn="ctr" marL="0" indent="0" lvl="0">
              <a:lnSpc>
                <a:spcPts val="26753"/>
              </a:lnSpc>
              <a:spcBef>
                <a:spcPct val="0"/>
              </a:spcBef>
            </a:pPr>
            <a:r>
              <a:rPr lang="en-US" b="true" sz="19109">
                <a:solidFill>
                  <a:srgbClr val="000000"/>
                </a:solidFill>
                <a:latin typeface="Noto Sans Bold"/>
                <a:ea typeface="Noto Sans Bold"/>
                <a:cs typeface="Noto Sans Bold"/>
                <a:sym typeface="Noto Sans Bold"/>
              </a:rPr>
              <a:t>THANH NHÀN</a:t>
            </a:r>
          </a:p>
        </p:txBody>
      </p:sp>
    </p:spTree>
  </p:cSld>
  <p:clrMapOvr>
    <a:masterClrMapping/>
  </p:clrMapOvr>
</p:sld>
</file>

<file path=ppt/slides/slide117.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606744" y="2192937"/>
            <a:ext cx="4373945" cy="4604152"/>
          </a:xfrm>
          <a:custGeom>
            <a:avLst/>
            <a:gdLst/>
            <a:ahLst/>
            <a:cxnLst/>
            <a:rect r="r" b="b" t="t" l="l"/>
            <a:pathLst>
              <a:path h="4604152" w="4373945">
                <a:moveTo>
                  <a:pt x="0" y="0"/>
                </a:moveTo>
                <a:lnTo>
                  <a:pt x="4373945" y="0"/>
                </a:lnTo>
                <a:lnTo>
                  <a:pt x="4373945" y="4604152"/>
                </a:lnTo>
                <a:lnTo>
                  <a:pt x="0" y="4604152"/>
                </a:lnTo>
                <a:lnTo>
                  <a:pt x="0" y="0"/>
                </a:lnTo>
                <a:close/>
              </a:path>
            </a:pathLst>
          </a:custGeom>
          <a:blipFill>
            <a:blip r:embed="rId2"/>
            <a:stretch>
              <a:fillRect l="0" t="0" r="0" b="0"/>
            </a:stretch>
          </a:blipFill>
        </p:spPr>
      </p:sp>
      <p:grpSp>
        <p:nvGrpSpPr>
          <p:cNvPr name="Group 9" id="9"/>
          <p:cNvGrpSpPr/>
          <p:nvPr/>
        </p:nvGrpSpPr>
        <p:grpSpPr>
          <a:xfrm rot="0">
            <a:off x="147913" y="2225838"/>
            <a:ext cx="2917662" cy="29176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7539187" y="638682"/>
            <a:ext cx="912022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CÂU CÁ NHÂN</a:t>
            </a:r>
          </a:p>
        </p:txBody>
      </p:sp>
      <p:sp>
        <p:nvSpPr>
          <p:cNvPr name="TextBox 14" id="14"/>
          <p:cNvSpPr txBox="true"/>
          <p:nvPr/>
        </p:nvSpPr>
        <p:spPr>
          <a:xfrm rot="0">
            <a:off x="6391272" y="2144470"/>
            <a:ext cx="11176171" cy="6932380"/>
          </a:xfrm>
          <a:prstGeom prst="rect">
            <a:avLst/>
          </a:prstGeom>
        </p:spPr>
        <p:txBody>
          <a:bodyPr anchor="t" rtlCol="false" tIns="0" lIns="0" bIns="0" rIns="0">
            <a:spAutoFit/>
          </a:bodyPr>
          <a:lstStyle/>
          <a:p>
            <a:pPr algn="just">
              <a:lnSpc>
                <a:spcPts val="4381"/>
              </a:lnSpc>
            </a:pPr>
            <a:r>
              <a:rPr lang="en-US" sz="2826" b="true">
                <a:solidFill>
                  <a:srgbClr val="182D88"/>
                </a:solidFill>
                <a:latin typeface="Canva Sans Medium"/>
                <a:ea typeface="Canva Sans Medium"/>
                <a:cs typeface="Canva Sans Medium"/>
                <a:sym typeface="Canva Sans Medium"/>
              </a:rPr>
              <a:t>Câu 1: Hãy liệt kê danh sách các nhân viên, bao gồm tên của họ, kỹ năng mà họ sử dụng, và tên dự án mà kỹ năng đó được áp dụng. Chỉ lấy thông tin đối với những dự án có kinh phí thực hiện lớn hơn 50 triệu đồng.</a:t>
            </a:r>
          </a:p>
          <a:p>
            <a:pPr algn="l">
              <a:lnSpc>
                <a:spcPts val="4381"/>
              </a:lnSpc>
            </a:pPr>
          </a:p>
          <a:p>
            <a:pPr algn="l">
              <a:lnSpc>
                <a:spcPts val="4861"/>
              </a:lnSpc>
            </a:pPr>
            <a:r>
              <a:rPr lang="en-US" sz="2826" b="true">
                <a:solidFill>
                  <a:srgbClr val="182D88"/>
                </a:solidFill>
                <a:latin typeface="Canva Sans Medium"/>
                <a:ea typeface="Canva Sans Medium"/>
                <a:cs typeface="Canva Sans Medium"/>
                <a:sym typeface="Canva Sans Medium"/>
              </a:rPr>
              <a:t>SELECT NV.HoTen, KN.ChuThich AS KyNang, DA.TenDA</a:t>
            </a:r>
          </a:p>
          <a:p>
            <a:pPr algn="l">
              <a:lnSpc>
                <a:spcPts val="4861"/>
              </a:lnSpc>
            </a:pPr>
            <a:r>
              <a:rPr lang="en-US" sz="2826" b="true">
                <a:solidFill>
                  <a:srgbClr val="182D88"/>
                </a:solidFill>
                <a:latin typeface="Canva Sans Medium"/>
                <a:ea typeface="Canva Sans Medium"/>
                <a:cs typeface="Canva Sans Medium"/>
                <a:sym typeface="Canva Sans Medium"/>
              </a:rPr>
              <a:t>FROM NhanVien NV</a:t>
            </a:r>
          </a:p>
          <a:p>
            <a:pPr algn="l">
              <a:lnSpc>
                <a:spcPts val="4861"/>
              </a:lnSpc>
            </a:pPr>
            <a:r>
              <a:rPr lang="en-US" sz="2826" b="true">
                <a:solidFill>
                  <a:srgbClr val="182D88"/>
                </a:solidFill>
                <a:latin typeface="Canva Sans Medium"/>
                <a:ea typeface="Canva Sans Medium"/>
                <a:cs typeface="Canva Sans Medium"/>
                <a:sym typeface="Canva Sans Medium"/>
              </a:rPr>
              <a:t>JOIN SuDung_KyNang SDK ON NV.MaNV = SDK.MaNV</a:t>
            </a:r>
          </a:p>
          <a:p>
            <a:pPr algn="l">
              <a:lnSpc>
                <a:spcPts val="4861"/>
              </a:lnSpc>
            </a:pPr>
            <a:r>
              <a:rPr lang="en-US" sz="2826" b="true">
                <a:solidFill>
                  <a:srgbClr val="182D88"/>
                </a:solidFill>
                <a:latin typeface="Canva Sans Medium"/>
                <a:ea typeface="Canva Sans Medium"/>
                <a:cs typeface="Canva Sans Medium"/>
                <a:sym typeface="Canva Sans Medium"/>
              </a:rPr>
              <a:t>JOIN KyNang KN ON SDK.MaKN = KN.MaKN</a:t>
            </a:r>
          </a:p>
          <a:p>
            <a:pPr algn="l">
              <a:lnSpc>
                <a:spcPts val="4861"/>
              </a:lnSpc>
            </a:pPr>
            <a:r>
              <a:rPr lang="en-US" sz="2826" b="true">
                <a:solidFill>
                  <a:srgbClr val="182D88"/>
                </a:solidFill>
                <a:latin typeface="Canva Sans Medium"/>
                <a:ea typeface="Canva Sans Medium"/>
                <a:cs typeface="Canva Sans Medium"/>
                <a:sym typeface="Canva Sans Medium"/>
              </a:rPr>
              <a:t>JOIN DuAn DA ON SDK.MaDA = DA.MaDA</a:t>
            </a:r>
          </a:p>
          <a:p>
            <a:pPr algn="l">
              <a:lnSpc>
                <a:spcPts val="4861"/>
              </a:lnSpc>
            </a:pPr>
            <a:r>
              <a:rPr lang="en-US" sz="2826" b="true">
                <a:solidFill>
                  <a:srgbClr val="182D88"/>
                </a:solidFill>
                <a:latin typeface="Canva Sans Medium"/>
                <a:ea typeface="Canva Sans Medium"/>
                <a:cs typeface="Canva Sans Medium"/>
                <a:sym typeface="Canva Sans Medium"/>
              </a:rPr>
              <a:t>WHERE DA.KinhPhi &gt; 50000000;</a:t>
            </a:r>
          </a:p>
          <a:p>
            <a:pPr algn="l">
              <a:lnSpc>
                <a:spcPts val="4381"/>
              </a:lnSpc>
            </a:pPr>
          </a:p>
        </p:txBody>
      </p:sp>
      <p:sp>
        <p:nvSpPr>
          <p:cNvPr name="TextBox 15" id="15"/>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Thị Thanh Nhàn</a:t>
            </a:r>
          </a:p>
        </p:txBody>
      </p:sp>
    </p:spTree>
  </p:cSld>
  <p:clrMapOvr>
    <a:masterClrMapping/>
  </p:clrMapOvr>
</p:sld>
</file>

<file path=ppt/slides/slide118.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606744" y="2192937"/>
            <a:ext cx="4373945" cy="4604152"/>
          </a:xfrm>
          <a:custGeom>
            <a:avLst/>
            <a:gdLst/>
            <a:ahLst/>
            <a:cxnLst/>
            <a:rect r="r" b="b" t="t" l="l"/>
            <a:pathLst>
              <a:path h="4604152" w="4373945">
                <a:moveTo>
                  <a:pt x="0" y="0"/>
                </a:moveTo>
                <a:lnTo>
                  <a:pt x="4373945" y="0"/>
                </a:lnTo>
                <a:lnTo>
                  <a:pt x="4373945" y="4604152"/>
                </a:lnTo>
                <a:lnTo>
                  <a:pt x="0" y="4604152"/>
                </a:lnTo>
                <a:lnTo>
                  <a:pt x="0" y="0"/>
                </a:lnTo>
                <a:close/>
              </a:path>
            </a:pathLst>
          </a:custGeom>
          <a:blipFill>
            <a:blip r:embed="rId2"/>
            <a:stretch>
              <a:fillRect l="0" t="0" r="0" b="0"/>
            </a:stretch>
          </a:blipFill>
        </p:spPr>
      </p:sp>
      <p:grpSp>
        <p:nvGrpSpPr>
          <p:cNvPr name="Group 9" id="9"/>
          <p:cNvGrpSpPr/>
          <p:nvPr/>
        </p:nvGrpSpPr>
        <p:grpSpPr>
          <a:xfrm rot="0">
            <a:off x="147913" y="2225838"/>
            <a:ext cx="2917662" cy="29176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7539187" y="638682"/>
            <a:ext cx="912022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CÂU CÁ NHÂN</a:t>
            </a:r>
          </a:p>
        </p:txBody>
      </p:sp>
      <p:sp>
        <p:nvSpPr>
          <p:cNvPr name="TextBox 14" id="14"/>
          <p:cNvSpPr txBox="true"/>
          <p:nvPr/>
        </p:nvSpPr>
        <p:spPr>
          <a:xfrm rot="0">
            <a:off x="6590861" y="2183412"/>
            <a:ext cx="10535978" cy="7655611"/>
          </a:xfrm>
          <a:prstGeom prst="rect">
            <a:avLst/>
          </a:prstGeom>
        </p:spPr>
        <p:txBody>
          <a:bodyPr anchor="t" rtlCol="false" tIns="0" lIns="0" bIns="0" rIns="0">
            <a:spAutoFit/>
          </a:bodyPr>
          <a:lstStyle/>
          <a:p>
            <a:pPr algn="just">
              <a:lnSpc>
                <a:spcPts val="3561"/>
              </a:lnSpc>
            </a:pPr>
            <a:r>
              <a:rPr lang="en-US" sz="2826" b="true">
                <a:solidFill>
                  <a:srgbClr val="182D88"/>
                </a:solidFill>
                <a:latin typeface="Canva Sans Medium"/>
                <a:ea typeface="Canva Sans Medium"/>
                <a:cs typeface="Canva Sans Medium"/>
                <a:sym typeface="Canva Sans Medium"/>
              </a:rPr>
              <a:t>Câu 2: Cập nhật lại công việc của các nhân viên thuộc phòng IT thành "Kỹ thuật viên hệ thống" nếu họ đang tham gia ít nhất một dự án có kinh phí từ 40 triệu trở lên.</a:t>
            </a:r>
          </a:p>
          <a:p>
            <a:pPr algn="just">
              <a:lnSpc>
                <a:spcPts val="3561"/>
              </a:lnSpc>
            </a:pPr>
          </a:p>
          <a:p>
            <a:pPr algn="just">
              <a:lnSpc>
                <a:spcPts val="4296"/>
              </a:lnSpc>
            </a:pPr>
            <a:r>
              <a:rPr lang="en-US" sz="2826" b="true">
                <a:solidFill>
                  <a:srgbClr val="182D88"/>
                </a:solidFill>
                <a:latin typeface="Canva Sans Medium"/>
                <a:ea typeface="Canva Sans Medium"/>
                <a:cs typeface="Canva Sans Medium"/>
                <a:sym typeface="Canva Sans Medium"/>
              </a:rPr>
              <a:t>UPDATE NhanVien</a:t>
            </a:r>
          </a:p>
          <a:p>
            <a:pPr algn="just">
              <a:lnSpc>
                <a:spcPts val="4296"/>
              </a:lnSpc>
            </a:pPr>
            <a:r>
              <a:rPr lang="en-US" sz="2826" b="true">
                <a:solidFill>
                  <a:srgbClr val="182D88"/>
                </a:solidFill>
                <a:latin typeface="Canva Sans Medium"/>
                <a:ea typeface="Canva Sans Medium"/>
                <a:cs typeface="Canva Sans Medium"/>
                <a:sym typeface="Canva Sans Medium"/>
              </a:rPr>
              <a:t>SET CongViec = N'Kỹ thuật viên hệ thống'</a:t>
            </a:r>
          </a:p>
          <a:p>
            <a:pPr algn="just">
              <a:lnSpc>
                <a:spcPts val="4296"/>
              </a:lnSpc>
            </a:pPr>
            <a:r>
              <a:rPr lang="en-US" sz="2826" b="true">
                <a:solidFill>
                  <a:srgbClr val="182D88"/>
                </a:solidFill>
                <a:latin typeface="Canva Sans Medium"/>
                <a:ea typeface="Canva Sans Medium"/>
                <a:cs typeface="Canva Sans Medium"/>
                <a:sym typeface="Canva Sans Medium"/>
              </a:rPr>
              <a:t>WHERE MaPB = (SELECT MaPB </a:t>
            </a:r>
          </a:p>
          <a:p>
            <a:pPr algn="just">
              <a:lnSpc>
                <a:spcPts val="4296"/>
              </a:lnSpc>
            </a:pPr>
            <a:r>
              <a:rPr lang="en-US" sz="2826" b="true">
                <a:solidFill>
                  <a:srgbClr val="182D88"/>
                </a:solidFill>
                <a:latin typeface="Canva Sans Medium"/>
                <a:ea typeface="Canva Sans Medium"/>
                <a:cs typeface="Canva Sans Medium"/>
                <a:sym typeface="Canva Sans Medium"/>
              </a:rPr>
              <a:t>FROM PhongBan </a:t>
            </a:r>
          </a:p>
          <a:p>
            <a:pPr algn="just">
              <a:lnSpc>
                <a:spcPts val="4296"/>
              </a:lnSpc>
            </a:pPr>
            <a:r>
              <a:rPr lang="en-US" sz="2826" b="true">
                <a:solidFill>
                  <a:srgbClr val="182D88"/>
                </a:solidFill>
                <a:latin typeface="Canva Sans Medium"/>
                <a:ea typeface="Canva Sans Medium"/>
                <a:cs typeface="Canva Sans Medium"/>
                <a:sym typeface="Canva Sans Medium"/>
              </a:rPr>
              <a:t>WHERE TenPB = N'Phòng IT')</a:t>
            </a:r>
          </a:p>
          <a:p>
            <a:pPr algn="just">
              <a:lnSpc>
                <a:spcPts val="4296"/>
              </a:lnSpc>
            </a:pPr>
            <a:r>
              <a:rPr lang="en-US" sz="2826" b="true">
                <a:solidFill>
                  <a:srgbClr val="182D88"/>
                </a:solidFill>
                <a:latin typeface="Canva Sans Medium"/>
                <a:ea typeface="Canva Sans Medium"/>
                <a:cs typeface="Canva Sans Medium"/>
                <a:sym typeface="Canva Sans Medium"/>
              </a:rPr>
              <a:t>AND MaNV IN ( </a:t>
            </a:r>
          </a:p>
          <a:p>
            <a:pPr algn="just">
              <a:lnSpc>
                <a:spcPts val="4296"/>
              </a:lnSpc>
            </a:pPr>
            <a:r>
              <a:rPr lang="en-US" sz="2826" b="true">
                <a:solidFill>
                  <a:srgbClr val="182D88"/>
                </a:solidFill>
                <a:latin typeface="Canva Sans Medium"/>
                <a:ea typeface="Canva Sans Medium"/>
                <a:cs typeface="Canva Sans Medium"/>
                <a:sym typeface="Canva Sans Medium"/>
              </a:rPr>
              <a:t>SELECT MaNV</a:t>
            </a:r>
          </a:p>
          <a:p>
            <a:pPr algn="just">
              <a:lnSpc>
                <a:spcPts val="4296"/>
              </a:lnSpc>
            </a:pPr>
            <a:r>
              <a:rPr lang="en-US" sz="2826" b="true">
                <a:solidFill>
                  <a:srgbClr val="182D88"/>
                </a:solidFill>
                <a:latin typeface="Canva Sans Medium"/>
                <a:ea typeface="Canva Sans Medium"/>
                <a:cs typeface="Canva Sans Medium"/>
                <a:sym typeface="Canva Sans Medium"/>
              </a:rPr>
              <a:t>FROM ThamGia_DuAn TG</a:t>
            </a:r>
          </a:p>
          <a:p>
            <a:pPr algn="just">
              <a:lnSpc>
                <a:spcPts val="4296"/>
              </a:lnSpc>
            </a:pPr>
            <a:r>
              <a:rPr lang="en-US" sz="2826" b="true">
                <a:solidFill>
                  <a:srgbClr val="182D88"/>
                </a:solidFill>
                <a:latin typeface="Canva Sans Medium"/>
                <a:ea typeface="Canva Sans Medium"/>
                <a:cs typeface="Canva Sans Medium"/>
                <a:sym typeface="Canva Sans Medium"/>
              </a:rPr>
              <a:t>JOIN DuAn DA ON TG.MaDA = DA.MaDA</a:t>
            </a:r>
          </a:p>
          <a:p>
            <a:pPr algn="just">
              <a:lnSpc>
                <a:spcPts val="4296"/>
              </a:lnSpc>
            </a:pPr>
            <a:r>
              <a:rPr lang="en-US" sz="2826" b="true">
                <a:solidFill>
                  <a:srgbClr val="182D88"/>
                </a:solidFill>
                <a:latin typeface="Canva Sans Medium"/>
                <a:ea typeface="Canva Sans Medium"/>
                <a:cs typeface="Canva Sans Medium"/>
                <a:sym typeface="Canva Sans Medium"/>
              </a:rPr>
              <a:t>WHERE DA.KinhPhi &gt;= 40000000 );</a:t>
            </a:r>
          </a:p>
          <a:p>
            <a:pPr algn="l">
              <a:lnSpc>
                <a:spcPts val="3561"/>
              </a:lnSpc>
            </a:pPr>
          </a:p>
        </p:txBody>
      </p:sp>
      <p:sp>
        <p:nvSpPr>
          <p:cNvPr name="TextBox 15" id="15"/>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Thị Thanh Nhàn</a:t>
            </a:r>
          </a:p>
        </p:txBody>
      </p:sp>
    </p:spTree>
  </p:cSld>
  <p:clrMapOvr>
    <a:masterClrMapping/>
  </p:clrMapOvr>
</p:sld>
</file>

<file path=ppt/slides/slide119.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606744" y="2192937"/>
            <a:ext cx="4373945" cy="4604152"/>
          </a:xfrm>
          <a:custGeom>
            <a:avLst/>
            <a:gdLst/>
            <a:ahLst/>
            <a:cxnLst/>
            <a:rect r="r" b="b" t="t" l="l"/>
            <a:pathLst>
              <a:path h="4604152" w="4373945">
                <a:moveTo>
                  <a:pt x="0" y="0"/>
                </a:moveTo>
                <a:lnTo>
                  <a:pt x="4373945" y="0"/>
                </a:lnTo>
                <a:lnTo>
                  <a:pt x="4373945" y="4604152"/>
                </a:lnTo>
                <a:lnTo>
                  <a:pt x="0" y="4604152"/>
                </a:lnTo>
                <a:lnTo>
                  <a:pt x="0" y="0"/>
                </a:lnTo>
                <a:close/>
              </a:path>
            </a:pathLst>
          </a:custGeom>
          <a:blipFill>
            <a:blip r:embed="rId2"/>
            <a:stretch>
              <a:fillRect l="0" t="0" r="0" b="0"/>
            </a:stretch>
          </a:blipFill>
        </p:spPr>
      </p:sp>
      <p:grpSp>
        <p:nvGrpSpPr>
          <p:cNvPr name="Group 9" id="9"/>
          <p:cNvGrpSpPr/>
          <p:nvPr/>
        </p:nvGrpSpPr>
        <p:grpSpPr>
          <a:xfrm rot="0">
            <a:off x="147913" y="2225838"/>
            <a:ext cx="2917662" cy="29176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7539187" y="638682"/>
            <a:ext cx="912022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CÂU CÁ NHÂN</a:t>
            </a:r>
          </a:p>
        </p:txBody>
      </p:sp>
      <p:sp>
        <p:nvSpPr>
          <p:cNvPr name="TextBox 14" id="14"/>
          <p:cNvSpPr txBox="true"/>
          <p:nvPr/>
        </p:nvSpPr>
        <p:spPr>
          <a:xfrm rot="0">
            <a:off x="6303882" y="2052155"/>
            <a:ext cx="10955418" cy="7817536"/>
          </a:xfrm>
          <a:prstGeom prst="rect">
            <a:avLst/>
          </a:prstGeom>
        </p:spPr>
        <p:txBody>
          <a:bodyPr anchor="t" rtlCol="false" tIns="0" lIns="0" bIns="0" rIns="0">
            <a:spAutoFit/>
          </a:bodyPr>
          <a:lstStyle/>
          <a:p>
            <a:pPr algn="l">
              <a:lnSpc>
                <a:spcPts val="3561"/>
              </a:lnSpc>
            </a:pPr>
            <a:r>
              <a:rPr lang="en-US" sz="2826" b="true">
                <a:solidFill>
                  <a:srgbClr val="182D88"/>
                </a:solidFill>
                <a:latin typeface="Canva Sans Medium"/>
                <a:ea typeface="Canva Sans Medium"/>
                <a:cs typeface="Canva Sans Medium"/>
                <a:sym typeface="Canva Sans Medium"/>
              </a:rPr>
              <a:t>Câu 3: Xóa các bản ghi trong bảng SuDung_KyNang của những nhân viên đang sử dụng kỹ năng "Lập trình" (KN01) nhưng không có người thân làm việc tại cùng thành phố với dự án họ tham gia.</a:t>
            </a:r>
          </a:p>
          <a:p>
            <a:pPr algn="l">
              <a:lnSpc>
                <a:spcPts val="3561"/>
              </a:lnSpc>
            </a:pPr>
          </a:p>
          <a:p>
            <a:pPr algn="l">
              <a:lnSpc>
                <a:spcPts val="4522"/>
              </a:lnSpc>
            </a:pPr>
            <a:r>
              <a:rPr lang="en-US" sz="2826" b="true">
                <a:solidFill>
                  <a:srgbClr val="182D88"/>
                </a:solidFill>
                <a:latin typeface="Canva Sans Medium"/>
                <a:ea typeface="Canva Sans Medium"/>
                <a:cs typeface="Canva Sans Medium"/>
                <a:sym typeface="Canva Sans Medium"/>
              </a:rPr>
              <a:t>DELETE FROM SuDung_KyNang</a:t>
            </a:r>
          </a:p>
          <a:p>
            <a:pPr algn="l">
              <a:lnSpc>
                <a:spcPts val="4522"/>
              </a:lnSpc>
            </a:pPr>
            <a:r>
              <a:rPr lang="en-US" sz="2826" b="true">
                <a:solidFill>
                  <a:srgbClr val="182D88"/>
                </a:solidFill>
                <a:latin typeface="Canva Sans Medium"/>
                <a:ea typeface="Canva Sans Medium"/>
                <a:cs typeface="Canva Sans Medium"/>
                <a:sym typeface="Canva Sans Medium"/>
              </a:rPr>
              <a:t>WHERE MaKN = 'KN01'</a:t>
            </a:r>
          </a:p>
          <a:p>
            <a:pPr algn="l">
              <a:lnSpc>
                <a:spcPts val="4522"/>
              </a:lnSpc>
            </a:pPr>
            <a:r>
              <a:rPr lang="en-US" sz="2826" b="true">
                <a:solidFill>
                  <a:srgbClr val="182D88"/>
                </a:solidFill>
                <a:latin typeface="Canva Sans Medium"/>
                <a:ea typeface="Canva Sans Medium"/>
                <a:cs typeface="Canva Sans Medium"/>
                <a:sym typeface="Canva Sans Medium"/>
              </a:rPr>
              <a:t>AND MaNV NOT IN (</a:t>
            </a:r>
          </a:p>
          <a:p>
            <a:pPr algn="l">
              <a:lnSpc>
                <a:spcPts val="4522"/>
              </a:lnSpc>
            </a:pPr>
            <a:r>
              <a:rPr lang="en-US" sz="2826" b="true">
                <a:solidFill>
                  <a:srgbClr val="182D88"/>
                </a:solidFill>
                <a:latin typeface="Canva Sans Medium"/>
                <a:ea typeface="Canva Sans Medium"/>
                <a:cs typeface="Canva Sans Medium"/>
                <a:sym typeface="Canva Sans Medium"/>
              </a:rPr>
              <a:t>SELECT NT.MaNV</a:t>
            </a:r>
          </a:p>
          <a:p>
            <a:pPr algn="l">
              <a:lnSpc>
                <a:spcPts val="4522"/>
              </a:lnSpc>
            </a:pPr>
            <a:r>
              <a:rPr lang="en-US" sz="2826" b="true">
                <a:solidFill>
                  <a:srgbClr val="182D88"/>
                </a:solidFill>
                <a:latin typeface="Canva Sans Medium"/>
                <a:ea typeface="Canva Sans Medium"/>
                <a:cs typeface="Canva Sans Medium"/>
                <a:sym typeface="Canva Sans Medium"/>
              </a:rPr>
              <a:t>FROM NguoiThan NT</a:t>
            </a:r>
          </a:p>
          <a:p>
            <a:pPr algn="l">
              <a:lnSpc>
                <a:spcPts val="4522"/>
              </a:lnSpc>
            </a:pPr>
            <a:r>
              <a:rPr lang="en-US" sz="2826" b="true">
                <a:solidFill>
                  <a:srgbClr val="182D88"/>
                </a:solidFill>
                <a:latin typeface="Canva Sans Medium"/>
                <a:ea typeface="Canva Sans Medium"/>
                <a:cs typeface="Canva Sans Medium"/>
                <a:sym typeface="Canva Sans Medium"/>
              </a:rPr>
              <a:t>JOIN NhanVien NV_NT ON NT.MaNVNT = NV_NT.MaNV</a:t>
            </a:r>
          </a:p>
          <a:p>
            <a:pPr algn="l">
              <a:lnSpc>
                <a:spcPts val="4522"/>
              </a:lnSpc>
            </a:pPr>
            <a:r>
              <a:rPr lang="en-US" sz="2826" b="true">
                <a:solidFill>
                  <a:srgbClr val="182D88"/>
                </a:solidFill>
                <a:latin typeface="Canva Sans Medium"/>
                <a:ea typeface="Canva Sans Medium"/>
                <a:cs typeface="Canva Sans Medium"/>
                <a:sym typeface="Canva Sans Medium"/>
              </a:rPr>
              <a:t>JOIN ThamGia_DuAn TG_NT ON NV_NT.MaNV = TG_NT.MaNV</a:t>
            </a:r>
          </a:p>
          <a:p>
            <a:pPr algn="l">
              <a:lnSpc>
                <a:spcPts val="4522"/>
              </a:lnSpc>
            </a:pPr>
            <a:r>
              <a:rPr lang="en-US" sz="2826" b="true">
                <a:solidFill>
                  <a:srgbClr val="182D88"/>
                </a:solidFill>
                <a:latin typeface="Canva Sans Medium"/>
                <a:ea typeface="Canva Sans Medium"/>
                <a:cs typeface="Canva Sans Medium"/>
                <a:sym typeface="Canva Sans Medium"/>
              </a:rPr>
              <a:t>JOIN ThamGia_DuAn TG_NV ON NT.MaNV = TG_NV.MaNV</a:t>
            </a:r>
          </a:p>
          <a:p>
            <a:pPr algn="l">
              <a:lnSpc>
                <a:spcPts val="4522"/>
              </a:lnSpc>
            </a:pPr>
            <a:r>
              <a:rPr lang="en-US" sz="2826" b="true">
                <a:solidFill>
                  <a:srgbClr val="182D88"/>
                </a:solidFill>
                <a:latin typeface="Canva Sans Medium"/>
                <a:ea typeface="Canva Sans Medium"/>
                <a:cs typeface="Canva Sans Medium"/>
                <a:sym typeface="Canva Sans Medium"/>
              </a:rPr>
              <a:t>WHERE TG_NT.ThanhPho = TG_NV.ThanhPho);</a:t>
            </a:r>
          </a:p>
          <a:p>
            <a:pPr algn="l">
              <a:lnSpc>
                <a:spcPts val="3561"/>
              </a:lnSpc>
            </a:pPr>
          </a:p>
        </p:txBody>
      </p:sp>
      <p:sp>
        <p:nvSpPr>
          <p:cNvPr name="TextBox 15" id="15"/>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Thị Thanh Nhàn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3021638" y="-1409129"/>
            <a:ext cx="8100677" cy="10092480"/>
            <a:chOff x="0" y="0"/>
            <a:chExt cx="6089650" cy="7586980"/>
          </a:xfrm>
        </p:grpSpPr>
        <p:sp>
          <p:nvSpPr>
            <p:cNvPr name="Freeform 3" id="3"/>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solidFill>
              <a:srgbClr val="86FCF1"/>
            </a:solidFill>
            <a:ln w="12700">
              <a:solidFill>
                <a:srgbClr val="000000"/>
              </a:solidFill>
            </a:ln>
          </p:spPr>
        </p:sp>
      </p:grpSp>
      <p:grpSp>
        <p:nvGrpSpPr>
          <p:cNvPr name="Group 4" id="4"/>
          <p:cNvGrpSpPr/>
          <p:nvPr/>
        </p:nvGrpSpPr>
        <p:grpSpPr>
          <a:xfrm rot="0">
            <a:off x="-3021638" y="-1409129"/>
            <a:ext cx="8100677" cy="10092480"/>
            <a:chOff x="0" y="0"/>
            <a:chExt cx="6089650" cy="7586980"/>
          </a:xfrm>
        </p:grpSpPr>
        <p:sp>
          <p:nvSpPr>
            <p:cNvPr name="Freeform 5" id="5"/>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blipFill>
              <a:blip r:embed="rId2">
                <a:alphaModFix amt="31000"/>
              </a:blip>
              <a:stretch>
                <a:fillRect l="0" t="-3530" r="0" b="-3530"/>
              </a:stretch>
            </a:blipFill>
          </p:spPr>
        </p:sp>
      </p:grpSp>
      <p:sp>
        <p:nvSpPr>
          <p:cNvPr name="TextBox 6" id="6"/>
          <p:cNvSpPr txBox="true"/>
          <p:nvPr/>
        </p:nvSpPr>
        <p:spPr>
          <a:xfrm rot="0">
            <a:off x="5587586" y="442815"/>
            <a:ext cx="12150976" cy="9044943"/>
          </a:xfrm>
          <a:prstGeom prst="rect">
            <a:avLst/>
          </a:prstGeom>
        </p:spPr>
        <p:txBody>
          <a:bodyPr anchor="t" rtlCol="false" tIns="0" lIns="0" bIns="0" rIns="0">
            <a:spAutoFit/>
          </a:bodyPr>
          <a:lstStyle/>
          <a:p>
            <a:pPr algn="just">
              <a:lnSpc>
                <a:spcPts val="3286"/>
              </a:lnSpc>
            </a:pPr>
            <a:r>
              <a:rPr lang="en-US" sz="2347" b="true">
                <a:solidFill>
                  <a:srgbClr val="2C3249"/>
                </a:solidFill>
                <a:latin typeface="Canva Sans Bold"/>
                <a:ea typeface="Canva Sans Bold"/>
                <a:cs typeface="Canva Sans Bold"/>
                <a:sym typeface="Canva Sans Bold"/>
              </a:rPr>
              <a:t>-- THÊM DỮ LIỆU</a:t>
            </a:r>
          </a:p>
          <a:p>
            <a:pPr algn="just">
              <a:lnSpc>
                <a:spcPts val="3286"/>
              </a:lnSpc>
            </a:pPr>
            <a:r>
              <a:rPr lang="en-US" sz="2347" b="true">
                <a:solidFill>
                  <a:srgbClr val="2C3249"/>
                </a:solidFill>
                <a:latin typeface="Canva Sans Bold"/>
                <a:ea typeface="Canva Sans Bold"/>
                <a:cs typeface="Canva Sans Bold"/>
                <a:sym typeface="Canva Sans Bold"/>
              </a:rPr>
              <a:t>-- NhaCungCap</a:t>
            </a:r>
          </a:p>
          <a:p>
            <a:pPr algn="just">
              <a:lnSpc>
                <a:spcPts val="3286"/>
              </a:lnSpc>
            </a:pPr>
            <a:r>
              <a:rPr lang="en-US" sz="2347" b="true">
                <a:solidFill>
                  <a:srgbClr val="2C3249"/>
                </a:solidFill>
                <a:latin typeface="Canva Sans Bold"/>
                <a:ea typeface="Canva Sans Bold"/>
                <a:cs typeface="Canva Sans Bold"/>
                <a:sym typeface="Canva Sans Bold"/>
              </a:rPr>
              <a:t>INSERT INTO NhaCungCap (MaNCC, TenNCC, DiaChi) VALUES</a:t>
            </a:r>
          </a:p>
          <a:p>
            <a:pPr algn="just">
              <a:lnSpc>
                <a:spcPts val="3286"/>
              </a:lnSpc>
            </a:pPr>
            <a:r>
              <a:rPr lang="en-US" sz="2347" b="true">
                <a:solidFill>
                  <a:srgbClr val="2C3249"/>
                </a:solidFill>
                <a:latin typeface="Canva Sans Bold"/>
                <a:ea typeface="Canva Sans Bold"/>
                <a:cs typeface="Canva Sans Bold"/>
                <a:sym typeface="Canva Sans Bold"/>
              </a:rPr>
              <a:t>('NCC01', N'Công ty ABC', N'123 Đường A, Hà Nội'),</a:t>
            </a:r>
          </a:p>
          <a:p>
            <a:pPr algn="just">
              <a:lnSpc>
                <a:spcPts val="3286"/>
              </a:lnSpc>
            </a:pPr>
            <a:r>
              <a:rPr lang="en-US" sz="2347" b="true">
                <a:solidFill>
                  <a:srgbClr val="2C3249"/>
                </a:solidFill>
                <a:latin typeface="Canva Sans Bold"/>
                <a:ea typeface="Canva Sans Bold"/>
                <a:cs typeface="Canva Sans Bold"/>
                <a:sym typeface="Canva Sans Bold"/>
              </a:rPr>
              <a:t>('NCC02', N'Công ty DEF', N'456 Đường B, TP.HCM'),</a:t>
            </a:r>
          </a:p>
          <a:p>
            <a:pPr algn="just">
              <a:lnSpc>
                <a:spcPts val="3286"/>
              </a:lnSpc>
            </a:pPr>
            <a:r>
              <a:rPr lang="en-US" sz="2347" b="true">
                <a:solidFill>
                  <a:srgbClr val="2C3249"/>
                </a:solidFill>
                <a:latin typeface="Canva Sans Bold"/>
                <a:ea typeface="Canva Sans Bold"/>
                <a:cs typeface="Canva Sans Bold"/>
                <a:sym typeface="Canva Sans Bold"/>
              </a:rPr>
              <a:t>('NCC03', N'Công ty XYZ', N'789 Đường C, Đà Nẵng'),</a:t>
            </a:r>
          </a:p>
          <a:p>
            <a:pPr algn="just">
              <a:lnSpc>
                <a:spcPts val="3286"/>
              </a:lnSpc>
            </a:pPr>
            <a:r>
              <a:rPr lang="en-US" sz="2347" b="true">
                <a:solidFill>
                  <a:srgbClr val="2C3249"/>
                </a:solidFill>
                <a:latin typeface="Canva Sans Bold"/>
                <a:ea typeface="Canva Sans Bold"/>
                <a:cs typeface="Canva Sans Bold"/>
                <a:sym typeface="Canva Sans Bold"/>
              </a:rPr>
              <a:t>('NCC04', N'Công ty MNP', N'101 Đường D, Cần Thơ'),</a:t>
            </a:r>
          </a:p>
          <a:p>
            <a:pPr algn="just">
              <a:lnSpc>
                <a:spcPts val="3286"/>
              </a:lnSpc>
            </a:pPr>
            <a:r>
              <a:rPr lang="en-US" sz="2347" b="true">
                <a:solidFill>
                  <a:srgbClr val="2C3249"/>
                </a:solidFill>
                <a:latin typeface="Canva Sans Bold"/>
                <a:ea typeface="Canva Sans Bold"/>
                <a:cs typeface="Canva Sans Bold"/>
                <a:sym typeface="Canva Sans Bold"/>
              </a:rPr>
              <a:t>('NCC05', N'Công ty QRS', N'202 Đường E, Huế');</a:t>
            </a:r>
          </a:p>
          <a:p>
            <a:pPr algn="just">
              <a:lnSpc>
                <a:spcPts val="3286"/>
              </a:lnSpc>
            </a:pPr>
            <a:r>
              <a:rPr lang="en-US" sz="2347" b="true">
                <a:solidFill>
                  <a:srgbClr val="2C3249"/>
                </a:solidFill>
                <a:latin typeface="Canva Sans Bold"/>
                <a:ea typeface="Canva Sans Bold"/>
                <a:cs typeface="Canva Sans Bold"/>
                <a:sym typeface="Canva Sans Bold"/>
              </a:rPr>
              <a:t>-- CungCap_ThietBi</a:t>
            </a:r>
          </a:p>
          <a:p>
            <a:pPr algn="just">
              <a:lnSpc>
                <a:spcPts val="3286"/>
              </a:lnSpc>
            </a:pPr>
            <a:r>
              <a:rPr lang="en-US" sz="2347" b="true">
                <a:solidFill>
                  <a:srgbClr val="2C3249"/>
                </a:solidFill>
                <a:latin typeface="Canva Sans Bold"/>
                <a:ea typeface="Canva Sans Bold"/>
                <a:cs typeface="Canva Sans Bold"/>
                <a:sym typeface="Canva Sans Bold"/>
              </a:rPr>
              <a:t>INSERT INTO CungCap_ThietBi (MaNCC, MaPB, NgayLamViecGanNhat) VALUES</a:t>
            </a:r>
          </a:p>
          <a:p>
            <a:pPr algn="just">
              <a:lnSpc>
                <a:spcPts val="3286"/>
              </a:lnSpc>
            </a:pPr>
            <a:r>
              <a:rPr lang="en-US" sz="2347" b="true">
                <a:solidFill>
                  <a:srgbClr val="2C3249"/>
                </a:solidFill>
                <a:latin typeface="Canva Sans Bold"/>
                <a:ea typeface="Canva Sans Bold"/>
                <a:cs typeface="Canva Sans Bold"/>
                <a:sym typeface="Canva Sans Bold"/>
              </a:rPr>
              <a:t>('NCC01', 1, '2023-01-10'),</a:t>
            </a:r>
          </a:p>
          <a:p>
            <a:pPr algn="just">
              <a:lnSpc>
                <a:spcPts val="3286"/>
              </a:lnSpc>
            </a:pPr>
            <a:r>
              <a:rPr lang="en-US" sz="2347" b="true">
                <a:solidFill>
                  <a:srgbClr val="2C3249"/>
                </a:solidFill>
                <a:latin typeface="Canva Sans Bold"/>
                <a:ea typeface="Canva Sans Bold"/>
                <a:cs typeface="Canva Sans Bold"/>
                <a:sym typeface="Canva Sans Bold"/>
              </a:rPr>
              <a:t>('NCC02', 2, '2023-02-15'),</a:t>
            </a:r>
          </a:p>
          <a:p>
            <a:pPr algn="just">
              <a:lnSpc>
                <a:spcPts val="3286"/>
              </a:lnSpc>
            </a:pPr>
            <a:r>
              <a:rPr lang="en-US" sz="2347" b="true">
                <a:solidFill>
                  <a:srgbClr val="2C3249"/>
                </a:solidFill>
                <a:latin typeface="Canva Sans Bold"/>
                <a:ea typeface="Canva Sans Bold"/>
                <a:cs typeface="Canva Sans Bold"/>
                <a:sym typeface="Canva Sans Bold"/>
              </a:rPr>
              <a:t>('NCC03', 3, '2023-03-20'),</a:t>
            </a:r>
          </a:p>
          <a:p>
            <a:pPr algn="just">
              <a:lnSpc>
                <a:spcPts val="3286"/>
              </a:lnSpc>
            </a:pPr>
            <a:r>
              <a:rPr lang="en-US" sz="2347" b="true">
                <a:solidFill>
                  <a:srgbClr val="2C3249"/>
                </a:solidFill>
                <a:latin typeface="Canva Sans Bold"/>
                <a:ea typeface="Canva Sans Bold"/>
                <a:cs typeface="Canva Sans Bold"/>
                <a:sym typeface="Canva Sans Bold"/>
              </a:rPr>
              <a:t>('NCC04', 4, '2023-04-25'),</a:t>
            </a:r>
          </a:p>
          <a:p>
            <a:pPr algn="just">
              <a:lnSpc>
                <a:spcPts val="3286"/>
              </a:lnSpc>
            </a:pPr>
            <a:r>
              <a:rPr lang="en-US" sz="2347" b="true">
                <a:solidFill>
                  <a:srgbClr val="2C3249"/>
                </a:solidFill>
                <a:latin typeface="Canva Sans Bold"/>
                <a:ea typeface="Canva Sans Bold"/>
                <a:cs typeface="Canva Sans Bold"/>
                <a:sym typeface="Canva Sans Bold"/>
              </a:rPr>
              <a:t>('NCC05', 5, '2023-05-30');</a:t>
            </a:r>
          </a:p>
          <a:p>
            <a:pPr algn="just">
              <a:lnSpc>
                <a:spcPts val="3286"/>
              </a:lnSpc>
            </a:pPr>
            <a:r>
              <a:rPr lang="en-US" sz="2347" b="true">
                <a:solidFill>
                  <a:srgbClr val="2C3249"/>
                </a:solidFill>
                <a:latin typeface="Canva Sans Bold"/>
                <a:ea typeface="Canva Sans Bold"/>
                <a:cs typeface="Canva Sans Bold"/>
                <a:sym typeface="Canva Sans Bold"/>
              </a:rPr>
              <a:t>-- 6. DuAn</a:t>
            </a:r>
          </a:p>
          <a:p>
            <a:pPr algn="just">
              <a:lnSpc>
                <a:spcPts val="3286"/>
              </a:lnSpc>
            </a:pPr>
            <a:r>
              <a:rPr lang="en-US" sz="2347" b="true">
                <a:solidFill>
                  <a:srgbClr val="2C3249"/>
                </a:solidFill>
                <a:latin typeface="Canva Sans Bold"/>
                <a:ea typeface="Canva Sans Bold"/>
                <a:cs typeface="Canva Sans Bold"/>
                <a:sym typeface="Canva Sans Bold"/>
              </a:rPr>
              <a:t>INSERT INTO DuAn (MaDA, TenDA, ThanhPho, KinhPhi) VALUES</a:t>
            </a:r>
          </a:p>
          <a:p>
            <a:pPr algn="just">
              <a:lnSpc>
                <a:spcPts val="3286"/>
              </a:lnSpc>
            </a:pPr>
            <a:r>
              <a:rPr lang="en-US" sz="2347" b="true">
                <a:solidFill>
                  <a:srgbClr val="2C3249"/>
                </a:solidFill>
                <a:latin typeface="Canva Sans Bold"/>
                <a:ea typeface="Canva Sans Bold"/>
                <a:cs typeface="Canva Sans Bold"/>
                <a:sym typeface="Canva Sans Bold"/>
              </a:rPr>
              <a:t>('DA01', N'Dự án A', N'Hà Nội', 50000000),</a:t>
            </a:r>
          </a:p>
          <a:p>
            <a:pPr algn="just">
              <a:lnSpc>
                <a:spcPts val="3286"/>
              </a:lnSpc>
            </a:pPr>
            <a:r>
              <a:rPr lang="en-US" sz="2347" b="true">
                <a:solidFill>
                  <a:srgbClr val="2C3249"/>
                </a:solidFill>
                <a:latin typeface="Canva Sans Bold"/>
                <a:ea typeface="Canva Sans Bold"/>
                <a:cs typeface="Canva Sans Bold"/>
                <a:sym typeface="Canva Sans Bold"/>
              </a:rPr>
              <a:t>('DA02', N'Dự án B', N'TP.HCM', 75000000),</a:t>
            </a:r>
          </a:p>
          <a:p>
            <a:pPr algn="just">
              <a:lnSpc>
                <a:spcPts val="3286"/>
              </a:lnSpc>
            </a:pPr>
            <a:r>
              <a:rPr lang="en-US" sz="2347" b="true">
                <a:solidFill>
                  <a:srgbClr val="2C3249"/>
                </a:solidFill>
                <a:latin typeface="Canva Sans Bold"/>
                <a:ea typeface="Canva Sans Bold"/>
                <a:cs typeface="Canva Sans Bold"/>
                <a:sym typeface="Canva Sans Bold"/>
              </a:rPr>
              <a:t>('DA03', N'Dự án C', N'Đà Nẵng', 60000000),</a:t>
            </a:r>
          </a:p>
          <a:p>
            <a:pPr algn="just">
              <a:lnSpc>
                <a:spcPts val="3286"/>
              </a:lnSpc>
            </a:pPr>
            <a:r>
              <a:rPr lang="en-US" sz="2347" b="true">
                <a:solidFill>
                  <a:srgbClr val="2C3249"/>
                </a:solidFill>
                <a:latin typeface="Canva Sans Bold"/>
                <a:ea typeface="Canva Sans Bold"/>
                <a:cs typeface="Canva Sans Bold"/>
                <a:sym typeface="Canva Sans Bold"/>
              </a:rPr>
              <a:t>('DA04', N'Dự án D', N'Huế', 30000000),</a:t>
            </a:r>
          </a:p>
          <a:p>
            <a:pPr algn="just">
              <a:lnSpc>
                <a:spcPts val="3286"/>
              </a:lnSpc>
            </a:pPr>
            <a:r>
              <a:rPr lang="en-US" b="true" sz="2347">
                <a:solidFill>
                  <a:srgbClr val="2C3249"/>
                </a:solidFill>
                <a:latin typeface="Canva Sans Bold"/>
                <a:ea typeface="Canva Sans Bold"/>
                <a:cs typeface="Canva Sans Bold"/>
                <a:sym typeface="Canva Sans Bold"/>
              </a:rPr>
              <a:t>('DA05', N'Dự án E', N'Cần Thơ', 45000000);</a:t>
            </a:r>
          </a:p>
        </p:txBody>
      </p:sp>
      <p:sp>
        <p:nvSpPr>
          <p:cNvPr name="TextBox 7" id="7"/>
          <p:cNvSpPr txBox="true"/>
          <p:nvPr/>
        </p:nvSpPr>
        <p:spPr>
          <a:xfrm rot="0">
            <a:off x="1377719" y="557115"/>
            <a:ext cx="2320821" cy="741095"/>
          </a:xfrm>
          <a:prstGeom prst="rect">
            <a:avLst/>
          </a:prstGeom>
        </p:spPr>
        <p:txBody>
          <a:bodyPr anchor="t" rtlCol="false" tIns="0" lIns="0" bIns="0" rIns="0">
            <a:spAutoFit/>
          </a:bodyPr>
          <a:lstStyle/>
          <a:p>
            <a:pPr algn="l">
              <a:lnSpc>
                <a:spcPts val="5648"/>
              </a:lnSpc>
            </a:pPr>
            <a:r>
              <a:rPr lang="en-US" sz="5379">
                <a:solidFill>
                  <a:srgbClr val="C4459F"/>
                </a:solidFill>
                <a:latin typeface="Anton"/>
                <a:ea typeface="Anton"/>
                <a:cs typeface="Anton"/>
                <a:sym typeface="Anton"/>
              </a:rPr>
              <a:t>CÂU 3</a:t>
            </a:r>
          </a:p>
        </p:txBody>
      </p:sp>
      <p:sp>
        <p:nvSpPr>
          <p:cNvPr name="TextBox 8" id="8"/>
          <p:cNvSpPr txBox="true"/>
          <p:nvPr/>
        </p:nvSpPr>
        <p:spPr>
          <a:xfrm rot="0">
            <a:off x="609269" y="1749868"/>
            <a:ext cx="3857721" cy="552636"/>
          </a:xfrm>
          <a:prstGeom prst="rect">
            <a:avLst/>
          </a:prstGeom>
        </p:spPr>
        <p:txBody>
          <a:bodyPr anchor="t" rtlCol="false" tIns="0" lIns="0" bIns="0" rIns="0">
            <a:spAutoFit/>
          </a:bodyPr>
          <a:lstStyle/>
          <a:p>
            <a:pPr algn="l">
              <a:lnSpc>
                <a:spcPts val="4271"/>
              </a:lnSpc>
            </a:pPr>
            <a:r>
              <a:rPr lang="en-US" sz="4068" spc="573">
                <a:solidFill>
                  <a:srgbClr val="C4459F"/>
                </a:solidFill>
                <a:latin typeface="Anton"/>
                <a:ea typeface="Anton"/>
                <a:cs typeface="Anton"/>
                <a:sym typeface="Anton"/>
              </a:rPr>
              <a:t>TẠO DATABASE</a:t>
            </a:r>
          </a:p>
        </p:txBody>
      </p:sp>
    </p:spTree>
  </p:cSld>
  <p:clrMapOvr>
    <a:masterClrMapping/>
  </p:clrMapOvr>
</p:sld>
</file>

<file path=ppt/slides/slide120.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606744" y="2192937"/>
            <a:ext cx="4373945" cy="4604152"/>
          </a:xfrm>
          <a:custGeom>
            <a:avLst/>
            <a:gdLst/>
            <a:ahLst/>
            <a:cxnLst/>
            <a:rect r="r" b="b" t="t" l="l"/>
            <a:pathLst>
              <a:path h="4604152" w="4373945">
                <a:moveTo>
                  <a:pt x="0" y="0"/>
                </a:moveTo>
                <a:lnTo>
                  <a:pt x="4373945" y="0"/>
                </a:lnTo>
                <a:lnTo>
                  <a:pt x="4373945" y="4604152"/>
                </a:lnTo>
                <a:lnTo>
                  <a:pt x="0" y="4604152"/>
                </a:lnTo>
                <a:lnTo>
                  <a:pt x="0" y="0"/>
                </a:lnTo>
                <a:close/>
              </a:path>
            </a:pathLst>
          </a:custGeom>
          <a:blipFill>
            <a:blip r:embed="rId2"/>
            <a:stretch>
              <a:fillRect l="0" t="0" r="0" b="0"/>
            </a:stretch>
          </a:blipFill>
        </p:spPr>
      </p:sp>
      <p:grpSp>
        <p:nvGrpSpPr>
          <p:cNvPr name="Group 9" id="9"/>
          <p:cNvGrpSpPr/>
          <p:nvPr/>
        </p:nvGrpSpPr>
        <p:grpSpPr>
          <a:xfrm rot="0">
            <a:off x="147913" y="2225838"/>
            <a:ext cx="2917662" cy="29176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7539187" y="638682"/>
            <a:ext cx="912022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CÂU CÁ NHÂN</a:t>
            </a:r>
          </a:p>
        </p:txBody>
      </p:sp>
      <p:sp>
        <p:nvSpPr>
          <p:cNvPr name="TextBox 14" id="14"/>
          <p:cNvSpPr txBox="true"/>
          <p:nvPr/>
        </p:nvSpPr>
        <p:spPr>
          <a:xfrm rot="0">
            <a:off x="6631154" y="2224943"/>
            <a:ext cx="10028256" cy="7432658"/>
          </a:xfrm>
          <a:prstGeom prst="rect">
            <a:avLst/>
          </a:prstGeom>
        </p:spPr>
        <p:txBody>
          <a:bodyPr anchor="t" rtlCol="false" tIns="0" lIns="0" bIns="0" rIns="0">
            <a:spAutoFit/>
          </a:bodyPr>
          <a:lstStyle/>
          <a:p>
            <a:pPr algn="just">
              <a:lnSpc>
                <a:spcPts val="3561"/>
              </a:lnSpc>
            </a:pPr>
            <a:r>
              <a:rPr lang="en-US" sz="2826" b="true">
                <a:solidFill>
                  <a:srgbClr val="182D88"/>
                </a:solidFill>
                <a:latin typeface="Canva Sans Medium"/>
                <a:ea typeface="Canva Sans Medium"/>
                <a:cs typeface="Canva Sans Medium"/>
                <a:sym typeface="Canva Sans Medium"/>
              </a:rPr>
              <a:t>Câu 4: Tính tổng số kinh phí của các dự án mà nhân viên trong các phòng ban có nhân viên kết hôn sau năm 2017 tham gia, và sắp xếp theo tên phòng ban.</a:t>
            </a:r>
          </a:p>
          <a:p>
            <a:pPr algn="just">
              <a:lnSpc>
                <a:spcPts val="3561"/>
              </a:lnSpc>
            </a:pPr>
          </a:p>
          <a:p>
            <a:pPr algn="just">
              <a:lnSpc>
                <a:spcPts val="4522"/>
              </a:lnSpc>
            </a:pPr>
            <a:r>
              <a:rPr lang="en-US" sz="2826" b="true">
                <a:solidFill>
                  <a:srgbClr val="182D88"/>
                </a:solidFill>
                <a:latin typeface="Canva Sans Medium"/>
                <a:ea typeface="Canva Sans Medium"/>
                <a:cs typeface="Canva Sans Medium"/>
                <a:sym typeface="Canva Sans Medium"/>
              </a:rPr>
              <a:t>SELECT PB.TenPB, SUM(DA.KinhPhi) AS TongKinhPhi</a:t>
            </a:r>
          </a:p>
          <a:p>
            <a:pPr algn="just">
              <a:lnSpc>
                <a:spcPts val="4522"/>
              </a:lnSpc>
            </a:pPr>
            <a:r>
              <a:rPr lang="en-US" sz="2826" b="true">
                <a:solidFill>
                  <a:srgbClr val="182D88"/>
                </a:solidFill>
                <a:latin typeface="Canva Sans Medium"/>
                <a:ea typeface="Canva Sans Medium"/>
                <a:cs typeface="Canva Sans Medium"/>
                <a:sym typeface="Canva Sans Medium"/>
              </a:rPr>
              <a:t>FROM PhongBan PB</a:t>
            </a:r>
          </a:p>
          <a:p>
            <a:pPr algn="just">
              <a:lnSpc>
                <a:spcPts val="4522"/>
              </a:lnSpc>
            </a:pPr>
            <a:r>
              <a:rPr lang="en-US" sz="2826" b="true">
                <a:solidFill>
                  <a:srgbClr val="182D88"/>
                </a:solidFill>
                <a:latin typeface="Canva Sans Medium"/>
                <a:ea typeface="Canva Sans Medium"/>
                <a:cs typeface="Canva Sans Medium"/>
                <a:sym typeface="Canva Sans Medium"/>
              </a:rPr>
              <a:t>JOIN NhanVien NV ON PB.MaPB = NV.MaPB</a:t>
            </a:r>
          </a:p>
          <a:p>
            <a:pPr algn="just">
              <a:lnSpc>
                <a:spcPts val="4522"/>
              </a:lnSpc>
            </a:pPr>
            <a:r>
              <a:rPr lang="en-US" sz="2826" b="true">
                <a:solidFill>
                  <a:srgbClr val="182D88"/>
                </a:solidFill>
                <a:latin typeface="Canva Sans Medium"/>
                <a:ea typeface="Canva Sans Medium"/>
                <a:cs typeface="Canva Sans Medium"/>
                <a:sym typeface="Canva Sans Medium"/>
              </a:rPr>
              <a:t>JOIN NguoiThan NT ON NV.MaNV = NT.MaNV</a:t>
            </a:r>
          </a:p>
          <a:p>
            <a:pPr algn="just">
              <a:lnSpc>
                <a:spcPts val="4522"/>
              </a:lnSpc>
            </a:pPr>
            <a:r>
              <a:rPr lang="en-US" sz="2826" b="true">
                <a:solidFill>
                  <a:srgbClr val="182D88"/>
                </a:solidFill>
                <a:latin typeface="Canva Sans Medium"/>
                <a:ea typeface="Canva Sans Medium"/>
                <a:cs typeface="Canva Sans Medium"/>
                <a:sym typeface="Canva Sans Medium"/>
              </a:rPr>
              <a:t>JOIN ThamGia_DuAn TG ON NV.MaNV = TG.MaNV</a:t>
            </a:r>
          </a:p>
          <a:p>
            <a:pPr algn="just">
              <a:lnSpc>
                <a:spcPts val="4522"/>
              </a:lnSpc>
            </a:pPr>
            <a:r>
              <a:rPr lang="en-US" sz="2826" b="true">
                <a:solidFill>
                  <a:srgbClr val="182D88"/>
                </a:solidFill>
                <a:latin typeface="Canva Sans Medium"/>
                <a:ea typeface="Canva Sans Medium"/>
                <a:cs typeface="Canva Sans Medium"/>
                <a:sym typeface="Canva Sans Medium"/>
              </a:rPr>
              <a:t>JOIN DuAn DA ON TG.MaDA = DA.MaDA</a:t>
            </a:r>
          </a:p>
          <a:p>
            <a:pPr algn="just">
              <a:lnSpc>
                <a:spcPts val="4522"/>
              </a:lnSpc>
            </a:pPr>
            <a:r>
              <a:rPr lang="en-US" sz="2826" b="true">
                <a:solidFill>
                  <a:srgbClr val="182D88"/>
                </a:solidFill>
                <a:latin typeface="Canva Sans Medium"/>
                <a:ea typeface="Canva Sans Medium"/>
                <a:cs typeface="Canva Sans Medium"/>
                <a:sym typeface="Canva Sans Medium"/>
              </a:rPr>
              <a:t>WHERE YEAR(NT.NgayKetHon) &gt; 2017</a:t>
            </a:r>
          </a:p>
          <a:p>
            <a:pPr algn="just">
              <a:lnSpc>
                <a:spcPts val="4522"/>
              </a:lnSpc>
            </a:pPr>
            <a:r>
              <a:rPr lang="en-US" sz="2826" b="true">
                <a:solidFill>
                  <a:srgbClr val="182D88"/>
                </a:solidFill>
                <a:latin typeface="Canva Sans Medium"/>
                <a:ea typeface="Canva Sans Medium"/>
                <a:cs typeface="Canva Sans Medium"/>
                <a:sym typeface="Canva Sans Medium"/>
              </a:rPr>
              <a:t>GROUP BY PB.TenPB</a:t>
            </a:r>
          </a:p>
          <a:p>
            <a:pPr algn="just">
              <a:lnSpc>
                <a:spcPts val="4522"/>
              </a:lnSpc>
            </a:pPr>
            <a:r>
              <a:rPr lang="en-US" sz="2826" b="true">
                <a:solidFill>
                  <a:srgbClr val="182D88"/>
                </a:solidFill>
                <a:latin typeface="Canva Sans Medium"/>
                <a:ea typeface="Canva Sans Medium"/>
                <a:cs typeface="Canva Sans Medium"/>
                <a:sym typeface="Canva Sans Medium"/>
              </a:rPr>
              <a:t>ORDER BY PB.TenPB;</a:t>
            </a:r>
          </a:p>
          <a:p>
            <a:pPr algn="l">
              <a:lnSpc>
                <a:spcPts val="4522"/>
              </a:lnSpc>
            </a:pPr>
          </a:p>
        </p:txBody>
      </p:sp>
      <p:sp>
        <p:nvSpPr>
          <p:cNvPr name="TextBox 15" id="15"/>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Thị Thanh Nhàn</a:t>
            </a:r>
          </a:p>
        </p:txBody>
      </p:sp>
    </p:spTree>
  </p:cSld>
  <p:clrMapOvr>
    <a:masterClrMapping/>
  </p:clrMapOvr>
</p:sld>
</file>

<file path=ppt/slides/slide121.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606744" y="2192937"/>
            <a:ext cx="4373945" cy="4604152"/>
          </a:xfrm>
          <a:custGeom>
            <a:avLst/>
            <a:gdLst/>
            <a:ahLst/>
            <a:cxnLst/>
            <a:rect r="r" b="b" t="t" l="l"/>
            <a:pathLst>
              <a:path h="4604152" w="4373945">
                <a:moveTo>
                  <a:pt x="0" y="0"/>
                </a:moveTo>
                <a:lnTo>
                  <a:pt x="4373945" y="0"/>
                </a:lnTo>
                <a:lnTo>
                  <a:pt x="4373945" y="4604152"/>
                </a:lnTo>
                <a:lnTo>
                  <a:pt x="0" y="4604152"/>
                </a:lnTo>
                <a:lnTo>
                  <a:pt x="0" y="0"/>
                </a:lnTo>
                <a:close/>
              </a:path>
            </a:pathLst>
          </a:custGeom>
          <a:blipFill>
            <a:blip r:embed="rId2"/>
            <a:stretch>
              <a:fillRect l="0" t="0" r="0" b="0"/>
            </a:stretch>
          </a:blipFill>
        </p:spPr>
      </p:sp>
      <p:grpSp>
        <p:nvGrpSpPr>
          <p:cNvPr name="Group 9" id="9"/>
          <p:cNvGrpSpPr/>
          <p:nvPr/>
        </p:nvGrpSpPr>
        <p:grpSpPr>
          <a:xfrm rot="0">
            <a:off x="147913" y="2225838"/>
            <a:ext cx="2917662" cy="291766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7539187" y="638682"/>
            <a:ext cx="912022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CÂU CÁ NHÂN</a:t>
            </a:r>
          </a:p>
        </p:txBody>
      </p:sp>
      <p:sp>
        <p:nvSpPr>
          <p:cNvPr name="TextBox 14" id="14"/>
          <p:cNvSpPr txBox="true"/>
          <p:nvPr/>
        </p:nvSpPr>
        <p:spPr>
          <a:xfrm rot="0">
            <a:off x="7075606" y="2307539"/>
            <a:ext cx="10491837" cy="6950761"/>
          </a:xfrm>
          <a:prstGeom prst="rect">
            <a:avLst/>
          </a:prstGeom>
        </p:spPr>
        <p:txBody>
          <a:bodyPr anchor="t" rtlCol="false" tIns="0" lIns="0" bIns="0" rIns="0">
            <a:spAutoFit/>
          </a:bodyPr>
          <a:lstStyle/>
          <a:p>
            <a:pPr algn="just">
              <a:lnSpc>
                <a:spcPts val="3561"/>
              </a:lnSpc>
            </a:pPr>
            <a:r>
              <a:rPr lang="en-US" sz="2826" b="true">
                <a:solidFill>
                  <a:srgbClr val="182D88"/>
                </a:solidFill>
                <a:latin typeface="Canva Sans Medium"/>
                <a:ea typeface="Canva Sans Medium"/>
                <a:cs typeface="Canva Sans Medium"/>
                <a:sym typeface="Canva Sans Medium"/>
              </a:rPr>
              <a:t>Câu 5: Liệt kê tên nhân viên và tên phòng ban của những nhân viên tham gia dự án ở thành phố có kinh phí cao nhất trong số các dự án.</a:t>
            </a:r>
          </a:p>
          <a:p>
            <a:pPr algn="just">
              <a:lnSpc>
                <a:spcPts val="3561"/>
              </a:lnSpc>
            </a:pPr>
          </a:p>
          <a:p>
            <a:pPr algn="just">
              <a:lnSpc>
                <a:spcPts val="4692"/>
              </a:lnSpc>
            </a:pPr>
            <a:r>
              <a:rPr lang="en-US" sz="2826" b="true">
                <a:solidFill>
                  <a:srgbClr val="182D88"/>
                </a:solidFill>
                <a:latin typeface="Canva Sans Medium"/>
                <a:ea typeface="Canva Sans Medium"/>
                <a:cs typeface="Canva Sans Medium"/>
                <a:sym typeface="Canva Sans Medium"/>
              </a:rPr>
              <a:t>SELECT NV.HoTen, PB.TenPB</a:t>
            </a:r>
          </a:p>
          <a:p>
            <a:pPr algn="just">
              <a:lnSpc>
                <a:spcPts val="4692"/>
              </a:lnSpc>
            </a:pPr>
            <a:r>
              <a:rPr lang="en-US" sz="2826" b="true">
                <a:solidFill>
                  <a:srgbClr val="182D88"/>
                </a:solidFill>
                <a:latin typeface="Canva Sans Medium"/>
                <a:ea typeface="Canva Sans Medium"/>
                <a:cs typeface="Canva Sans Medium"/>
                <a:sym typeface="Canva Sans Medium"/>
              </a:rPr>
              <a:t>FROM NhanVien NV</a:t>
            </a:r>
          </a:p>
          <a:p>
            <a:pPr algn="just">
              <a:lnSpc>
                <a:spcPts val="4692"/>
              </a:lnSpc>
            </a:pPr>
            <a:r>
              <a:rPr lang="en-US" sz="2826" b="true">
                <a:solidFill>
                  <a:srgbClr val="182D88"/>
                </a:solidFill>
                <a:latin typeface="Canva Sans Medium"/>
                <a:ea typeface="Canva Sans Medium"/>
                <a:cs typeface="Canva Sans Medium"/>
                <a:sym typeface="Canva Sans Medium"/>
              </a:rPr>
              <a:t>JOIN PhongBan PB ON NV.MaPB = PB.MaPB</a:t>
            </a:r>
          </a:p>
          <a:p>
            <a:pPr algn="just">
              <a:lnSpc>
                <a:spcPts val="4692"/>
              </a:lnSpc>
            </a:pPr>
            <a:r>
              <a:rPr lang="en-US" sz="2826" b="true">
                <a:solidFill>
                  <a:srgbClr val="182D88"/>
                </a:solidFill>
                <a:latin typeface="Canva Sans Medium"/>
                <a:ea typeface="Canva Sans Medium"/>
                <a:cs typeface="Canva Sans Medium"/>
                <a:sym typeface="Canva Sans Medium"/>
              </a:rPr>
              <a:t>JOIN ThamGia_DuAn TGDA ON NV.MaNV = TGDA.MaNV</a:t>
            </a:r>
          </a:p>
          <a:p>
            <a:pPr algn="just">
              <a:lnSpc>
                <a:spcPts val="4692"/>
              </a:lnSpc>
            </a:pPr>
            <a:r>
              <a:rPr lang="en-US" sz="2826" b="true">
                <a:solidFill>
                  <a:srgbClr val="182D88"/>
                </a:solidFill>
                <a:latin typeface="Canva Sans Medium"/>
                <a:ea typeface="Canva Sans Medium"/>
                <a:cs typeface="Canva Sans Medium"/>
                <a:sym typeface="Canva Sans Medium"/>
              </a:rPr>
              <a:t>JOIN DuAn DA ON TGDA.MaDA = DA.MaDA</a:t>
            </a:r>
          </a:p>
          <a:p>
            <a:pPr algn="just">
              <a:lnSpc>
                <a:spcPts val="4692"/>
              </a:lnSpc>
            </a:pPr>
            <a:r>
              <a:rPr lang="en-US" sz="2826" b="true">
                <a:solidFill>
                  <a:srgbClr val="182D88"/>
                </a:solidFill>
                <a:latin typeface="Canva Sans Medium"/>
                <a:ea typeface="Canva Sans Medium"/>
                <a:cs typeface="Canva Sans Medium"/>
                <a:sym typeface="Canva Sans Medium"/>
              </a:rPr>
              <a:t>WHERE DA.KinhPhi = (</a:t>
            </a:r>
          </a:p>
          <a:p>
            <a:pPr algn="just">
              <a:lnSpc>
                <a:spcPts val="4692"/>
              </a:lnSpc>
            </a:pPr>
            <a:r>
              <a:rPr lang="en-US" sz="2826" b="true">
                <a:solidFill>
                  <a:srgbClr val="182D88"/>
                </a:solidFill>
                <a:latin typeface="Canva Sans Medium"/>
                <a:ea typeface="Canva Sans Medium"/>
                <a:cs typeface="Canva Sans Medium"/>
                <a:sym typeface="Canva Sans Medium"/>
              </a:rPr>
              <a:t>SELECT MAX(KinhPhi)</a:t>
            </a:r>
          </a:p>
          <a:p>
            <a:pPr algn="just">
              <a:lnSpc>
                <a:spcPts val="4692"/>
              </a:lnSpc>
            </a:pPr>
            <a:r>
              <a:rPr lang="en-US" sz="2826" b="true">
                <a:solidFill>
                  <a:srgbClr val="182D88"/>
                </a:solidFill>
                <a:latin typeface="Canva Sans Medium"/>
                <a:ea typeface="Canva Sans Medium"/>
                <a:cs typeface="Canva Sans Medium"/>
                <a:sym typeface="Canva Sans Medium"/>
              </a:rPr>
              <a:t>FROM DuAn);</a:t>
            </a:r>
          </a:p>
          <a:p>
            <a:pPr algn="l">
              <a:lnSpc>
                <a:spcPts val="3561"/>
              </a:lnSpc>
            </a:pPr>
          </a:p>
        </p:txBody>
      </p:sp>
      <p:sp>
        <p:nvSpPr>
          <p:cNvPr name="TextBox 15" id="15"/>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Thị Thanh Nhàn</a:t>
            </a:r>
          </a:p>
        </p:txBody>
      </p:sp>
    </p:spTree>
  </p:cSld>
  <p:clrMapOvr>
    <a:masterClrMapping/>
  </p:clrMapOvr>
</p:sld>
</file>

<file path=ppt/slides/slide1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95750" y="398202"/>
            <a:ext cx="8100677" cy="10092480"/>
            <a:chOff x="0" y="0"/>
            <a:chExt cx="6089650" cy="7586980"/>
          </a:xfrm>
        </p:grpSpPr>
        <p:sp>
          <p:nvSpPr>
            <p:cNvPr name="Freeform 3" id="3"/>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solidFill>
              <a:srgbClr val="86FCF1"/>
            </a:solidFill>
            <a:ln w="12700">
              <a:solidFill>
                <a:srgbClr val="000000"/>
              </a:solidFill>
            </a:ln>
          </p:spPr>
        </p:sp>
      </p:grpSp>
      <p:grpSp>
        <p:nvGrpSpPr>
          <p:cNvPr name="Group 4" id="4"/>
          <p:cNvGrpSpPr/>
          <p:nvPr/>
        </p:nvGrpSpPr>
        <p:grpSpPr>
          <a:xfrm rot="0">
            <a:off x="10895750" y="423120"/>
            <a:ext cx="8100677" cy="10092480"/>
            <a:chOff x="0" y="0"/>
            <a:chExt cx="6089650" cy="7586980"/>
          </a:xfrm>
        </p:grpSpPr>
        <p:sp>
          <p:nvSpPr>
            <p:cNvPr name="Freeform 5" id="5"/>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blipFill>
              <a:blip r:embed="rId2">
                <a:alphaModFix amt="31000"/>
              </a:blip>
              <a:stretch>
                <a:fillRect l="-43463" t="0" r="-43463" b="0"/>
              </a:stretch>
            </a:blipFill>
          </p:spPr>
        </p:sp>
      </p:grpSp>
      <p:sp>
        <p:nvSpPr>
          <p:cNvPr name="TextBox 6" id="6"/>
          <p:cNvSpPr txBox="true"/>
          <p:nvPr/>
        </p:nvSpPr>
        <p:spPr>
          <a:xfrm rot="0">
            <a:off x="1028700" y="5027480"/>
            <a:ext cx="4082446" cy="1047474"/>
          </a:xfrm>
          <a:prstGeom prst="rect">
            <a:avLst/>
          </a:prstGeom>
        </p:spPr>
        <p:txBody>
          <a:bodyPr anchor="t" rtlCol="false" tIns="0" lIns="0" bIns="0" rIns="0">
            <a:spAutoFit/>
          </a:bodyPr>
          <a:lstStyle/>
          <a:p>
            <a:pPr algn="l">
              <a:lnSpc>
                <a:spcPts val="2895"/>
              </a:lnSpc>
            </a:pPr>
            <a:r>
              <a:rPr lang="en-US" sz="1599" spc="73">
                <a:solidFill>
                  <a:srgbClr val="000000"/>
                </a:solidFill>
                <a:latin typeface="Canva Sans"/>
                <a:ea typeface="Canva Sans"/>
                <a:cs typeface="Canva Sans"/>
                <a:sym typeface="Canva Sans"/>
              </a:rPr>
              <a:t>IoT enables seamless communication between devices, collecting and sharing data for improved efficiency.</a:t>
            </a:r>
          </a:p>
        </p:txBody>
      </p:sp>
      <p:sp>
        <p:nvSpPr>
          <p:cNvPr name="TextBox 7" id="7"/>
          <p:cNvSpPr txBox="true"/>
          <p:nvPr/>
        </p:nvSpPr>
        <p:spPr>
          <a:xfrm rot="0">
            <a:off x="6127281" y="5027480"/>
            <a:ext cx="4082446" cy="1047474"/>
          </a:xfrm>
          <a:prstGeom prst="rect">
            <a:avLst/>
          </a:prstGeom>
        </p:spPr>
        <p:txBody>
          <a:bodyPr anchor="t" rtlCol="false" tIns="0" lIns="0" bIns="0" rIns="0">
            <a:spAutoFit/>
          </a:bodyPr>
          <a:lstStyle/>
          <a:p>
            <a:pPr algn="l">
              <a:lnSpc>
                <a:spcPts val="2895"/>
              </a:lnSpc>
            </a:pPr>
            <a:r>
              <a:rPr lang="en-US" sz="1599" spc="73">
                <a:solidFill>
                  <a:srgbClr val="000000"/>
                </a:solidFill>
                <a:latin typeface="Canva Sans"/>
                <a:ea typeface="Canva Sans"/>
                <a:cs typeface="Canva Sans"/>
                <a:sym typeface="Canva Sans"/>
              </a:rPr>
              <a:t>Smart cities leverage IoT to optimize traffic flow, resource management, and public safety.</a:t>
            </a:r>
          </a:p>
        </p:txBody>
      </p:sp>
      <p:sp>
        <p:nvSpPr>
          <p:cNvPr name="TextBox 8" id="8"/>
          <p:cNvSpPr txBox="true"/>
          <p:nvPr/>
        </p:nvSpPr>
        <p:spPr>
          <a:xfrm rot="0">
            <a:off x="1028700" y="7909193"/>
            <a:ext cx="7703470" cy="685574"/>
          </a:xfrm>
          <a:prstGeom prst="rect">
            <a:avLst/>
          </a:prstGeom>
        </p:spPr>
        <p:txBody>
          <a:bodyPr anchor="t" rtlCol="false" tIns="0" lIns="0" bIns="0" rIns="0">
            <a:spAutoFit/>
          </a:bodyPr>
          <a:lstStyle/>
          <a:p>
            <a:pPr algn="l" marL="0" indent="0" lvl="0">
              <a:lnSpc>
                <a:spcPts val="2895"/>
              </a:lnSpc>
            </a:pPr>
            <a:r>
              <a:rPr lang="en-US" sz="1599" spc="73">
                <a:solidFill>
                  <a:srgbClr val="000000"/>
                </a:solidFill>
                <a:latin typeface="Canva Sans"/>
                <a:ea typeface="Canva Sans"/>
                <a:cs typeface="Canva Sans"/>
                <a:sym typeface="Canva Sans"/>
              </a:rPr>
              <a:t>IoT empowers personalized services based on real-time data analysis, enhancing user experience.</a:t>
            </a:r>
          </a:p>
        </p:txBody>
      </p:sp>
      <p:sp>
        <p:nvSpPr>
          <p:cNvPr name="TextBox 9" id="9"/>
          <p:cNvSpPr txBox="true"/>
          <p:nvPr/>
        </p:nvSpPr>
        <p:spPr>
          <a:xfrm rot="0">
            <a:off x="1028700" y="4399384"/>
            <a:ext cx="4082446" cy="430503"/>
          </a:xfrm>
          <a:prstGeom prst="rect">
            <a:avLst/>
          </a:prstGeom>
        </p:spPr>
        <p:txBody>
          <a:bodyPr anchor="t" rtlCol="false" tIns="0" lIns="0" bIns="0" rIns="0">
            <a:spAutoFit/>
          </a:bodyPr>
          <a:lstStyle/>
          <a:p>
            <a:pPr algn="just">
              <a:lnSpc>
                <a:spcPts val="3569"/>
              </a:lnSpc>
            </a:pPr>
            <a:r>
              <a:rPr lang="en-US" b="true" sz="2549">
                <a:solidFill>
                  <a:srgbClr val="2C3249"/>
                </a:solidFill>
                <a:latin typeface="Canva Sans Bold"/>
                <a:ea typeface="Canva Sans Bold"/>
                <a:cs typeface="Canva Sans Bold"/>
                <a:sym typeface="Canva Sans Bold"/>
              </a:rPr>
              <a:t>Connected Devices</a:t>
            </a:r>
          </a:p>
        </p:txBody>
      </p:sp>
      <p:sp>
        <p:nvSpPr>
          <p:cNvPr name="TextBox 10" id="10"/>
          <p:cNvSpPr txBox="true"/>
          <p:nvPr/>
        </p:nvSpPr>
        <p:spPr>
          <a:xfrm rot="0">
            <a:off x="6127281" y="4399384"/>
            <a:ext cx="4082446" cy="430503"/>
          </a:xfrm>
          <a:prstGeom prst="rect">
            <a:avLst/>
          </a:prstGeom>
        </p:spPr>
        <p:txBody>
          <a:bodyPr anchor="t" rtlCol="false" tIns="0" lIns="0" bIns="0" rIns="0">
            <a:spAutoFit/>
          </a:bodyPr>
          <a:lstStyle/>
          <a:p>
            <a:pPr algn="just">
              <a:lnSpc>
                <a:spcPts val="3569"/>
              </a:lnSpc>
            </a:pPr>
            <a:r>
              <a:rPr lang="en-US" b="true" sz="2549">
                <a:solidFill>
                  <a:srgbClr val="2C3249"/>
                </a:solidFill>
                <a:latin typeface="Canva Sans Bold"/>
                <a:ea typeface="Canva Sans Bold"/>
                <a:cs typeface="Canva Sans Bold"/>
                <a:sym typeface="Canva Sans Bold"/>
              </a:rPr>
              <a:t>Smart Infrastructure</a:t>
            </a:r>
          </a:p>
        </p:txBody>
      </p:sp>
      <p:sp>
        <p:nvSpPr>
          <p:cNvPr name="TextBox 11" id="11"/>
          <p:cNvSpPr txBox="true"/>
          <p:nvPr/>
        </p:nvSpPr>
        <p:spPr>
          <a:xfrm rot="0">
            <a:off x="1028700" y="7281097"/>
            <a:ext cx="4849010" cy="430503"/>
          </a:xfrm>
          <a:prstGeom prst="rect">
            <a:avLst/>
          </a:prstGeom>
        </p:spPr>
        <p:txBody>
          <a:bodyPr anchor="t" rtlCol="false" tIns="0" lIns="0" bIns="0" rIns="0">
            <a:spAutoFit/>
          </a:bodyPr>
          <a:lstStyle/>
          <a:p>
            <a:pPr algn="just" marL="0" indent="0" lvl="0">
              <a:lnSpc>
                <a:spcPts val="3569"/>
              </a:lnSpc>
              <a:spcBef>
                <a:spcPct val="0"/>
              </a:spcBef>
            </a:pPr>
            <a:r>
              <a:rPr lang="en-US" b="true" sz="2549">
                <a:solidFill>
                  <a:srgbClr val="2C3249"/>
                </a:solidFill>
                <a:latin typeface="Canva Sans Bold"/>
                <a:ea typeface="Canva Sans Bold"/>
                <a:cs typeface="Canva Sans Bold"/>
                <a:sym typeface="Canva Sans Bold"/>
              </a:rPr>
              <a:t>Personalized Services</a:t>
            </a:r>
          </a:p>
        </p:txBody>
      </p:sp>
      <p:sp>
        <p:nvSpPr>
          <p:cNvPr name="TextBox 12" id="12"/>
          <p:cNvSpPr txBox="true"/>
          <p:nvPr/>
        </p:nvSpPr>
        <p:spPr>
          <a:xfrm rot="0">
            <a:off x="1119247" y="1570073"/>
            <a:ext cx="11367535" cy="901440"/>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The Internet of Things (IoT)</a:t>
            </a:r>
          </a:p>
        </p:txBody>
      </p:sp>
      <p:sp>
        <p:nvSpPr>
          <p:cNvPr name="TextBox 13" id="13"/>
          <p:cNvSpPr txBox="true"/>
          <p:nvPr/>
        </p:nvSpPr>
        <p:spPr>
          <a:xfrm rot="0">
            <a:off x="1119247" y="2538215"/>
            <a:ext cx="2213454" cy="901467"/>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5ED5CA"/>
                </a:solidFill>
                <a:latin typeface="ฟ้อนต์ Bold"/>
                <a:ea typeface="ฟ้อนต์ Bold"/>
                <a:cs typeface="ฟ้อนต์ Bold"/>
                <a:sym typeface="ฟ้อนต์ Bold"/>
              </a:rPr>
              <a:t>and</a:t>
            </a:r>
          </a:p>
        </p:txBody>
      </p:sp>
      <p:sp>
        <p:nvSpPr>
          <p:cNvPr name="TextBox 14" id="14"/>
          <p:cNvSpPr txBox="true"/>
          <p:nvPr/>
        </p:nvSpPr>
        <p:spPr>
          <a:xfrm rot="0">
            <a:off x="2772752" y="2538215"/>
            <a:ext cx="7436975" cy="901440"/>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Smart Cities</a:t>
            </a:r>
          </a:p>
        </p:txBody>
      </p:sp>
    </p:spTree>
  </p:cSld>
  <p:clrMapOvr>
    <a:masterClrMapping/>
  </p:clrMapOvr>
</p:sld>
</file>

<file path=ppt/slides/slide123.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636985" y="1594864"/>
            <a:ext cx="17014029" cy="10051983"/>
          </a:xfrm>
          <a:prstGeom prst="rect">
            <a:avLst/>
          </a:prstGeom>
        </p:spPr>
        <p:txBody>
          <a:bodyPr anchor="t" rtlCol="false" tIns="0" lIns="0" bIns="0" rIns="0">
            <a:spAutoFit/>
          </a:bodyPr>
          <a:lstStyle/>
          <a:p>
            <a:pPr algn="ctr" marL="0" indent="0" lvl="0">
              <a:lnSpc>
                <a:spcPts val="26753"/>
              </a:lnSpc>
              <a:spcBef>
                <a:spcPct val="0"/>
              </a:spcBef>
            </a:pPr>
            <a:r>
              <a:rPr lang="en-US" b="true" sz="19109" strike="noStrike" u="none">
                <a:solidFill>
                  <a:srgbClr val="000000"/>
                </a:solidFill>
                <a:latin typeface="Noto Sans Bold"/>
                <a:ea typeface="Noto Sans Bold"/>
                <a:cs typeface="Noto Sans Bold"/>
                <a:sym typeface="Noto Sans Bold"/>
              </a:rPr>
              <a:t>CÂU CÁ NHÂN</a:t>
            </a:r>
          </a:p>
          <a:p>
            <a:pPr algn="ctr" marL="0" indent="0" lvl="0">
              <a:lnSpc>
                <a:spcPts val="26753"/>
              </a:lnSpc>
              <a:spcBef>
                <a:spcPct val="0"/>
              </a:spcBef>
            </a:pPr>
            <a:r>
              <a:rPr lang="en-US" b="true" sz="19109" strike="noStrike" u="none">
                <a:solidFill>
                  <a:srgbClr val="000000"/>
                </a:solidFill>
                <a:latin typeface="Noto Sans Bold"/>
                <a:ea typeface="Noto Sans Bold"/>
                <a:cs typeface="Noto Sans Bold"/>
                <a:sym typeface="Noto Sans Bold"/>
              </a:rPr>
              <a:t>TRỌNG PHÚC</a:t>
            </a:r>
          </a:p>
          <a:p>
            <a:pPr algn="ctr" marL="0" indent="0" lvl="0">
              <a:lnSpc>
                <a:spcPts val="26753"/>
              </a:lnSpc>
              <a:spcBef>
                <a:spcPct val="0"/>
              </a:spcBef>
            </a:pPr>
          </a:p>
        </p:txBody>
      </p:sp>
    </p:spTree>
  </p:cSld>
  <p:clrMapOvr>
    <a:masterClrMapping/>
  </p:clrMapOvr>
</p:sld>
</file>

<file path=ppt/slides/slide1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5FE2E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2"/>
            <a:stretch>
              <a:fillRect l="0" t="0" r="0" b="0"/>
            </a:stretch>
          </a:blipFill>
        </p:spPr>
      </p:sp>
      <p:grpSp>
        <p:nvGrpSpPr>
          <p:cNvPr name="Group 9" id="9"/>
          <p:cNvGrpSpPr/>
          <p:nvPr/>
        </p:nvGrpSpPr>
        <p:grpSpPr>
          <a:xfrm rot="0">
            <a:off x="295826" y="2192937"/>
            <a:ext cx="4211257" cy="42112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1028700" y="631484"/>
            <a:ext cx="3374738" cy="862563"/>
          </a:xfrm>
          <a:prstGeom prst="rect">
            <a:avLst/>
          </a:prstGeom>
        </p:spPr>
        <p:txBody>
          <a:bodyPr anchor="t" rtlCol="false" tIns="0" lIns="0" bIns="0" rIns="0">
            <a:spAutoFit/>
          </a:bodyPr>
          <a:lstStyle/>
          <a:p>
            <a:pPr algn="l">
              <a:lnSpc>
                <a:spcPts val="4152"/>
              </a:lnSpc>
            </a:pPr>
            <a:r>
              <a:rPr lang="en-US" sz="2965" b="true">
                <a:solidFill>
                  <a:srgbClr val="000000"/>
                </a:solidFill>
                <a:latin typeface="Poppins Semi-Bold"/>
                <a:ea typeface="Poppins Semi-Bold"/>
                <a:cs typeface="Poppins Semi-Bold"/>
                <a:sym typeface="Poppins Semi-Bold"/>
              </a:rPr>
              <a:t>CÂU CÁ NHÂN</a:t>
            </a:r>
          </a:p>
          <a:p>
            <a:pPr algn="l">
              <a:lnSpc>
                <a:spcPts val="2612"/>
              </a:lnSpc>
            </a:pPr>
            <a:r>
              <a:rPr lang="en-US" sz="1865" b="true">
                <a:solidFill>
                  <a:srgbClr val="000000"/>
                </a:solidFill>
                <a:latin typeface="Poppins Semi-Bold"/>
                <a:ea typeface="Poppins Semi-Bold"/>
                <a:cs typeface="Poppins Semi-Bold"/>
                <a:sym typeface="Poppins Semi-Bold"/>
              </a:rPr>
              <a:t>Phan Trọng Phúc</a:t>
            </a:r>
          </a:p>
        </p:txBody>
      </p:sp>
      <p:sp>
        <p:nvSpPr>
          <p:cNvPr name="TextBox 14" id="14"/>
          <p:cNvSpPr txBox="true"/>
          <p:nvPr/>
        </p:nvSpPr>
        <p:spPr>
          <a:xfrm rot="0">
            <a:off x="8739421" y="2125168"/>
            <a:ext cx="9234763" cy="2497709"/>
          </a:xfrm>
          <a:prstGeom prst="rect">
            <a:avLst/>
          </a:prstGeom>
        </p:spPr>
        <p:txBody>
          <a:bodyPr anchor="t" rtlCol="false" tIns="0" lIns="0" bIns="0" rIns="0">
            <a:spAutoFit/>
          </a:bodyPr>
          <a:lstStyle/>
          <a:p>
            <a:pPr algn="just">
              <a:lnSpc>
                <a:spcPts val="2848"/>
              </a:lnSpc>
            </a:pPr>
            <a:r>
              <a:rPr lang="en-US" sz="3200" b="true">
                <a:solidFill>
                  <a:srgbClr val="3E67C8"/>
                </a:solidFill>
                <a:latin typeface="Montserrat Ultra-Bold"/>
                <a:ea typeface="Montserrat Ultra-Bold"/>
                <a:cs typeface="Montserrat Ultra-Bold"/>
                <a:sym typeface="Montserrat Ultra-Bold"/>
              </a:rPr>
              <a:t>Câu 1: Liệt kê tên nhân viên, tên dự án, và tên nhà cung cấp đã cung cấp thiết bị cho phòng ban của nhân viên đó, chỉ bao gồm các nhân viên có ngày sinh trước năm 1992 và tham gia dự án tại thành phố "Đà Nẵng".</a:t>
            </a:r>
          </a:p>
          <a:p>
            <a:pPr algn="just">
              <a:lnSpc>
                <a:spcPts val="2848"/>
              </a:lnSpc>
            </a:pPr>
          </a:p>
        </p:txBody>
      </p:sp>
      <p:sp>
        <p:nvSpPr>
          <p:cNvPr name="TextBox 15" id="15"/>
          <p:cNvSpPr txBox="true"/>
          <p:nvPr/>
        </p:nvSpPr>
        <p:spPr>
          <a:xfrm rot="0">
            <a:off x="8739421" y="4613352"/>
            <a:ext cx="9770488" cy="3981203"/>
          </a:xfrm>
          <a:prstGeom prst="rect">
            <a:avLst/>
          </a:prstGeom>
        </p:spPr>
        <p:txBody>
          <a:bodyPr anchor="t" rtlCol="false" tIns="0" lIns="0" bIns="0" rIns="0">
            <a:spAutoFit/>
          </a:bodyPr>
          <a:lstStyle/>
          <a:p>
            <a:pPr algn="l">
              <a:lnSpc>
                <a:spcPts val="3143"/>
              </a:lnSpc>
            </a:pPr>
            <a:r>
              <a:rPr lang="en-US" sz="2494" b="true">
                <a:solidFill>
                  <a:srgbClr val="000000"/>
                </a:solidFill>
                <a:latin typeface="Montserrat Medium"/>
                <a:ea typeface="Montserrat Medium"/>
                <a:cs typeface="Montserrat Medium"/>
                <a:sym typeface="Montserrat Medium"/>
              </a:rPr>
              <a:t>SELECT NV.HoTen, DA.TenDA, NCC.TenNCC</a:t>
            </a:r>
          </a:p>
          <a:p>
            <a:pPr algn="l">
              <a:lnSpc>
                <a:spcPts val="3143"/>
              </a:lnSpc>
            </a:pPr>
            <a:r>
              <a:rPr lang="en-US" sz="2494" b="true">
                <a:solidFill>
                  <a:srgbClr val="000000"/>
                </a:solidFill>
                <a:latin typeface="Montserrat Medium"/>
                <a:ea typeface="Montserrat Medium"/>
                <a:cs typeface="Montserrat Medium"/>
                <a:sym typeface="Montserrat Medium"/>
              </a:rPr>
              <a:t>FROM NhanVien NV</a:t>
            </a:r>
          </a:p>
          <a:p>
            <a:pPr algn="l">
              <a:lnSpc>
                <a:spcPts val="3143"/>
              </a:lnSpc>
            </a:pPr>
            <a:r>
              <a:rPr lang="en-US" sz="2494" b="true">
                <a:solidFill>
                  <a:srgbClr val="000000"/>
                </a:solidFill>
                <a:latin typeface="Montserrat Medium"/>
                <a:ea typeface="Montserrat Medium"/>
                <a:cs typeface="Montserrat Medium"/>
                <a:sym typeface="Montserrat Medium"/>
              </a:rPr>
              <a:t>JOIN ThamGia_DuAn TGDA ON NV.MaNV = TGDA.MaNV</a:t>
            </a:r>
          </a:p>
          <a:p>
            <a:pPr algn="l">
              <a:lnSpc>
                <a:spcPts val="3143"/>
              </a:lnSpc>
            </a:pPr>
            <a:r>
              <a:rPr lang="en-US" sz="2494" b="true">
                <a:solidFill>
                  <a:srgbClr val="000000"/>
                </a:solidFill>
                <a:latin typeface="Montserrat Medium"/>
                <a:ea typeface="Montserrat Medium"/>
                <a:cs typeface="Montserrat Medium"/>
                <a:sym typeface="Montserrat Medium"/>
              </a:rPr>
              <a:t>JOIN DuAn DA ON TGDA.MaDA = DA.MaDA</a:t>
            </a:r>
          </a:p>
          <a:p>
            <a:pPr algn="l">
              <a:lnSpc>
                <a:spcPts val="3143"/>
              </a:lnSpc>
            </a:pPr>
            <a:r>
              <a:rPr lang="en-US" sz="2494" b="true">
                <a:solidFill>
                  <a:srgbClr val="000000"/>
                </a:solidFill>
                <a:latin typeface="Montserrat Medium"/>
                <a:ea typeface="Montserrat Medium"/>
                <a:cs typeface="Montserrat Medium"/>
                <a:sym typeface="Montserrat Medium"/>
              </a:rPr>
              <a:t>JOIN PhongBan PB ON NV.MaPB = PB.MaPB</a:t>
            </a:r>
          </a:p>
          <a:p>
            <a:pPr algn="l">
              <a:lnSpc>
                <a:spcPts val="3143"/>
              </a:lnSpc>
            </a:pPr>
            <a:r>
              <a:rPr lang="en-US" sz="2494" b="true">
                <a:solidFill>
                  <a:srgbClr val="000000"/>
                </a:solidFill>
                <a:latin typeface="Montserrat Medium"/>
                <a:ea typeface="Montserrat Medium"/>
                <a:cs typeface="Montserrat Medium"/>
                <a:sym typeface="Montserrat Medium"/>
              </a:rPr>
              <a:t>JOIN CungCap_ThietBi CCTB ON PB.MaPB = CCTB.MaPB</a:t>
            </a:r>
          </a:p>
          <a:p>
            <a:pPr algn="l">
              <a:lnSpc>
                <a:spcPts val="3143"/>
              </a:lnSpc>
            </a:pPr>
            <a:r>
              <a:rPr lang="en-US" sz="2494" b="true">
                <a:solidFill>
                  <a:srgbClr val="000000"/>
                </a:solidFill>
                <a:latin typeface="Montserrat Medium"/>
                <a:ea typeface="Montserrat Medium"/>
                <a:cs typeface="Montserrat Medium"/>
                <a:sym typeface="Montserrat Medium"/>
              </a:rPr>
              <a:t>JOIN NhaCungCap NCC ON CCTB.MaNCC = NCC.MaNCC</a:t>
            </a:r>
          </a:p>
          <a:p>
            <a:pPr algn="l">
              <a:lnSpc>
                <a:spcPts val="3143"/>
              </a:lnSpc>
            </a:pPr>
            <a:r>
              <a:rPr lang="en-US" sz="2494" b="true">
                <a:solidFill>
                  <a:srgbClr val="000000"/>
                </a:solidFill>
                <a:latin typeface="Montserrat Medium"/>
                <a:ea typeface="Montserrat Medium"/>
                <a:cs typeface="Montserrat Medium"/>
                <a:sym typeface="Montserrat Medium"/>
              </a:rPr>
              <a:t>WHERE YEAR(NV.NgaySinh) &lt; 1992</a:t>
            </a:r>
          </a:p>
          <a:p>
            <a:pPr algn="l">
              <a:lnSpc>
                <a:spcPts val="3143"/>
              </a:lnSpc>
            </a:pPr>
            <a:r>
              <a:rPr lang="en-US" sz="2494" b="true">
                <a:solidFill>
                  <a:srgbClr val="000000"/>
                </a:solidFill>
                <a:latin typeface="Montserrat Medium"/>
                <a:ea typeface="Montserrat Medium"/>
                <a:cs typeface="Montserrat Medium"/>
                <a:sym typeface="Montserrat Medium"/>
              </a:rPr>
              <a:t> AND TGDA.ThanhPho = N'Đà Nẵng';</a:t>
            </a:r>
          </a:p>
          <a:p>
            <a:pPr algn="l">
              <a:lnSpc>
                <a:spcPts val="3143"/>
              </a:lnSpc>
            </a:pPr>
          </a:p>
        </p:txBody>
      </p:sp>
    </p:spTree>
  </p:cSld>
  <p:clrMapOvr>
    <a:masterClrMapping/>
  </p:clrMapOvr>
</p:sld>
</file>

<file path=ppt/slides/slide1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5FE2E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2"/>
            <a:stretch>
              <a:fillRect l="0" t="0" r="0" b="0"/>
            </a:stretch>
          </a:blipFill>
        </p:spPr>
      </p:sp>
      <p:grpSp>
        <p:nvGrpSpPr>
          <p:cNvPr name="Group 9" id="9"/>
          <p:cNvGrpSpPr/>
          <p:nvPr/>
        </p:nvGrpSpPr>
        <p:grpSpPr>
          <a:xfrm rot="0">
            <a:off x="295826" y="2192937"/>
            <a:ext cx="4211257" cy="42112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1028700" y="631484"/>
            <a:ext cx="3374738" cy="862563"/>
          </a:xfrm>
          <a:prstGeom prst="rect">
            <a:avLst/>
          </a:prstGeom>
        </p:spPr>
        <p:txBody>
          <a:bodyPr anchor="t" rtlCol="false" tIns="0" lIns="0" bIns="0" rIns="0">
            <a:spAutoFit/>
          </a:bodyPr>
          <a:lstStyle/>
          <a:p>
            <a:pPr algn="l">
              <a:lnSpc>
                <a:spcPts val="4152"/>
              </a:lnSpc>
            </a:pPr>
            <a:r>
              <a:rPr lang="en-US" sz="2965" b="true">
                <a:solidFill>
                  <a:srgbClr val="000000"/>
                </a:solidFill>
                <a:latin typeface="Poppins Semi-Bold"/>
                <a:ea typeface="Poppins Semi-Bold"/>
                <a:cs typeface="Poppins Semi-Bold"/>
                <a:sym typeface="Poppins Semi-Bold"/>
              </a:rPr>
              <a:t>CÂU CÁ NHÂN</a:t>
            </a:r>
          </a:p>
          <a:p>
            <a:pPr algn="l">
              <a:lnSpc>
                <a:spcPts val="2612"/>
              </a:lnSpc>
            </a:pPr>
            <a:r>
              <a:rPr lang="en-US" sz="1865" b="true">
                <a:solidFill>
                  <a:srgbClr val="000000"/>
                </a:solidFill>
                <a:latin typeface="Poppins Semi-Bold"/>
                <a:ea typeface="Poppins Semi-Bold"/>
                <a:cs typeface="Poppins Semi-Bold"/>
                <a:sym typeface="Poppins Semi-Bold"/>
              </a:rPr>
              <a:t>Phan Trọng Phúc</a:t>
            </a:r>
          </a:p>
        </p:txBody>
      </p:sp>
      <p:sp>
        <p:nvSpPr>
          <p:cNvPr name="TextBox 14" id="14"/>
          <p:cNvSpPr txBox="true"/>
          <p:nvPr/>
        </p:nvSpPr>
        <p:spPr>
          <a:xfrm rot="0">
            <a:off x="8558446" y="2125168"/>
            <a:ext cx="9234763" cy="2145284"/>
          </a:xfrm>
          <a:prstGeom prst="rect">
            <a:avLst/>
          </a:prstGeom>
        </p:spPr>
        <p:txBody>
          <a:bodyPr anchor="t" rtlCol="false" tIns="0" lIns="0" bIns="0" rIns="0">
            <a:spAutoFit/>
          </a:bodyPr>
          <a:lstStyle/>
          <a:p>
            <a:pPr algn="just">
              <a:lnSpc>
                <a:spcPts val="2848"/>
              </a:lnSpc>
            </a:pPr>
            <a:r>
              <a:rPr lang="en-US" sz="3200" b="true">
                <a:solidFill>
                  <a:srgbClr val="3E67C8"/>
                </a:solidFill>
                <a:latin typeface="Montserrat Ultra-Bold"/>
                <a:ea typeface="Montserrat Ultra-Bold"/>
                <a:cs typeface="Montserrat Ultra-Bold"/>
                <a:sym typeface="Montserrat Ultra-Bold"/>
              </a:rPr>
              <a:t>Câu 2: Cập nhật công việc của tất cả nhân viên trong phòng ban "Phòng Marketing" thành "Chuyên viên truyền thông" nếu họ tham gia ít nhất một dự án có kinh phí dưới 40 triệu.</a:t>
            </a:r>
          </a:p>
          <a:p>
            <a:pPr algn="just">
              <a:lnSpc>
                <a:spcPts val="2848"/>
              </a:lnSpc>
            </a:pPr>
          </a:p>
        </p:txBody>
      </p:sp>
      <p:sp>
        <p:nvSpPr>
          <p:cNvPr name="TextBox 15" id="15"/>
          <p:cNvSpPr txBox="true"/>
          <p:nvPr/>
        </p:nvSpPr>
        <p:spPr>
          <a:xfrm rot="0">
            <a:off x="8587021" y="4556202"/>
            <a:ext cx="9770488" cy="3981203"/>
          </a:xfrm>
          <a:prstGeom prst="rect">
            <a:avLst/>
          </a:prstGeom>
        </p:spPr>
        <p:txBody>
          <a:bodyPr anchor="t" rtlCol="false" tIns="0" lIns="0" bIns="0" rIns="0">
            <a:spAutoFit/>
          </a:bodyPr>
          <a:lstStyle/>
          <a:p>
            <a:pPr algn="l">
              <a:lnSpc>
                <a:spcPts val="3143"/>
              </a:lnSpc>
            </a:pPr>
            <a:r>
              <a:rPr lang="en-US" sz="2494" b="true">
                <a:solidFill>
                  <a:srgbClr val="000000"/>
                </a:solidFill>
                <a:latin typeface="Montserrat Medium"/>
                <a:ea typeface="Montserrat Medium"/>
                <a:cs typeface="Montserrat Medium"/>
                <a:sym typeface="Montserrat Medium"/>
              </a:rPr>
              <a:t>UPDATE NhanVien</a:t>
            </a:r>
          </a:p>
          <a:p>
            <a:pPr algn="l">
              <a:lnSpc>
                <a:spcPts val="3143"/>
              </a:lnSpc>
            </a:pPr>
            <a:r>
              <a:rPr lang="en-US" sz="2494" b="true">
                <a:solidFill>
                  <a:srgbClr val="000000"/>
                </a:solidFill>
                <a:latin typeface="Montserrat Medium"/>
                <a:ea typeface="Montserrat Medium"/>
                <a:cs typeface="Montserrat Medium"/>
                <a:sym typeface="Montserrat Medium"/>
              </a:rPr>
              <a:t>SET CongViec = N'Chuyên viên truyền thông'</a:t>
            </a:r>
          </a:p>
          <a:p>
            <a:pPr algn="l">
              <a:lnSpc>
                <a:spcPts val="3143"/>
              </a:lnSpc>
            </a:pPr>
            <a:r>
              <a:rPr lang="en-US" sz="2494" b="true">
                <a:solidFill>
                  <a:srgbClr val="000000"/>
                </a:solidFill>
                <a:latin typeface="Montserrat Medium"/>
                <a:ea typeface="Montserrat Medium"/>
                <a:cs typeface="Montserrat Medium"/>
                <a:sym typeface="Montserrat Medium"/>
              </a:rPr>
              <a:t>WHERE MaPB = (SELECT MaPB FROM PhongBan WHERE TenPB = N'Phòng Marketing')</a:t>
            </a:r>
          </a:p>
          <a:p>
            <a:pPr algn="l">
              <a:lnSpc>
                <a:spcPts val="3143"/>
              </a:lnSpc>
            </a:pPr>
            <a:r>
              <a:rPr lang="en-US" sz="2494" b="true">
                <a:solidFill>
                  <a:srgbClr val="000000"/>
                </a:solidFill>
                <a:latin typeface="Montserrat Medium"/>
                <a:ea typeface="Montserrat Medium"/>
                <a:cs typeface="Montserrat Medium"/>
                <a:sym typeface="Montserrat Medium"/>
              </a:rPr>
              <a:t> AND MaNV IN (</a:t>
            </a:r>
          </a:p>
          <a:p>
            <a:pPr algn="l">
              <a:lnSpc>
                <a:spcPts val="3143"/>
              </a:lnSpc>
            </a:pPr>
            <a:r>
              <a:rPr lang="en-US" sz="2494" b="true">
                <a:solidFill>
                  <a:srgbClr val="000000"/>
                </a:solidFill>
                <a:latin typeface="Montserrat Medium"/>
                <a:ea typeface="Montserrat Medium"/>
                <a:cs typeface="Montserrat Medium"/>
                <a:sym typeface="Montserrat Medium"/>
              </a:rPr>
              <a:t>   SELECT TGDA.MaNV</a:t>
            </a:r>
          </a:p>
          <a:p>
            <a:pPr algn="l">
              <a:lnSpc>
                <a:spcPts val="3143"/>
              </a:lnSpc>
            </a:pPr>
            <a:r>
              <a:rPr lang="en-US" sz="2494" b="true">
                <a:solidFill>
                  <a:srgbClr val="000000"/>
                </a:solidFill>
                <a:latin typeface="Montserrat Medium"/>
                <a:ea typeface="Montserrat Medium"/>
                <a:cs typeface="Montserrat Medium"/>
                <a:sym typeface="Montserrat Medium"/>
              </a:rPr>
              <a:t>   FROM ThamGia_DuAn TGDA</a:t>
            </a:r>
          </a:p>
          <a:p>
            <a:pPr algn="l">
              <a:lnSpc>
                <a:spcPts val="3143"/>
              </a:lnSpc>
            </a:pPr>
            <a:r>
              <a:rPr lang="en-US" sz="2494" b="true">
                <a:solidFill>
                  <a:srgbClr val="000000"/>
                </a:solidFill>
                <a:latin typeface="Montserrat Medium"/>
                <a:ea typeface="Montserrat Medium"/>
                <a:cs typeface="Montserrat Medium"/>
                <a:sym typeface="Montserrat Medium"/>
              </a:rPr>
              <a:t>   JOIN DuAn DA ON TGDA.MaDA = DA.MaDA</a:t>
            </a:r>
          </a:p>
          <a:p>
            <a:pPr algn="l">
              <a:lnSpc>
                <a:spcPts val="3143"/>
              </a:lnSpc>
            </a:pPr>
            <a:r>
              <a:rPr lang="en-US" sz="2494" b="true">
                <a:solidFill>
                  <a:srgbClr val="000000"/>
                </a:solidFill>
                <a:latin typeface="Montserrat Medium"/>
                <a:ea typeface="Montserrat Medium"/>
                <a:cs typeface="Montserrat Medium"/>
                <a:sym typeface="Montserrat Medium"/>
              </a:rPr>
              <a:t>   WHERE DA.KinhPhi &lt; 40000000 );</a:t>
            </a:r>
          </a:p>
          <a:p>
            <a:pPr algn="l">
              <a:lnSpc>
                <a:spcPts val="3143"/>
              </a:lnSpc>
            </a:pPr>
          </a:p>
        </p:txBody>
      </p:sp>
    </p:spTree>
  </p:cSld>
  <p:clrMapOvr>
    <a:masterClrMapping/>
  </p:clrMapOvr>
</p:sld>
</file>

<file path=ppt/slides/slide1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5FE2E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2"/>
            <a:stretch>
              <a:fillRect l="0" t="0" r="0" b="0"/>
            </a:stretch>
          </a:blipFill>
        </p:spPr>
      </p:sp>
      <p:grpSp>
        <p:nvGrpSpPr>
          <p:cNvPr name="Group 9" id="9"/>
          <p:cNvGrpSpPr/>
          <p:nvPr/>
        </p:nvGrpSpPr>
        <p:grpSpPr>
          <a:xfrm rot="0">
            <a:off x="295826" y="2192937"/>
            <a:ext cx="4211257" cy="42112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1028700" y="631484"/>
            <a:ext cx="3374738" cy="862563"/>
          </a:xfrm>
          <a:prstGeom prst="rect">
            <a:avLst/>
          </a:prstGeom>
        </p:spPr>
        <p:txBody>
          <a:bodyPr anchor="t" rtlCol="false" tIns="0" lIns="0" bIns="0" rIns="0">
            <a:spAutoFit/>
          </a:bodyPr>
          <a:lstStyle/>
          <a:p>
            <a:pPr algn="l">
              <a:lnSpc>
                <a:spcPts val="4152"/>
              </a:lnSpc>
            </a:pPr>
            <a:r>
              <a:rPr lang="en-US" sz="2965" b="true">
                <a:solidFill>
                  <a:srgbClr val="000000"/>
                </a:solidFill>
                <a:latin typeface="Poppins Semi-Bold"/>
                <a:ea typeface="Poppins Semi-Bold"/>
                <a:cs typeface="Poppins Semi-Bold"/>
                <a:sym typeface="Poppins Semi-Bold"/>
              </a:rPr>
              <a:t>CÂU CÁ NHÂN</a:t>
            </a:r>
          </a:p>
          <a:p>
            <a:pPr algn="l">
              <a:lnSpc>
                <a:spcPts val="2612"/>
              </a:lnSpc>
            </a:pPr>
            <a:r>
              <a:rPr lang="en-US" sz="1865" b="true">
                <a:solidFill>
                  <a:srgbClr val="000000"/>
                </a:solidFill>
                <a:latin typeface="Poppins Semi-Bold"/>
                <a:ea typeface="Poppins Semi-Bold"/>
                <a:cs typeface="Poppins Semi-Bold"/>
                <a:sym typeface="Poppins Semi-Bold"/>
              </a:rPr>
              <a:t>Phan Trọng Phúc</a:t>
            </a:r>
          </a:p>
        </p:txBody>
      </p:sp>
      <p:sp>
        <p:nvSpPr>
          <p:cNvPr name="TextBox 14" id="14"/>
          <p:cNvSpPr txBox="true"/>
          <p:nvPr/>
        </p:nvSpPr>
        <p:spPr>
          <a:xfrm rot="0">
            <a:off x="8203696" y="2153281"/>
            <a:ext cx="9234763" cy="2145284"/>
          </a:xfrm>
          <a:prstGeom prst="rect">
            <a:avLst/>
          </a:prstGeom>
        </p:spPr>
        <p:txBody>
          <a:bodyPr anchor="t" rtlCol="false" tIns="0" lIns="0" bIns="0" rIns="0">
            <a:spAutoFit/>
          </a:bodyPr>
          <a:lstStyle/>
          <a:p>
            <a:pPr algn="just">
              <a:lnSpc>
                <a:spcPts val="2848"/>
              </a:lnSpc>
            </a:pPr>
            <a:r>
              <a:rPr lang="en-US" sz="3200" b="true">
                <a:solidFill>
                  <a:srgbClr val="3E67C8"/>
                </a:solidFill>
                <a:latin typeface="Montserrat Ultra-Bold"/>
                <a:ea typeface="Montserrat Ultra-Bold"/>
                <a:cs typeface="Montserrat Ultra-Bold"/>
                <a:sym typeface="Montserrat Ultra-Bold"/>
              </a:rPr>
              <a:t>Câu 3: Xóa tất cả các bản ghi trong bảng SuDung_KyNang liên quan đến kỹ năng "Phân tích dữ liệu" (mã KN05) của các nhân viên không có người thân làm việc ở cùng thành phố với dự án họ tham gia.</a:t>
            </a:r>
          </a:p>
          <a:p>
            <a:pPr algn="just">
              <a:lnSpc>
                <a:spcPts val="2848"/>
              </a:lnSpc>
            </a:pPr>
          </a:p>
        </p:txBody>
      </p:sp>
      <p:sp>
        <p:nvSpPr>
          <p:cNvPr name="TextBox 15" id="15"/>
          <p:cNvSpPr txBox="true"/>
          <p:nvPr/>
        </p:nvSpPr>
        <p:spPr>
          <a:xfrm rot="0">
            <a:off x="8203696" y="4289040"/>
            <a:ext cx="9770488" cy="4779340"/>
          </a:xfrm>
          <a:prstGeom prst="rect">
            <a:avLst/>
          </a:prstGeom>
        </p:spPr>
        <p:txBody>
          <a:bodyPr anchor="t" rtlCol="false" tIns="0" lIns="0" bIns="0" rIns="0">
            <a:spAutoFit/>
          </a:bodyPr>
          <a:lstStyle/>
          <a:p>
            <a:pPr algn="l">
              <a:lnSpc>
                <a:spcPts val="3143"/>
              </a:lnSpc>
            </a:pPr>
            <a:r>
              <a:rPr lang="en-US" sz="2494" b="true">
                <a:solidFill>
                  <a:srgbClr val="000000"/>
                </a:solidFill>
                <a:latin typeface="Montserrat Medium"/>
                <a:ea typeface="Montserrat Medium"/>
                <a:cs typeface="Montserrat Medium"/>
                <a:sym typeface="Montserrat Medium"/>
              </a:rPr>
              <a:t>DELETE FROM SuDung_KyNang</a:t>
            </a:r>
          </a:p>
          <a:p>
            <a:pPr algn="l">
              <a:lnSpc>
                <a:spcPts val="3143"/>
              </a:lnSpc>
            </a:pPr>
            <a:r>
              <a:rPr lang="en-US" sz="2494" b="true">
                <a:solidFill>
                  <a:srgbClr val="000000"/>
                </a:solidFill>
                <a:latin typeface="Montserrat Medium"/>
                <a:ea typeface="Montserrat Medium"/>
                <a:cs typeface="Montserrat Medium"/>
                <a:sym typeface="Montserrat Medium"/>
              </a:rPr>
              <a:t>WHERE MaKN = 'KN05'</a:t>
            </a:r>
          </a:p>
          <a:p>
            <a:pPr algn="l">
              <a:lnSpc>
                <a:spcPts val="3143"/>
              </a:lnSpc>
            </a:pPr>
            <a:r>
              <a:rPr lang="en-US" sz="2494" b="true">
                <a:solidFill>
                  <a:srgbClr val="000000"/>
                </a:solidFill>
                <a:latin typeface="Montserrat Medium"/>
                <a:ea typeface="Montserrat Medium"/>
                <a:cs typeface="Montserrat Medium"/>
                <a:sym typeface="Montserrat Medium"/>
              </a:rPr>
              <a:t> AND MaNV NOT IN (</a:t>
            </a:r>
          </a:p>
          <a:p>
            <a:pPr algn="l">
              <a:lnSpc>
                <a:spcPts val="3143"/>
              </a:lnSpc>
            </a:pPr>
            <a:r>
              <a:rPr lang="en-US" sz="2494" b="true">
                <a:solidFill>
                  <a:srgbClr val="000000"/>
                </a:solidFill>
                <a:latin typeface="Montserrat Medium"/>
                <a:ea typeface="Montserrat Medium"/>
                <a:cs typeface="Montserrat Medium"/>
                <a:sym typeface="Montserrat Medium"/>
              </a:rPr>
              <a:t>   SELECT NT.MaNV</a:t>
            </a:r>
          </a:p>
          <a:p>
            <a:pPr algn="l">
              <a:lnSpc>
                <a:spcPts val="3143"/>
              </a:lnSpc>
            </a:pPr>
            <a:r>
              <a:rPr lang="en-US" sz="2494" b="true">
                <a:solidFill>
                  <a:srgbClr val="000000"/>
                </a:solidFill>
                <a:latin typeface="Montserrat Medium"/>
                <a:ea typeface="Montserrat Medium"/>
                <a:cs typeface="Montserrat Medium"/>
                <a:sym typeface="Montserrat Medium"/>
              </a:rPr>
              <a:t>   FROM NguoiThan NT</a:t>
            </a:r>
          </a:p>
          <a:p>
            <a:pPr algn="l">
              <a:lnSpc>
                <a:spcPts val="3143"/>
              </a:lnSpc>
            </a:pPr>
            <a:r>
              <a:rPr lang="en-US" sz="2494" b="true">
                <a:solidFill>
                  <a:srgbClr val="000000"/>
                </a:solidFill>
                <a:latin typeface="Montserrat Medium"/>
                <a:ea typeface="Montserrat Medium"/>
                <a:cs typeface="Montserrat Medium"/>
                <a:sym typeface="Montserrat Medium"/>
              </a:rPr>
              <a:t>   JOIN NhanVien NV2 ON NT.MaNVNT = NV2.MaNV</a:t>
            </a:r>
          </a:p>
          <a:p>
            <a:pPr algn="l">
              <a:lnSpc>
                <a:spcPts val="3143"/>
              </a:lnSpc>
            </a:pPr>
            <a:r>
              <a:rPr lang="en-US" sz="2494" b="true">
                <a:solidFill>
                  <a:srgbClr val="000000"/>
                </a:solidFill>
                <a:latin typeface="Montserrat Medium"/>
                <a:ea typeface="Montserrat Medium"/>
                <a:cs typeface="Montserrat Medium"/>
                <a:sym typeface="Montserrat Medium"/>
              </a:rPr>
              <a:t>   JOIN ThamGia_DuAn TGDA ON NV2.MaNV = TGDA.MaNV</a:t>
            </a:r>
          </a:p>
          <a:p>
            <a:pPr algn="l">
              <a:lnSpc>
                <a:spcPts val="3143"/>
              </a:lnSpc>
            </a:pPr>
            <a:r>
              <a:rPr lang="en-US" sz="2494" b="true">
                <a:solidFill>
                  <a:srgbClr val="000000"/>
                </a:solidFill>
                <a:latin typeface="Montserrat Medium"/>
                <a:ea typeface="Montserrat Medium"/>
                <a:cs typeface="Montserrat Medium"/>
                <a:sym typeface="Montserrat Medium"/>
              </a:rPr>
              <a:t>   WHERE TGDA.ThanhPho IN (</a:t>
            </a:r>
          </a:p>
          <a:p>
            <a:pPr algn="l">
              <a:lnSpc>
                <a:spcPts val="3143"/>
              </a:lnSpc>
            </a:pPr>
            <a:r>
              <a:rPr lang="en-US" sz="2494" b="true">
                <a:solidFill>
                  <a:srgbClr val="000000"/>
                </a:solidFill>
                <a:latin typeface="Montserrat Medium"/>
                <a:ea typeface="Montserrat Medium"/>
                <a:cs typeface="Montserrat Medium"/>
                <a:sym typeface="Montserrat Medium"/>
              </a:rPr>
              <a:t>     SELECT ThanhPho</a:t>
            </a:r>
          </a:p>
          <a:p>
            <a:pPr algn="l">
              <a:lnSpc>
                <a:spcPts val="3143"/>
              </a:lnSpc>
            </a:pPr>
            <a:r>
              <a:rPr lang="en-US" sz="2494" b="true">
                <a:solidFill>
                  <a:srgbClr val="000000"/>
                </a:solidFill>
                <a:latin typeface="Montserrat Medium"/>
                <a:ea typeface="Montserrat Medium"/>
                <a:cs typeface="Montserrat Medium"/>
                <a:sym typeface="Montserrat Medium"/>
              </a:rPr>
              <a:t>     FROM ThamGia_DuAn TGDA2</a:t>
            </a:r>
          </a:p>
          <a:p>
            <a:pPr algn="l">
              <a:lnSpc>
                <a:spcPts val="3143"/>
              </a:lnSpc>
            </a:pPr>
            <a:r>
              <a:rPr lang="en-US" sz="2494" b="true">
                <a:solidFill>
                  <a:srgbClr val="000000"/>
                </a:solidFill>
                <a:latin typeface="Montserrat Medium"/>
                <a:ea typeface="Montserrat Medium"/>
                <a:cs typeface="Montserrat Medium"/>
                <a:sym typeface="Montserrat Medium"/>
              </a:rPr>
              <a:t>     WHERE TGDA2.MaNV = SuDung_KyNang.MaNV));</a:t>
            </a:r>
          </a:p>
          <a:p>
            <a:pPr algn="l">
              <a:lnSpc>
                <a:spcPts val="3143"/>
              </a:lnSpc>
            </a:pPr>
          </a:p>
        </p:txBody>
      </p:sp>
    </p:spTree>
  </p:cSld>
  <p:clrMapOvr>
    <a:masterClrMapping/>
  </p:clrMapOvr>
</p:sld>
</file>

<file path=ppt/slides/slide1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5FE2E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2"/>
            <a:stretch>
              <a:fillRect l="0" t="0" r="0" b="0"/>
            </a:stretch>
          </a:blipFill>
        </p:spPr>
      </p:sp>
      <p:grpSp>
        <p:nvGrpSpPr>
          <p:cNvPr name="Group 9" id="9"/>
          <p:cNvGrpSpPr/>
          <p:nvPr/>
        </p:nvGrpSpPr>
        <p:grpSpPr>
          <a:xfrm rot="0">
            <a:off x="295826" y="2192937"/>
            <a:ext cx="4211257" cy="42112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1028700" y="631484"/>
            <a:ext cx="3374738" cy="862563"/>
          </a:xfrm>
          <a:prstGeom prst="rect">
            <a:avLst/>
          </a:prstGeom>
        </p:spPr>
        <p:txBody>
          <a:bodyPr anchor="t" rtlCol="false" tIns="0" lIns="0" bIns="0" rIns="0">
            <a:spAutoFit/>
          </a:bodyPr>
          <a:lstStyle/>
          <a:p>
            <a:pPr algn="l">
              <a:lnSpc>
                <a:spcPts val="4152"/>
              </a:lnSpc>
            </a:pPr>
            <a:r>
              <a:rPr lang="en-US" sz="2965" b="true">
                <a:solidFill>
                  <a:srgbClr val="000000"/>
                </a:solidFill>
                <a:latin typeface="Poppins Semi-Bold"/>
                <a:ea typeface="Poppins Semi-Bold"/>
                <a:cs typeface="Poppins Semi-Bold"/>
                <a:sym typeface="Poppins Semi-Bold"/>
              </a:rPr>
              <a:t>CÂU CÁ NHÂN</a:t>
            </a:r>
          </a:p>
          <a:p>
            <a:pPr algn="l">
              <a:lnSpc>
                <a:spcPts val="2612"/>
              </a:lnSpc>
            </a:pPr>
            <a:r>
              <a:rPr lang="en-US" sz="1865" b="true">
                <a:solidFill>
                  <a:srgbClr val="000000"/>
                </a:solidFill>
                <a:latin typeface="Poppins Semi-Bold"/>
                <a:ea typeface="Poppins Semi-Bold"/>
                <a:cs typeface="Poppins Semi-Bold"/>
                <a:sym typeface="Poppins Semi-Bold"/>
              </a:rPr>
              <a:t>Phan Trọng Phúc</a:t>
            </a:r>
          </a:p>
        </p:txBody>
      </p:sp>
      <p:sp>
        <p:nvSpPr>
          <p:cNvPr name="TextBox 14" id="14"/>
          <p:cNvSpPr txBox="true"/>
          <p:nvPr/>
        </p:nvSpPr>
        <p:spPr>
          <a:xfrm rot="0">
            <a:off x="8203696" y="2062035"/>
            <a:ext cx="9234763" cy="2145284"/>
          </a:xfrm>
          <a:prstGeom prst="rect">
            <a:avLst/>
          </a:prstGeom>
        </p:spPr>
        <p:txBody>
          <a:bodyPr anchor="t" rtlCol="false" tIns="0" lIns="0" bIns="0" rIns="0">
            <a:spAutoFit/>
          </a:bodyPr>
          <a:lstStyle/>
          <a:p>
            <a:pPr algn="just">
              <a:lnSpc>
                <a:spcPts val="2848"/>
              </a:lnSpc>
            </a:pPr>
            <a:r>
              <a:rPr lang="en-US" sz="3200" b="true">
                <a:solidFill>
                  <a:srgbClr val="3E67C8"/>
                </a:solidFill>
                <a:latin typeface="Montserrat Ultra-Bold"/>
                <a:ea typeface="Montserrat Ultra-Bold"/>
                <a:cs typeface="Montserrat Ultra-Bold"/>
                <a:sym typeface="Montserrat Ultra-Bold"/>
              </a:rPr>
              <a:t>Câu 4: Tính số lượng kỹ năng khác nhau được sử dụng bởi mỗi phòng ban, chỉ bao gồm các phòng ban có nhân viên kết hôn trước năm 2017, và sắp xếp theo số lượng kỹ năng giảm dần.</a:t>
            </a:r>
          </a:p>
          <a:p>
            <a:pPr algn="just">
              <a:lnSpc>
                <a:spcPts val="2848"/>
              </a:lnSpc>
            </a:pPr>
          </a:p>
        </p:txBody>
      </p:sp>
      <p:sp>
        <p:nvSpPr>
          <p:cNvPr name="TextBox 15" id="15"/>
          <p:cNvSpPr txBox="true"/>
          <p:nvPr/>
        </p:nvSpPr>
        <p:spPr>
          <a:xfrm rot="0">
            <a:off x="8203696" y="4408830"/>
            <a:ext cx="9770488" cy="5016668"/>
          </a:xfrm>
          <a:prstGeom prst="rect">
            <a:avLst/>
          </a:prstGeom>
        </p:spPr>
        <p:txBody>
          <a:bodyPr anchor="t" rtlCol="false" tIns="0" lIns="0" bIns="0" rIns="0">
            <a:spAutoFit/>
          </a:bodyPr>
          <a:lstStyle/>
          <a:p>
            <a:pPr algn="l">
              <a:lnSpc>
                <a:spcPts val="3647"/>
              </a:lnSpc>
            </a:pPr>
            <a:r>
              <a:rPr lang="en-US" sz="2894" b="true">
                <a:solidFill>
                  <a:srgbClr val="000000"/>
                </a:solidFill>
                <a:latin typeface="Montserrat Medium"/>
                <a:ea typeface="Montserrat Medium"/>
                <a:cs typeface="Montserrat Medium"/>
                <a:sym typeface="Montserrat Medium"/>
              </a:rPr>
              <a:t>SELECT PB.TenPB, COUNT(DISTINCT SDKN.MaKN) AS SoKyNang</a:t>
            </a:r>
          </a:p>
          <a:p>
            <a:pPr algn="l">
              <a:lnSpc>
                <a:spcPts val="3647"/>
              </a:lnSpc>
            </a:pPr>
            <a:r>
              <a:rPr lang="en-US" sz="2894" b="true">
                <a:solidFill>
                  <a:srgbClr val="000000"/>
                </a:solidFill>
                <a:latin typeface="Montserrat Medium"/>
                <a:ea typeface="Montserrat Medium"/>
                <a:cs typeface="Montserrat Medium"/>
                <a:sym typeface="Montserrat Medium"/>
              </a:rPr>
              <a:t>FROM PhongBan PB</a:t>
            </a:r>
          </a:p>
          <a:p>
            <a:pPr algn="l">
              <a:lnSpc>
                <a:spcPts val="3647"/>
              </a:lnSpc>
            </a:pPr>
            <a:r>
              <a:rPr lang="en-US" sz="2894" b="true">
                <a:solidFill>
                  <a:srgbClr val="000000"/>
                </a:solidFill>
                <a:latin typeface="Montserrat Medium"/>
                <a:ea typeface="Montserrat Medium"/>
                <a:cs typeface="Montserrat Medium"/>
                <a:sym typeface="Montserrat Medium"/>
              </a:rPr>
              <a:t>JOIN NhanVien NV ON PB.MaPB = NV.MaPB</a:t>
            </a:r>
          </a:p>
          <a:p>
            <a:pPr algn="l">
              <a:lnSpc>
                <a:spcPts val="3647"/>
              </a:lnSpc>
            </a:pPr>
            <a:r>
              <a:rPr lang="en-US" sz="2894" b="true">
                <a:solidFill>
                  <a:srgbClr val="000000"/>
                </a:solidFill>
                <a:latin typeface="Montserrat Medium"/>
                <a:ea typeface="Montserrat Medium"/>
                <a:cs typeface="Montserrat Medium"/>
                <a:sym typeface="Montserrat Medium"/>
              </a:rPr>
              <a:t>JOIN NguoiThan NT ON NV.MaNV = NT.MaNV</a:t>
            </a:r>
          </a:p>
          <a:p>
            <a:pPr algn="l">
              <a:lnSpc>
                <a:spcPts val="3647"/>
              </a:lnSpc>
            </a:pPr>
            <a:r>
              <a:rPr lang="en-US" sz="2894" b="true">
                <a:solidFill>
                  <a:srgbClr val="000000"/>
                </a:solidFill>
                <a:latin typeface="Montserrat Medium"/>
                <a:ea typeface="Montserrat Medium"/>
                <a:cs typeface="Montserrat Medium"/>
                <a:sym typeface="Montserrat Medium"/>
              </a:rPr>
              <a:t>JOIN SuDung_KyNang SDKN ON NV.MaNV = SDKN.MaNV</a:t>
            </a:r>
          </a:p>
          <a:p>
            <a:pPr algn="l">
              <a:lnSpc>
                <a:spcPts val="3647"/>
              </a:lnSpc>
            </a:pPr>
            <a:r>
              <a:rPr lang="en-US" sz="2894" b="true">
                <a:solidFill>
                  <a:srgbClr val="000000"/>
                </a:solidFill>
                <a:latin typeface="Montserrat Medium"/>
                <a:ea typeface="Montserrat Medium"/>
                <a:cs typeface="Montserrat Medium"/>
                <a:sym typeface="Montserrat Medium"/>
              </a:rPr>
              <a:t>WHERE YEAR(NT.NgayKetHon) &lt; 2017</a:t>
            </a:r>
          </a:p>
          <a:p>
            <a:pPr algn="l">
              <a:lnSpc>
                <a:spcPts val="3647"/>
              </a:lnSpc>
            </a:pPr>
            <a:r>
              <a:rPr lang="en-US" sz="2894" b="true">
                <a:solidFill>
                  <a:srgbClr val="000000"/>
                </a:solidFill>
                <a:latin typeface="Montserrat Medium"/>
                <a:ea typeface="Montserrat Medium"/>
                <a:cs typeface="Montserrat Medium"/>
                <a:sym typeface="Montserrat Medium"/>
              </a:rPr>
              <a:t>GROUP BY PB.TenPB</a:t>
            </a:r>
          </a:p>
          <a:p>
            <a:pPr algn="l">
              <a:lnSpc>
                <a:spcPts val="3647"/>
              </a:lnSpc>
            </a:pPr>
            <a:r>
              <a:rPr lang="en-US" sz="2894" b="true">
                <a:solidFill>
                  <a:srgbClr val="000000"/>
                </a:solidFill>
                <a:latin typeface="Montserrat Medium"/>
                <a:ea typeface="Montserrat Medium"/>
                <a:cs typeface="Montserrat Medium"/>
                <a:sym typeface="Montserrat Medium"/>
              </a:rPr>
              <a:t>ORDER BY SoKyNang DESC;</a:t>
            </a:r>
          </a:p>
          <a:p>
            <a:pPr algn="l">
              <a:lnSpc>
                <a:spcPts val="3647"/>
              </a:lnSpc>
            </a:pPr>
          </a:p>
        </p:txBody>
      </p:sp>
    </p:spTree>
  </p:cSld>
  <p:clrMapOvr>
    <a:masterClrMapping/>
  </p:clrMapOvr>
</p:sld>
</file>

<file path=ppt/slides/slide1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5FE2E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2"/>
            <a:stretch>
              <a:fillRect l="0" t="0" r="0" b="0"/>
            </a:stretch>
          </a:blipFill>
        </p:spPr>
      </p:sp>
      <p:grpSp>
        <p:nvGrpSpPr>
          <p:cNvPr name="Group 9" id="9"/>
          <p:cNvGrpSpPr/>
          <p:nvPr/>
        </p:nvGrpSpPr>
        <p:grpSpPr>
          <a:xfrm rot="0">
            <a:off x="295826" y="2192937"/>
            <a:ext cx="4211257" cy="42112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1028700" y="631484"/>
            <a:ext cx="3374738" cy="862563"/>
          </a:xfrm>
          <a:prstGeom prst="rect">
            <a:avLst/>
          </a:prstGeom>
        </p:spPr>
        <p:txBody>
          <a:bodyPr anchor="t" rtlCol="false" tIns="0" lIns="0" bIns="0" rIns="0">
            <a:spAutoFit/>
          </a:bodyPr>
          <a:lstStyle/>
          <a:p>
            <a:pPr algn="l">
              <a:lnSpc>
                <a:spcPts val="4152"/>
              </a:lnSpc>
            </a:pPr>
            <a:r>
              <a:rPr lang="en-US" sz="2965" b="true">
                <a:solidFill>
                  <a:srgbClr val="000000"/>
                </a:solidFill>
                <a:latin typeface="Poppins Semi-Bold"/>
                <a:ea typeface="Poppins Semi-Bold"/>
                <a:cs typeface="Poppins Semi-Bold"/>
                <a:sym typeface="Poppins Semi-Bold"/>
              </a:rPr>
              <a:t>CÂU CÁ NHÂN</a:t>
            </a:r>
          </a:p>
          <a:p>
            <a:pPr algn="l">
              <a:lnSpc>
                <a:spcPts val="2612"/>
              </a:lnSpc>
            </a:pPr>
            <a:r>
              <a:rPr lang="en-US" sz="1865" b="true">
                <a:solidFill>
                  <a:srgbClr val="000000"/>
                </a:solidFill>
                <a:latin typeface="Poppins Semi-Bold"/>
                <a:ea typeface="Poppins Semi-Bold"/>
                <a:cs typeface="Poppins Semi-Bold"/>
                <a:sym typeface="Poppins Semi-Bold"/>
              </a:rPr>
              <a:t>Phan Trọng Phúc</a:t>
            </a:r>
          </a:p>
        </p:txBody>
      </p:sp>
      <p:sp>
        <p:nvSpPr>
          <p:cNvPr name="TextBox 14" id="14"/>
          <p:cNvSpPr txBox="true"/>
          <p:nvPr/>
        </p:nvSpPr>
        <p:spPr>
          <a:xfrm rot="0">
            <a:off x="7996534" y="2168828"/>
            <a:ext cx="9234763" cy="1792859"/>
          </a:xfrm>
          <a:prstGeom prst="rect">
            <a:avLst/>
          </a:prstGeom>
        </p:spPr>
        <p:txBody>
          <a:bodyPr anchor="t" rtlCol="false" tIns="0" lIns="0" bIns="0" rIns="0">
            <a:spAutoFit/>
          </a:bodyPr>
          <a:lstStyle/>
          <a:p>
            <a:pPr algn="just">
              <a:lnSpc>
                <a:spcPts val="2848"/>
              </a:lnSpc>
            </a:pPr>
            <a:r>
              <a:rPr lang="en-US" sz="3200" b="true">
                <a:solidFill>
                  <a:srgbClr val="3E67C8"/>
                </a:solidFill>
                <a:latin typeface="Montserrat Ultra-Bold"/>
                <a:ea typeface="Montserrat Ultra-Bold"/>
                <a:cs typeface="Montserrat Ultra-Bold"/>
                <a:sym typeface="Montserrat Ultra-Bold"/>
              </a:rPr>
              <a:t>Câu 5: Liệt kê tên nhân viên và tên dự án của những nhân viên tham gia dự án tại thành phố có dân số thấp nhất trong số các thành phố có dự án.</a:t>
            </a:r>
          </a:p>
          <a:p>
            <a:pPr algn="just">
              <a:lnSpc>
                <a:spcPts val="2848"/>
              </a:lnSpc>
            </a:pPr>
          </a:p>
        </p:txBody>
      </p:sp>
      <p:sp>
        <p:nvSpPr>
          <p:cNvPr name="TextBox 15" id="15"/>
          <p:cNvSpPr txBox="true"/>
          <p:nvPr/>
        </p:nvSpPr>
        <p:spPr>
          <a:xfrm rot="0">
            <a:off x="7996534" y="4279515"/>
            <a:ext cx="9770488" cy="5234981"/>
          </a:xfrm>
          <a:prstGeom prst="rect">
            <a:avLst/>
          </a:prstGeom>
        </p:spPr>
        <p:txBody>
          <a:bodyPr anchor="t" rtlCol="false" tIns="0" lIns="0" bIns="0" rIns="0">
            <a:spAutoFit/>
          </a:bodyPr>
          <a:lstStyle/>
          <a:p>
            <a:pPr algn="l">
              <a:lnSpc>
                <a:spcPts val="3773"/>
              </a:lnSpc>
            </a:pPr>
            <a:r>
              <a:rPr lang="en-US" sz="2994" b="true">
                <a:solidFill>
                  <a:srgbClr val="000000"/>
                </a:solidFill>
                <a:latin typeface="Montserrat Medium"/>
                <a:ea typeface="Montserrat Medium"/>
                <a:cs typeface="Montserrat Medium"/>
                <a:sym typeface="Montserrat Medium"/>
              </a:rPr>
              <a:t>SELECT NV.HoTen, DA.TenDA</a:t>
            </a:r>
          </a:p>
          <a:p>
            <a:pPr algn="l">
              <a:lnSpc>
                <a:spcPts val="3773"/>
              </a:lnSpc>
            </a:pPr>
            <a:r>
              <a:rPr lang="en-US" sz="2994" b="true">
                <a:solidFill>
                  <a:srgbClr val="000000"/>
                </a:solidFill>
                <a:latin typeface="Montserrat Medium"/>
                <a:ea typeface="Montserrat Medium"/>
                <a:cs typeface="Montserrat Medium"/>
                <a:sym typeface="Montserrat Medium"/>
              </a:rPr>
              <a:t>FROM NhanVien NV</a:t>
            </a:r>
          </a:p>
          <a:p>
            <a:pPr algn="l">
              <a:lnSpc>
                <a:spcPts val="3773"/>
              </a:lnSpc>
            </a:pPr>
            <a:r>
              <a:rPr lang="en-US" sz="2994" b="true">
                <a:solidFill>
                  <a:srgbClr val="000000"/>
                </a:solidFill>
                <a:latin typeface="Montserrat Medium"/>
                <a:ea typeface="Montserrat Medium"/>
                <a:cs typeface="Montserrat Medium"/>
                <a:sym typeface="Montserrat Medium"/>
              </a:rPr>
              <a:t>JOIN ThamGia_DuAn TGDA ON NV.MaNV = TGDA.MaNV</a:t>
            </a:r>
          </a:p>
          <a:p>
            <a:pPr algn="l">
              <a:lnSpc>
                <a:spcPts val="3773"/>
              </a:lnSpc>
            </a:pPr>
            <a:r>
              <a:rPr lang="en-US" sz="2994" b="true">
                <a:solidFill>
                  <a:srgbClr val="000000"/>
                </a:solidFill>
                <a:latin typeface="Montserrat Medium"/>
                <a:ea typeface="Montserrat Medium"/>
                <a:cs typeface="Montserrat Medium"/>
                <a:sym typeface="Montserrat Medium"/>
              </a:rPr>
              <a:t>JOIN DuAn DA ON TGDA.MaDA = DA.MaDA</a:t>
            </a:r>
          </a:p>
          <a:p>
            <a:pPr algn="l">
              <a:lnSpc>
                <a:spcPts val="3773"/>
              </a:lnSpc>
            </a:pPr>
            <a:r>
              <a:rPr lang="en-US" sz="2994" b="true">
                <a:solidFill>
                  <a:srgbClr val="000000"/>
                </a:solidFill>
                <a:latin typeface="Montserrat Medium"/>
                <a:ea typeface="Montserrat Medium"/>
                <a:cs typeface="Montserrat Medium"/>
                <a:sym typeface="Montserrat Medium"/>
              </a:rPr>
              <a:t>WHERE TGDA.ThanhPho = (</a:t>
            </a:r>
          </a:p>
          <a:p>
            <a:pPr algn="l">
              <a:lnSpc>
                <a:spcPts val="3773"/>
              </a:lnSpc>
            </a:pPr>
            <a:r>
              <a:rPr lang="en-US" sz="2994" b="true">
                <a:solidFill>
                  <a:srgbClr val="000000"/>
                </a:solidFill>
                <a:latin typeface="Montserrat Medium"/>
                <a:ea typeface="Montserrat Medium"/>
                <a:cs typeface="Montserrat Medium"/>
                <a:sym typeface="Montserrat Medium"/>
              </a:rPr>
              <a:t> SELECT ThanhPho</a:t>
            </a:r>
          </a:p>
          <a:p>
            <a:pPr algn="l">
              <a:lnSpc>
                <a:spcPts val="3773"/>
              </a:lnSpc>
            </a:pPr>
            <a:r>
              <a:rPr lang="en-US" sz="2994" b="true">
                <a:solidFill>
                  <a:srgbClr val="000000"/>
                </a:solidFill>
                <a:latin typeface="Montserrat Medium"/>
                <a:ea typeface="Montserrat Medium"/>
                <a:cs typeface="Montserrat Medium"/>
                <a:sym typeface="Montserrat Medium"/>
              </a:rPr>
              <a:t> FROM ThamGia_DuAn</a:t>
            </a:r>
          </a:p>
          <a:p>
            <a:pPr algn="l">
              <a:lnSpc>
                <a:spcPts val="3773"/>
              </a:lnSpc>
            </a:pPr>
            <a:r>
              <a:rPr lang="en-US" sz="2994" b="true">
                <a:solidFill>
                  <a:srgbClr val="000000"/>
                </a:solidFill>
                <a:latin typeface="Montserrat Medium"/>
                <a:ea typeface="Montserrat Medium"/>
                <a:cs typeface="Montserrat Medium"/>
                <a:sym typeface="Montserrat Medium"/>
              </a:rPr>
              <a:t> WHERE DanSo = (SELECT MIN(DanSo) FROM ThamGia_DuAn));</a:t>
            </a:r>
          </a:p>
          <a:p>
            <a:pPr algn="l">
              <a:lnSpc>
                <a:spcPts val="3773"/>
              </a:lnSpc>
            </a:pPr>
          </a:p>
        </p:txBody>
      </p:sp>
    </p:spTree>
  </p:cSld>
  <p:clrMapOvr>
    <a:masterClrMapping/>
  </p:clrMapOvr>
</p:sld>
</file>

<file path=ppt/slides/slide1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5FE2E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367864" y="1100865"/>
            <a:ext cx="399158" cy="63290"/>
            <a:chOff x="0" y="0"/>
            <a:chExt cx="105128" cy="16669"/>
          </a:xfrm>
        </p:grpSpPr>
        <p:sp>
          <p:nvSpPr>
            <p:cNvPr name="Freeform 3" id="3"/>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5" id="5"/>
          <p:cNvGrpSpPr/>
          <p:nvPr/>
        </p:nvGrpSpPr>
        <p:grpSpPr>
          <a:xfrm rot="0">
            <a:off x="17367864" y="1243254"/>
            <a:ext cx="399158" cy="63290"/>
            <a:chOff x="0" y="0"/>
            <a:chExt cx="105128" cy="16669"/>
          </a:xfrm>
        </p:grpSpPr>
        <p:sp>
          <p:nvSpPr>
            <p:cNvPr name="Freeform 6" id="6"/>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7" id="7"/>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Freeform 8" id="8"/>
          <p:cNvSpPr/>
          <p:nvPr/>
        </p:nvSpPr>
        <p:spPr>
          <a:xfrm flipH="false" flipV="false" rot="0">
            <a:off x="1767764" y="2677111"/>
            <a:ext cx="6060486" cy="6379458"/>
          </a:xfrm>
          <a:custGeom>
            <a:avLst/>
            <a:gdLst/>
            <a:ahLst/>
            <a:cxnLst/>
            <a:rect r="r" b="b" t="t" l="l"/>
            <a:pathLst>
              <a:path h="6379458" w="6060486">
                <a:moveTo>
                  <a:pt x="0" y="0"/>
                </a:moveTo>
                <a:lnTo>
                  <a:pt x="6060486" y="0"/>
                </a:lnTo>
                <a:lnTo>
                  <a:pt x="6060486" y="6379458"/>
                </a:lnTo>
                <a:lnTo>
                  <a:pt x="0" y="6379458"/>
                </a:lnTo>
                <a:lnTo>
                  <a:pt x="0" y="0"/>
                </a:lnTo>
                <a:close/>
              </a:path>
            </a:pathLst>
          </a:custGeom>
          <a:blipFill>
            <a:blip r:embed="rId2"/>
            <a:stretch>
              <a:fillRect l="0" t="0" r="0" b="0"/>
            </a:stretch>
          </a:blipFill>
        </p:spPr>
      </p:sp>
      <p:grpSp>
        <p:nvGrpSpPr>
          <p:cNvPr name="Group 9" id="9"/>
          <p:cNvGrpSpPr/>
          <p:nvPr/>
        </p:nvGrpSpPr>
        <p:grpSpPr>
          <a:xfrm rot="0">
            <a:off x="295826" y="2192937"/>
            <a:ext cx="4211257" cy="42112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12" id="12"/>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13" id="13"/>
          <p:cNvSpPr txBox="true"/>
          <p:nvPr/>
        </p:nvSpPr>
        <p:spPr>
          <a:xfrm rot="0">
            <a:off x="1028700" y="631484"/>
            <a:ext cx="3374738" cy="862563"/>
          </a:xfrm>
          <a:prstGeom prst="rect">
            <a:avLst/>
          </a:prstGeom>
        </p:spPr>
        <p:txBody>
          <a:bodyPr anchor="t" rtlCol="false" tIns="0" lIns="0" bIns="0" rIns="0">
            <a:spAutoFit/>
          </a:bodyPr>
          <a:lstStyle/>
          <a:p>
            <a:pPr algn="l">
              <a:lnSpc>
                <a:spcPts val="4152"/>
              </a:lnSpc>
            </a:pPr>
            <a:r>
              <a:rPr lang="en-US" sz="2965" b="true">
                <a:solidFill>
                  <a:srgbClr val="000000"/>
                </a:solidFill>
                <a:latin typeface="Poppins Semi-Bold"/>
                <a:ea typeface="Poppins Semi-Bold"/>
                <a:cs typeface="Poppins Semi-Bold"/>
                <a:sym typeface="Poppins Semi-Bold"/>
              </a:rPr>
              <a:t>CÂU CÁ NHÂN</a:t>
            </a:r>
          </a:p>
          <a:p>
            <a:pPr algn="l">
              <a:lnSpc>
                <a:spcPts val="2612"/>
              </a:lnSpc>
            </a:pPr>
            <a:r>
              <a:rPr lang="en-US" sz="1865" b="true">
                <a:solidFill>
                  <a:srgbClr val="000000"/>
                </a:solidFill>
                <a:latin typeface="Poppins Semi-Bold"/>
                <a:ea typeface="Poppins Semi-Bold"/>
                <a:cs typeface="Poppins Semi-Bold"/>
                <a:sym typeface="Poppins Semi-Bold"/>
              </a:rPr>
              <a:t>Phan Trọng Phúc</a:t>
            </a:r>
          </a:p>
        </p:txBody>
      </p:sp>
      <p:sp>
        <p:nvSpPr>
          <p:cNvPr name="TextBox 14" id="14"/>
          <p:cNvSpPr txBox="true"/>
          <p:nvPr/>
        </p:nvSpPr>
        <p:spPr>
          <a:xfrm rot="0">
            <a:off x="7996534" y="2168828"/>
            <a:ext cx="9234763" cy="2145284"/>
          </a:xfrm>
          <a:prstGeom prst="rect">
            <a:avLst/>
          </a:prstGeom>
        </p:spPr>
        <p:txBody>
          <a:bodyPr anchor="t" rtlCol="false" tIns="0" lIns="0" bIns="0" rIns="0">
            <a:spAutoFit/>
          </a:bodyPr>
          <a:lstStyle/>
          <a:p>
            <a:pPr algn="just">
              <a:lnSpc>
                <a:spcPts val="2848"/>
              </a:lnSpc>
            </a:pPr>
            <a:r>
              <a:rPr lang="en-US" sz="3200" b="true">
                <a:solidFill>
                  <a:srgbClr val="3E67C8"/>
                </a:solidFill>
                <a:latin typeface="Montserrat Ultra-Bold"/>
                <a:ea typeface="Montserrat Ultra-Bold"/>
                <a:cs typeface="Montserrat Ultra-Bold"/>
                <a:sym typeface="Montserrat Ultra-Bold"/>
              </a:rPr>
              <a:t>Câu 6: Liệt kê tên phòng ban và số điện thoại của các phòng ban có nhân viên sử dụng kỹ năng "Lập trình" (mã KN01) nhưng chưa từng làm việc với nhà cung cấp có địa chỉ tại "Hà Nội".</a:t>
            </a:r>
          </a:p>
          <a:p>
            <a:pPr algn="just">
              <a:lnSpc>
                <a:spcPts val="2848"/>
              </a:lnSpc>
            </a:pPr>
          </a:p>
        </p:txBody>
      </p:sp>
      <p:sp>
        <p:nvSpPr>
          <p:cNvPr name="TextBox 15" id="15"/>
          <p:cNvSpPr txBox="true"/>
          <p:nvPr/>
        </p:nvSpPr>
        <p:spPr>
          <a:xfrm rot="0">
            <a:off x="7996534" y="4173814"/>
            <a:ext cx="10291466" cy="6113186"/>
          </a:xfrm>
          <a:prstGeom prst="rect">
            <a:avLst/>
          </a:prstGeom>
        </p:spPr>
        <p:txBody>
          <a:bodyPr anchor="t" rtlCol="false" tIns="0" lIns="0" bIns="0" rIns="0">
            <a:spAutoFit/>
          </a:bodyPr>
          <a:lstStyle/>
          <a:p>
            <a:pPr algn="l">
              <a:lnSpc>
                <a:spcPts val="3521"/>
              </a:lnSpc>
            </a:pPr>
            <a:r>
              <a:rPr lang="en-US" sz="2794" b="true">
                <a:solidFill>
                  <a:srgbClr val="000000"/>
                </a:solidFill>
                <a:latin typeface="Montserrat Medium"/>
                <a:ea typeface="Montserrat Medium"/>
                <a:cs typeface="Montserrat Medium"/>
                <a:sym typeface="Montserrat Medium"/>
              </a:rPr>
              <a:t>SELECT PB.TenPB, PB.DienThoai</a:t>
            </a:r>
          </a:p>
          <a:p>
            <a:pPr algn="l">
              <a:lnSpc>
                <a:spcPts val="3521"/>
              </a:lnSpc>
            </a:pPr>
            <a:r>
              <a:rPr lang="en-US" sz="2794" b="true">
                <a:solidFill>
                  <a:srgbClr val="000000"/>
                </a:solidFill>
                <a:latin typeface="Montserrat Medium"/>
                <a:ea typeface="Montserrat Medium"/>
                <a:cs typeface="Montserrat Medium"/>
                <a:sym typeface="Montserrat Medium"/>
              </a:rPr>
              <a:t>FROM PhongBan PB</a:t>
            </a:r>
          </a:p>
          <a:p>
            <a:pPr algn="l">
              <a:lnSpc>
                <a:spcPts val="3521"/>
              </a:lnSpc>
            </a:pPr>
            <a:r>
              <a:rPr lang="en-US" sz="2794" b="true">
                <a:solidFill>
                  <a:srgbClr val="000000"/>
                </a:solidFill>
                <a:latin typeface="Montserrat Medium"/>
                <a:ea typeface="Montserrat Medium"/>
                <a:cs typeface="Montserrat Medium"/>
                <a:sym typeface="Montserrat Medium"/>
              </a:rPr>
              <a:t>JOIN NhanVien NV ON PB.MaPB = NV.MaPB</a:t>
            </a:r>
          </a:p>
          <a:p>
            <a:pPr algn="l">
              <a:lnSpc>
                <a:spcPts val="3521"/>
              </a:lnSpc>
            </a:pPr>
            <a:r>
              <a:rPr lang="en-US" sz="2794" b="true">
                <a:solidFill>
                  <a:srgbClr val="000000"/>
                </a:solidFill>
                <a:latin typeface="Montserrat Medium"/>
                <a:ea typeface="Montserrat Medium"/>
                <a:cs typeface="Montserrat Medium"/>
                <a:sym typeface="Montserrat Medium"/>
              </a:rPr>
              <a:t>JOIN SuDung_KyNang SDKN ON NV.MaNV = SDKN.MaNV</a:t>
            </a:r>
          </a:p>
          <a:p>
            <a:pPr algn="l">
              <a:lnSpc>
                <a:spcPts val="3521"/>
              </a:lnSpc>
            </a:pPr>
            <a:r>
              <a:rPr lang="en-US" sz="2794" b="true">
                <a:solidFill>
                  <a:srgbClr val="000000"/>
                </a:solidFill>
                <a:latin typeface="Montserrat Medium"/>
                <a:ea typeface="Montserrat Medium"/>
                <a:cs typeface="Montserrat Medium"/>
                <a:sym typeface="Montserrat Medium"/>
              </a:rPr>
              <a:t>WHERE SDKN.MaKN = 'KN01'</a:t>
            </a:r>
          </a:p>
          <a:p>
            <a:pPr algn="l">
              <a:lnSpc>
                <a:spcPts val="3521"/>
              </a:lnSpc>
            </a:pPr>
            <a:r>
              <a:rPr lang="en-US" sz="2794" b="true">
                <a:solidFill>
                  <a:srgbClr val="000000"/>
                </a:solidFill>
                <a:latin typeface="Montserrat Medium"/>
                <a:ea typeface="Montserrat Medium"/>
                <a:cs typeface="Montserrat Medium"/>
                <a:sym typeface="Montserrat Medium"/>
              </a:rPr>
              <a:t> AND NOT EXISTS (</a:t>
            </a:r>
          </a:p>
          <a:p>
            <a:pPr algn="l">
              <a:lnSpc>
                <a:spcPts val="3521"/>
              </a:lnSpc>
            </a:pPr>
            <a:r>
              <a:rPr lang="en-US" sz="2794" b="true">
                <a:solidFill>
                  <a:srgbClr val="000000"/>
                </a:solidFill>
                <a:latin typeface="Montserrat Medium"/>
                <a:ea typeface="Montserrat Medium"/>
                <a:cs typeface="Montserrat Medium"/>
                <a:sym typeface="Montserrat Medium"/>
              </a:rPr>
              <a:t>   SELECT 1</a:t>
            </a:r>
          </a:p>
          <a:p>
            <a:pPr algn="l">
              <a:lnSpc>
                <a:spcPts val="3521"/>
              </a:lnSpc>
            </a:pPr>
            <a:r>
              <a:rPr lang="en-US" sz="2794" b="true">
                <a:solidFill>
                  <a:srgbClr val="000000"/>
                </a:solidFill>
                <a:latin typeface="Montserrat Medium"/>
                <a:ea typeface="Montserrat Medium"/>
                <a:cs typeface="Montserrat Medium"/>
                <a:sym typeface="Montserrat Medium"/>
              </a:rPr>
              <a:t>   FROM CungCap_ThietBi CCTB</a:t>
            </a:r>
          </a:p>
          <a:p>
            <a:pPr algn="l">
              <a:lnSpc>
                <a:spcPts val="3521"/>
              </a:lnSpc>
            </a:pPr>
            <a:r>
              <a:rPr lang="en-US" sz="2794" b="true">
                <a:solidFill>
                  <a:srgbClr val="000000"/>
                </a:solidFill>
                <a:latin typeface="Montserrat Medium"/>
                <a:ea typeface="Montserrat Medium"/>
                <a:cs typeface="Montserrat Medium"/>
                <a:sym typeface="Montserrat Medium"/>
              </a:rPr>
              <a:t>   JOIN NhaCungCap NCC ON CCTB.MaNCC = NCC.MaNCC</a:t>
            </a:r>
          </a:p>
          <a:p>
            <a:pPr algn="l">
              <a:lnSpc>
                <a:spcPts val="3521"/>
              </a:lnSpc>
            </a:pPr>
            <a:r>
              <a:rPr lang="en-US" sz="2794" b="true">
                <a:solidFill>
                  <a:srgbClr val="000000"/>
                </a:solidFill>
                <a:latin typeface="Montserrat Medium"/>
                <a:ea typeface="Montserrat Medium"/>
                <a:cs typeface="Montserrat Medium"/>
                <a:sym typeface="Montserrat Medium"/>
              </a:rPr>
              <a:t>   WHERE CCTB.MaPB = PB.MaPB</a:t>
            </a:r>
          </a:p>
          <a:p>
            <a:pPr algn="l">
              <a:lnSpc>
                <a:spcPts val="3521"/>
              </a:lnSpc>
            </a:pPr>
            <a:r>
              <a:rPr lang="en-US" sz="2794" b="true">
                <a:solidFill>
                  <a:srgbClr val="000000"/>
                </a:solidFill>
                <a:latin typeface="Montserrat Medium"/>
                <a:ea typeface="Montserrat Medium"/>
                <a:cs typeface="Montserrat Medium"/>
                <a:sym typeface="Montserrat Medium"/>
              </a:rPr>
              <a:t>     AND NCC.DiaChi LIKE N'%Hà Nội%' );</a:t>
            </a:r>
          </a:p>
          <a:p>
            <a:pPr algn="l">
              <a:lnSpc>
                <a:spcPts val="339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3021638" y="-1409129"/>
            <a:ext cx="8100677" cy="10092480"/>
            <a:chOff x="0" y="0"/>
            <a:chExt cx="6089650" cy="7586980"/>
          </a:xfrm>
        </p:grpSpPr>
        <p:sp>
          <p:nvSpPr>
            <p:cNvPr name="Freeform 3" id="3"/>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solidFill>
              <a:srgbClr val="86FCF1"/>
            </a:solidFill>
            <a:ln w="12700">
              <a:solidFill>
                <a:srgbClr val="000000"/>
              </a:solidFill>
            </a:ln>
          </p:spPr>
        </p:sp>
      </p:grpSp>
      <p:grpSp>
        <p:nvGrpSpPr>
          <p:cNvPr name="Group 4" id="4"/>
          <p:cNvGrpSpPr/>
          <p:nvPr/>
        </p:nvGrpSpPr>
        <p:grpSpPr>
          <a:xfrm rot="0">
            <a:off x="-3021638" y="-1409129"/>
            <a:ext cx="8100677" cy="10092480"/>
            <a:chOff x="0" y="0"/>
            <a:chExt cx="6089650" cy="7586980"/>
          </a:xfrm>
        </p:grpSpPr>
        <p:sp>
          <p:nvSpPr>
            <p:cNvPr name="Freeform 5" id="5"/>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blipFill>
              <a:blip r:embed="rId2">
                <a:alphaModFix amt="31000"/>
              </a:blip>
              <a:stretch>
                <a:fillRect l="0" t="-3530" r="0" b="-3530"/>
              </a:stretch>
            </a:blipFill>
          </p:spPr>
        </p:sp>
      </p:grpSp>
      <p:sp>
        <p:nvSpPr>
          <p:cNvPr name="TextBox 6" id="6"/>
          <p:cNvSpPr txBox="true"/>
          <p:nvPr/>
        </p:nvSpPr>
        <p:spPr>
          <a:xfrm rot="0">
            <a:off x="5543435" y="442815"/>
            <a:ext cx="12522543" cy="9470748"/>
          </a:xfrm>
          <a:prstGeom prst="rect">
            <a:avLst/>
          </a:prstGeom>
        </p:spPr>
        <p:txBody>
          <a:bodyPr anchor="t" rtlCol="false" tIns="0" lIns="0" bIns="0" rIns="0">
            <a:spAutoFit/>
          </a:bodyPr>
          <a:lstStyle/>
          <a:p>
            <a:pPr algn="just">
              <a:lnSpc>
                <a:spcPts val="3290"/>
              </a:lnSpc>
            </a:pPr>
            <a:r>
              <a:rPr lang="en-US" sz="2350" b="true">
                <a:solidFill>
                  <a:srgbClr val="2C3249"/>
                </a:solidFill>
                <a:latin typeface="Canva Sans Bold"/>
                <a:ea typeface="Canva Sans Bold"/>
                <a:cs typeface="Canva Sans Bold"/>
                <a:sym typeface="Canva Sans Bold"/>
              </a:rPr>
              <a:t>-- THÊM DỮ LIỆU</a:t>
            </a:r>
          </a:p>
          <a:p>
            <a:pPr algn="just">
              <a:lnSpc>
                <a:spcPts val="3290"/>
              </a:lnSpc>
            </a:pPr>
            <a:r>
              <a:rPr lang="en-US" sz="2350" b="true">
                <a:solidFill>
                  <a:srgbClr val="2C3249"/>
                </a:solidFill>
                <a:latin typeface="Canva Sans Bold"/>
                <a:ea typeface="Canva Sans Bold"/>
                <a:cs typeface="Canva Sans Bold"/>
                <a:sym typeface="Canva Sans Bold"/>
              </a:rPr>
              <a:t>-- KyNang</a:t>
            </a:r>
          </a:p>
          <a:p>
            <a:pPr algn="just">
              <a:lnSpc>
                <a:spcPts val="3290"/>
              </a:lnSpc>
            </a:pPr>
            <a:r>
              <a:rPr lang="en-US" sz="2350" b="true">
                <a:solidFill>
                  <a:srgbClr val="2C3249"/>
                </a:solidFill>
                <a:latin typeface="Canva Sans Bold"/>
                <a:ea typeface="Canva Sans Bold"/>
                <a:cs typeface="Canva Sans Bold"/>
                <a:sym typeface="Canva Sans Bold"/>
              </a:rPr>
              <a:t>INSERT INTO KyNang (MaKN, ChuThich) VALUES</a:t>
            </a:r>
          </a:p>
          <a:p>
            <a:pPr algn="just">
              <a:lnSpc>
                <a:spcPts val="3290"/>
              </a:lnSpc>
            </a:pPr>
            <a:r>
              <a:rPr lang="en-US" sz="2350" b="true">
                <a:solidFill>
                  <a:srgbClr val="2C3249"/>
                </a:solidFill>
                <a:latin typeface="Canva Sans Bold"/>
                <a:ea typeface="Canva Sans Bold"/>
                <a:cs typeface="Canva Sans Bold"/>
                <a:sym typeface="Canva Sans Bold"/>
              </a:rPr>
              <a:t>('KN01', N'Lập trình'),</a:t>
            </a:r>
          </a:p>
          <a:p>
            <a:pPr algn="just">
              <a:lnSpc>
                <a:spcPts val="3290"/>
              </a:lnSpc>
            </a:pPr>
            <a:r>
              <a:rPr lang="en-US" sz="2350" b="true">
                <a:solidFill>
                  <a:srgbClr val="2C3249"/>
                </a:solidFill>
                <a:latin typeface="Canva Sans Bold"/>
                <a:ea typeface="Canva Sans Bold"/>
                <a:cs typeface="Canva Sans Bold"/>
                <a:sym typeface="Canva Sans Bold"/>
              </a:rPr>
              <a:t>('KN02', N'Lên kế hoạch nhu cầu vật tư'),</a:t>
            </a:r>
          </a:p>
          <a:p>
            <a:pPr algn="just">
              <a:lnSpc>
                <a:spcPts val="3290"/>
              </a:lnSpc>
            </a:pPr>
            <a:r>
              <a:rPr lang="en-US" sz="2350" b="true">
                <a:solidFill>
                  <a:srgbClr val="2C3249"/>
                </a:solidFill>
                <a:latin typeface="Canva Sans Bold"/>
                <a:ea typeface="Canva Sans Bold"/>
                <a:cs typeface="Canva Sans Bold"/>
                <a:sym typeface="Canva Sans Bold"/>
              </a:rPr>
              <a:t>('KN03', N'Quản lý dự án'),</a:t>
            </a:r>
          </a:p>
          <a:p>
            <a:pPr algn="just">
              <a:lnSpc>
                <a:spcPts val="3290"/>
              </a:lnSpc>
            </a:pPr>
            <a:r>
              <a:rPr lang="en-US" sz="2350" b="true">
                <a:solidFill>
                  <a:srgbClr val="2C3249"/>
                </a:solidFill>
                <a:latin typeface="Canva Sans Bold"/>
                <a:ea typeface="Canva Sans Bold"/>
                <a:cs typeface="Canva Sans Bold"/>
                <a:sym typeface="Canva Sans Bold"/>
              </a:rPr>
              <a:t>('KN04', N'Kế toán tài chính'),</a:t>
            </a:r>
          </a:p>
          <a:p>
            <a:pPr algn="just">
              <a:lnSpc>
                <a:spcPts val="3290"/>
              </a:lnSpc>
            </a:pPr>
            <a:r>
              <a:rPr lang="en-US" sz="2350" b="true">
                <a:solidFill>
                  <a:srgbClr val="2C3249"/>
                </a:solidFill>
                <a:latin typeface="Canva Sans Bold"/>
                <a:ea typeface="Canva Sans Bold"/>
                <a:cs typeface="Canva Sans Bold"/>
                <a:sym typeface="Canva Sans Bold"/>
              </a:rPr>
              <a:t>('KN05', N'Phân tích dữ liệu');</a:t>
            </a:r>
          </a:p>
          <a:p>
            <a:pPr algn="just">
              <a:lnSpc>
                <a:spcPts val="3290"/>
              </a:lnSpc>
            </a:pPr>
            <a:r>
              <a:rPr lang="en-US" sz="2350" b="true">
                <a:solidFill>
                  <a:srgbClr val="2C3249"/>
                </a:solidFill>
                <a:latin typeface="Canva Sans Bold"/>
                <a:ea typeface="Canva Sans Bold"/>
                <a:cs typeface="Canva Sans Bold"/>
                <a:sym typeface="Canva Sans Bold"/>
              </a:rPr>
              <a:t>-- SuDung_KyNang</a:t>
            </a:r>
          </a:p>
          <a:p>
            <a:pPr algn="just">
              <a:lnSpc>
                <a:spcPts val="3290"/>
              </a:lnSpc>
            </a:pPr>
            <a:r>
              <a:rPr lang="en-US" sz="2350" b="true">
                <a:solidFill>
                  <a:srgbClr val="2C3249"/>
                </a:solidFill>
                <a:latin typeface="Canva Sans Bold"/>
                <a:ea typeface="Canva Sans Bold"/>
                <a:cs typeface="Canva Sans Bold"/>
                <a:sym typeface="Canva Sans Bold"/>
              </a:rPr>
              <a:t>INSERT INTO SuDung_KyNang (MaNV, MaKN, MaDA) VALUES</a:t>
            </a:r>
          </a:p>
          <a:p>
            <a:pPr algn="just">
              <a:lnSpc>
                <a:spcPts val="3290"/>
              </a:lnSpc>
            </a:pPr>
            <a:r>
              <a:rPr lang="en-US" sz="2350" b="true">
                <a:solidFill>
                  <a:srgbClr val="2C3249"/>
                </a:solidFill>
                <a:latin typeface="Canva Sans Bold"/>
                <a:ea typeface="Canva Sans Bold"/>
                <a:cs typeface="Canva Sans Bold"/>
                <a:sym typeface="Canva Sans Bold"/>
              </a:rPr>
              <a:t>(1, 'KN03', 'DA01'),</a:t>
            </a:r>
          </a:p>
          <a:p>
            <a:pPr algn="just">
              <a:lnSpc>
                <a:spcPts val="3290"/>
              </a:lnSpc>
            </a:pPr>
            <a:r>
              <a:rPr lang="en-US" sz="2350" b="true">
                <a:solidFill>
                  <a:srgbClr val="2C3249"/>
                </a:solidFill>
                <a:latin typeface="Canva Sans Bold"/>
                <a:ea typeface="Canva Sans Bold"/>
                <a:cs typeface="Canva Sans Bold"/>
                <a:sym typeface="Canva Sans Bold"/>
              </a:rPr>
              <a:t>(2, 'KN01', 'DA02'),</a:t>
            </a:r>
          </a:p>
          <a:p>
            <a:pPr algn="just">
              <a:lnSpc>
                <a:spcPts val="3290"/>
              </a:lnSpc>
            </a:pPr>
            <a:r>
              <a:rPr lang="en-US" sz="2350" b="true">
                <a:solidFill>
                  <a:srgbClr val="2C3249"/>
                </a:solidFill>
                <a:latin typeface="Canva Sans Bold"/>
                <a:ea typeface="Canva Sans Bold"/>
                <a:cs typeface="Canva Sans Bold"/>
                <a:sym typeface="Canva Sans Bold"/>
              </a:rPr>
              <a:t>(3, 'KN04', 'DA03'),</a:t>
            </a:r>
          </a:p>
          <a:p>
            <a:pPr algn="just">
              <a:lnSpc>
                <a:spcPts val="3290"/>
              </a:lnSpc>
            </a:pPr>
            <a:r>
              <a:rPr lang="en-US" sz="2350" b="true">
                <a:solidFill>
                  <a:srgbClr val="2C3249"/>
                </a:solidFill>
                <a:latin typeface="Canva Sans Bold"/>
                <a:ea typeface="Canva Sans Bold"/>
                <a:cs typeface="Canva Sans Bold"/>
                <a:sym typeface="Canva Sans Bold"/>
              </a:rPr>
              <a:t>(4, 'KN02', 'DA04'),</a:t>
            </a:r>
          </a:p>
          <a:p>
            <a:pPr algn="just">
              <a:lnSpc>
                <a:spcPts val="3290"/>
              </a:lnSpc>
            </a:pPr>
            <a:r>
              <a:rPr lang="en-US" sz="2350" b="true">
                <a:solidFill>
                  <a:srgbClr val="2C3249"/>
                </a:solidFill>
                <a:latin typeface="Canva Sans Bold"/>
                <a:ea typeface="Canva Sans Bold"/>
                <a:cs typeface="Canva Sans Bold"/>
                <a:sym typeface="Canva Sans Bold"/>
              </a:rPr>
              <a:t>(5, 'KN05', 'DA05');</a:t>
            </a:r>
          </a:p>
          <a:p>
            <a:pPr algn="just">
              <a:lnSpc>
                <a:spcPts val="3290"/>
              </a:lnSpc>
            </a:pPr>
            <a:r>
              <a:rPr lang="en-US" sz="2350" b="true">
                <a:solidFill>
                  <a:srgbClr val="2C3249"/>
                </a:solidFill>
                <a:latin typeface="Canva Sans Bold"/>
                <a:ea typeface="Canva Sans Bold"/>
                <a:cs typeface="Canva Sans Bold"/>
                <a:sym typeface="Canva Sans Bold"/>
              </a:rPr>
              <a:t>-- ThamGia_DuAn</a:t>
            </a:r>
          </a:p>
          <a:p>
            <a:pPr algn="just">
              <a:lnSpc>
                <a:spcPts val="3290"/>
              </a:lnSpc>
            </a:pPr>
            <a:r>
              <a:rPr lang="en-US" sz="2350" b="true">
                <a:solidFill>
                  <a:srgbClr val="2C3249"/>
                </a:solidFill>
                <a:latin typeface="Canva Sans Bold"/>
                <a:ea typeface="Canva Sans Bold"/>
                <a:cs typeface="Canva Sans Bold"/>
                <a:sym typeface="Canva Sans Bold"/>
              </a:rPr>
              <a:t>INSERT INTO ThamGia_DuAn (MaNV, MaDA, ThanhPho, TieuBang, DanSo) VALUES</a:t>
            </a:r>
          </a:p>
          <a:p>
            <a:pPr algn="just">
              <a:lnSpc>
                <a:spcPts val="3290"/>
              </a:lnSpc>
            </a:pPr>
            <a:r>
              <a:rPr lang="en-US" sz="2350" b="true">
                <a:solidFill>
                  <a:srgbClr val="2C3249"/>
                </a:solidFill>
                <a:latin typeface="Canva Sans Bold"/>
                <a:ea typeface="Canva Sans Bold"/>
                <a:cs typeface="Canva Sans Bold"/>
                <a:sym typeface="Canva Sans Bold"/>
              </a:rPr>
              <a:t>(1, 'DA01', N'Hà Nội', N'Bắc', 8000000),</a:t>
            </a:r>
          </a:p>
          <a:p>
            <a:pPr algn="just">
              <a:lnSpc>
                <a:spcPts val="3290"/>
              </a:lnSpc>
            </a:pPr>
            <a:r>
              <a:rPr lang="en-US" sz="2350" b="true">
                <a:solidFill>
                  <a:srgbClr val="2C3249"/>
                </a:solidFill>
                <a:latin typeface="Canva Sans Bold"/>
                <a:ea typeface="Canva Sans Bold"/>
                <a:cs typeface="Canva Sans Bold"/>
                <a:sym typeface="Canva Sans Bold"/>
              </a:rPr>
              <a:t>(2, 'DA02', N'TP.HCM', N'Nam', 9000000),</a:t>
            </a:r>
          </a:p>
          <a:p>
            <a:pPr algn="just">
              <a:lnSpc>
                <a:spcPts val="3290"/>
              </a:lnSpc>
            </a:pPr>
            <a:r>
              <a:rPr lang="en-US" sz="2350" b="true">
                <a:solidFill>
                  <a:srgbClr val="2C3249"/>
                </a:solidFill>
                <a:latin typeface="Canva Sans Bold"/>
                <a:ea typeface="Canva Sans Bold"/>
                <a:cs typeface="Canva Sans Bold"/>
                <a:sym typeface="Canva Sans Bold"/>
              </a:rPr>
              <a:t>(3, 'DA03', N'Đà Nẵng', N'Trung', 1200000),</a:t>
            </a:r>
          </a:p>
          <a:p>
            <a:pPr algn="just">
              <a:lnSpc>
                <a:spcPts val="3290"/>
              </a:lnSpc>
            </a:pPr>
            <a:r>
              <a:rPr lang="en-US" sz="2350" b="true">
                <a:solidFill>
                  <a:srgbClr val="2C3249"/>
                </a:solidFill>
                <a:latin typeface="Canva Sans Bold"/>
                <a:ea typeface="Canva Sans Bold"/>
                <a:cs typeface="Canva Sans Bold"/>
                <a:sym typeface="Canva Sans Bold"/>
              </a:rPr>
              <a:t>(4, 'DA04', N'Huế', N'Trung', 500000),</a:t>
            </a:r>
          </a:p>
          <a:p>
            <a:pPr algn="just">
              <a:lnSpc>
                <a:spcPts val="3290"/>
              </a:lnSpc>
            </a:pPr>
            <a:r>
              <a:rPr lang="en-US" b="true" sz="2350">
                <a:solidFill>
                  <a:srgbClr val="2C3249"/>
                </a:solidFill>
                <a:latin typeface="Canva Sans Bold"/>
                <a:ea typeface="Canva Sans Bold"/>
                <a:cs typeface="Canva Sans Bold"/>
                <a:sym typeface="Canva Sans Bold"/>
              </a:rPr>
              <a:t>(5, 'DA05', N'Cần Thơ', N'Nam', 1500000);</a:t>
            </a:r>
          </a:p>
          <a:p>
            <a:pPr algn="just">
              <a:lnSpc>
                <a:spcPts val="3290"/>
              </a:lnSpc>
            </a:pPr>
          </a:p>
        </p:txBody>
      </p:sp>
      <p:sp>
        <p:nvSpPr>
          <p:cNvPr name="TextBox 7" id="7"/>
          <p:cNvSpPr txBox="true"/>
          <p:nvPr/>
        </p:nvSpPr>
        <p:spPr>
          <a:xfrm rot="0">
            <a:off x="1377719" y="557115"/>
            <a:ext cx="2320821" cy="741095"/>
          </a:xfrm>
          <a:prstGeom prst="rect">
            <a:avLst/>
          </a:prstGeom>
        </p:spPr>
        <p:txBody>
          <a:bodyPr anchor="t" rtlCol="false" tIns="0" lIns="0" bIns="0" rIns="0">
            <a:spAutoFit/>
          </a:bodyPr>
          <a:lstStyle/>
          <a:p>
            <a:pPr algn="l">
              <a:lnSpc>
                <a:spcPts val="5648"/>
              </a:lnSpc>
            </a:pPr>
            <a:r>
              <a:rPr lang="en-US" sz="5379">
                <a:solidFill>
                  <a:srgbClr val="C4459F"/>
                </a:solidFill>
                <a:latin typeface="Anton"/>
                <a:ea typeface="Anton"/>
                <a:cs typeface="Anton"/>
                <a:sym typeface="Anton"/>
              </a:rPr>
              <a:t>CÂU 3</a:t>
            </a:r>
          </a:p>
        </p:txBody>
      </p:sp>
      <p:sp>
        <p:nvSpPr>
          <p:cNvPr name="TextBox 8" id="8"/>
          <p:cNvSpPr txBox="true"/>
          <p:nvPr/>
        </p:nvSpPr>
        <p:spPr>
          <a:xfrm rot="0">
            <a:off x="609269" y="1749868"/>
            <a:ext cx="3857721" cy="552636"/>
          </a:xfrm>
          <a:prstGeom prst="rect">
            <a:avLst/>
          </a:prstGeom>
        </p:spPr>
        <p:txBody>
          <a:bodyPr anchor="t" rtlCol="false" tIns="0" lIns="0" bIns="0" rIns="0">
            <a:spAutoFit/>
          </a:bodyPr>
          <a:lstStyle/>
          <a:p>
            <a:pPr algn="l">
              <a:lnSpc>
                <a:spcPts val="4271"/>
              </a:lnSpc>
            </a:pPr>
            <a:r>
              <a:rPr lang="en-US" sz="4068" spc="573">
                <a:solidFill>
                  <a:srgbClr val="C4459F"/>
                </a:solidFill>
                <a:latin typeface="Anton"/>
                <a:ea typeface="Anton"/>
                <a:cs typeface="Anton"/>
                <a:sym typeface="Anton"/>
              </a:rPr>
              <a:t>TẠO DATABASE</a:t>
            </a:r>
          </a:p>
        </p:txBody>
      </p:sp>
    </p:spTree>
  </p:cSld>
  <p:clrMapOvr>
    <a:masterClrMapping/>
  </p:clrMapOvr>
</p:sld>
</file>

<file path=ppt/slides/slide130.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342566" y="-50438"/>
            <a:ext cx="17602869" cy="10025926"/>
          </a:xfrm>
          <a:prstGeom prst="rect">
            <a:avLst/>
          </a:prstGeom>
        </p:spPr>
        <p:txBody>
          <a:bodyPr anchor="t" rtlCol="false" tIns="0" lIns="0" bIns="0" rIns="0">
            <a:spAutoFit/>
          </a:bodyPr>
          <a:lstStyle/>
          <a:p>
            <a:pPr algn="ctr">
              <a:lnSpc>
                <a:spcPts val="26753"/>
              </a:lnSpc>
            </a:pPr>
            <a:r>
              <a:rPr lang="en-US" sz="19109" b="true">
                <a:solidFill>
                  <a:srgbClr val="000000"/>
                </a:solidFill>
                <a:latin typeface="Noto Sans Bold"/>
                <a:ea typeface="Noto Sans Bold"/>
                <a:cs typeface="Noto Sans Bold"/>
                <a:sym typeface="Noto Sans Bold"/>
              </a:rPr>
              <a:t>CÂU CÁ NHÂN</a:t>
            </a:r>
          </a:p>
          <a:p>
            <a:pPr algn="ctr" marL="0" indent="0" lvl="0">
              <a:lnSpc>
                <a:spcPts val="26753"/>
              </a:lnSpc>
              <a:spcBef>
                <a:spcPct val="0"/>
              </a:spcBef>
            </a:pPr>
            <a:r>
              <a:rPr lang="en-US" b="true" sz="19109">
                <a:solidFill>
                  <a:srgbClr val="000000"/>
                </a:solidFill>
                <a:latin typeface="Noto Sans Bold"/>
                <a:ea typeface="Noto Sans Bold"/>
                <a:cs typeface="Noto Sans Bold"/>
                <a:sym typeface="Noto Sans Bold"/>
              </a:rPr>
              <a:t>HOÀNG TRỌNG</a:t>
            </a:r>
          </a:p>
        </p:txBody>
      </p:sp>
    </p:spTree>
  </p:cSld>
  <p:clrMapOvr>
    <a:masterClrMapping/>
  </p:clrMapOvr>
</p:sld>
</file>

<file path=ppt/slides/slide1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143500"/>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486667" y="2797250"/>
            <a:ext cx="12801333" cy="5154874"/>
          </a:xfrm>
          <a:prstGeom prst="rect">
            <a:avLst/>
          </a:prstGeom>
        </p:spPr>
        <p:txBody>
          <a:bodyPr anchor="t" rtlCol="false" tIns="0" lIns="0" bIns="0" rIns="0">
            <a:spAutoFit/>
          </a:bodyPr>
          <a:lstStyle/>
          <a:p>
            <a:pPr algn="ctr">
              <a:lnSpc>
                <a:spcPts val="5148"/>
              </a:lnSpc>
            </a:pPr>
            <a:r>
              <a:rPr lang="en-US" b="true" sz="3677">
                <a:solidFill>
                  <a:srgbClr val="000000"/>
                </a:solidFill>
                <a:latin typeface="Canva Sans Bold"/>
                <a:ea typeface="Canva Sans Bold"/>
                <a:cs typeface="Canva Sans Bold"/>
                <a:sym typeface="Canva Sans Bold"/>
              </a:rPr>
              <a:t>1. JOIN nhiều bảng – Liệt kê họ tên nhân viên, tên kỹ năng và tên dự án mà họ đang sử dụng kỹ năng đó để làm việc:</a:t>
            </a:r>
          </a:p>
          <a:p>
            <a:pPr algn="l">
              <a:lnSpc>
                <a:spcPts val="5148"/>
              </a:lnSpc>
            </a:pPr>
            <a:r>
              <a:rPr lang="en-US" sz="3677">
                <a:solidFill>
                  <a:srgbClr val="000000"/>
                </a:solidFill>
                <a:latin typeface="Canva Sans"/>
                <a:ea typeface="Canva Sans"/>
                <a:cs typeface="Canva Sans"/>
                <a:sym typeface="Canva Sans"/>
              </a:rPr>
              <a:t>SELECT nv.HoTen, kn.TenKyNang, da.TenDuAn</a:t>
            </a:r>
          </a:p>
          <a:p>
            <a:pPr algn="l">
              <a:lnSpc>
                <a:spcPts val="5148"/>
              </a:lnSpc>
            </a:pPr>
            <a:r>
              <a:rPr lang="en-US" sz="3677">
                <a:solidFill>
                  <a:srgbClr val="000000"/>
                </a:solidFill>
                <a:latin typeface="Canva Sans"/>
                <a:ea typeface="Canva Sans"/>
                <a:cs typeface="Canva Sans"/>
                <a:sym typeface="Canva Sans"/>
              </a:rPr>
              <a:t>FROM NhanVien nv</a:t>
            </a:r>
          </a:p>
          <a:p>
            <a:pPr algn="l">
              <a:lnSpc>
                <a:spcPts val="5148"/>
              </a:lnSpc>
            </a:pPr>
            <a:r>
              <a:rPr lang="en-US" sz="3677">
                <a:solidFill>
                  <a:srgbClr val="000000"/>
                </a:solidFill>
                <a:latin typeface="Canva Sans"/>
                <a:ea typeface="Canva Sans"/>
                <a:cs typeface="Canva Sans"/>
                <a:sym typeface="Canva Sans"/>
              </a:rPr>
              <a:t>JOIN SuDungKyNang sdk ON nv.MaNV = sdk.MaNV</a:t>
            </a:r>
          </a:p>
          <a:p>
            <a:pPr algn="l">
              <a:lnSpc>
                <a:spcPts val="5148"/>
              </a:lnSpc>
            </a:pPr>
            <a:r>
              <a:rPr lang="en-US" sz="3677">
                <a:solidFill>
                  <a:srgbClr val="000000"/>
                </a:solidFill>
                <a:latin typeface="Canva Sans"/>
                <a:ea typeface="Canva Sans"/>
                <a:cs typeface="Canva Sans"/>
                <a:sym typeface="Canva Sans"/>
              </a:rPr>
              <a:t>JOIN KyNang kn ON sdk.MaKyNang = kn.MaKyNang</a:t>
            </a:r>
          </a:p>
          <a:p>
            <a:pPr algn="l">
              <a:lnSpc>
                <a:spcPts val="5148"/>
              </a:lnSpc>
            </a:pPr>
            <a:r>
              <a:rPr lang="en-US" sz="3677">
                <a:solidFill>
                  <a:srgbClr val="000000"/>
                </a:solidFill>
                <a:latin typeface="Canva Sans"/>
                <a:ea typeface="Canva Sans"/>
                <a:cs typeface="Canva Sans"/>
                <a:sym typeface="Canva Sans"/>
              </a:rPr>
              <a:t>JOIN DuAn da ON sdk.MaDuAn = da.MaDuAn;</a:t>
            </a:r>
          </a:p>
        </p:txBody>
      </p:sp>
      <p:sp>
        <p:nvSpPr>
          <p:cNvPr name="Freeform 4" id="4"/>
          <p:cNvSpPr/>
          <p:nvPr/>
        </p:nvSpPr>
        <p:spPr>
          <a:xfrm flipH="false" flipV="false" rot="0">
            <a:off x="15666925" y="7703173"/>
            <a:ext cx="3184751" cy="3110254"/>
          </a:xfrm>
          <a:custGeom>
            <a:avLst/>
            <a:gdLst/>
            <a:ahLst/>
            <a:cxnLst/>
            <a:rect r="r" b="b" t="t" l="l"/>
            <a:pathLst>
              <a:path h="3110254" w="3184751">
                <a:moveTo>
                  <a:pt x="0" y="0"/>
                </a:moveTo>
                <a:lnTo>
                  <a:pt x="3184750" y="0"/>
                </a:lnTo>
                <a:lnTo>
                  <a:pt x="3184750" y="3110254"/>
                </a:lnTo>
                <a:lnTo>
                  <a:pt x="0" y="3110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177605" y="159703"/>
            <a:ext cx="993278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TỰ ĐẶT CÂU HỎI </a:t>
            </a:r>
          </a:p>
        </p:txBody>
      </p:sp>
      <p:sp>
        <p:nvSpPr>
          <p:cNvPr name="TextBox 6" id="6"/>
          <p:cNvSpPr txBox="true"/>
          <p:nvPr/>
        </p:nvSpPr>
        <p:spPr>
          <a:xfrm rot="0">
            <a:off x="5486667" y="1678622"/>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Tree>
  </p:cSld>
  <p:clrMapOvr>
    <a:masterClrMapping/>
  </p:clrMapOvr>
</p:sld>
</file>

<file path=ppt/slides/slide1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143500"/>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01939" y="2035507"/>
            <a:ext cx="10412366" cy="8685963"/>
          </a:xfrm>
          <a:prstGeom prst="rect">
            <a:avLst/>
          </a:prstGeom>
        </p:spPr>
        <p:txBody>
          <a:bodyPr anchor="t" rtlCol="false" tIns="0" lIns="0" bIns="0" rIns="0">
            <a:spAutoFit/>
          </a:bodyPr>
          <a:lstStyle/>
          <a:p>
            <a:pPr algn="ctr">
              <a:lnSpc>
                <a:spcPts val="3653"/>
              </a:lnSpc>
            </a:pPr>
          </a:p>
          <a:p>
            <a:pPr algn="ctr">
              <a:lnSpc>
                <a:spcPts val="3653"/>
              </a:lnSpc>
            </a:pPr>
            <a:r>
              <a:rPr lang="en-US" b="true" sz="2609">
                <a:solidFill>
                  <a:srgbClr val="000000"/>
                </a:solidFill>
                <a:latin typeface="Canva Sans Bold"/>
                <a:ea typeface="Canva Sans Bold"/>
                <a:cs typeface="Canva Sans Bold"/>
                <a:sym typeface="Canva Sans Bold"/>
              </a:rPr>
              <a:t>2. </a:t>
            </a:r>
            <a:r>
              <a:rPr lang="en-US" b="true" sz="2609">
                <a:solidFill>
                  <a:srgbClr val="000000"/>
                </a:solidFill>
                <a:latin typeface="Canva Sans Bold"/>
                <a:ea typeface="Canva Sans Bold"/>
                <a:cs typeface="Canva Sans Bold"/>
                <a:sym typeface="Canva Sans Bold"/>
              </a:rPr>
              <a:t>SUBQUERY – Liệt kê họ tên các nhân viên có số lượng kỹ năng nhiều nhất.</a:t>
            </a:r>
          </a:p>
          <a:p>
            <a:pPr algn="just">
              <a:lnSpc>
                <a:spcPts val="3653"/>
              </a:lnSpc>
            </a:pPr>
            <a:r>
              <a:rPr lang="en-US" b="true" sz="2609">
                <a:solidFill>
                  <a:srgbClr val="000000"/>
                </a:solidFill>
                <a:latin typeface="Canva Sans Bold"/>
                <a:ea typeface="Canva Sans Bold"/>
                <a:cs typeface="Canva Sans Bold"/>
                <a:sym typeface="Canva Sans Bold"/>
              </a:rPr>
              <a:t>S</a:t>
            </a:r>
            <a:r>
              <a:rPr lang="en-US" sz="2609">
                <a:solidFill>
                  <a:srgbClr val="000000"/>
                </a:solidFill>
                <a:latin typeface="Canva Sans"/>
                <a:ea typeface="Canva Sans"/>
                <a:cs typeface="Canva Sans"/>
                <a:sym typeface="Canva Sans"/>
              </a:rPr>
              <a:t>ELECT nv.HoTen</a:t>
            </a:r>
          </a:p>
          <a:p>
            <a:pPr algn="just">
              <a:lnSpc>
                <a:spcPts val="3653"/>
              </a:lnSpc>
            </a:pPr>
            <a:r>
              <a:rPr lang="en-US" sz="2609">
                <a:solidFill>
                  <a:srgbClr val="000000"/>
                </a:solidFill>
                <a:latin typeface="Canva Sans"/>
                <a:ea typeface="Canva Sans"/>
                <a:cs typeface="Canva Sans"/>
                <a:sym typeface="Canva Sans"/>
              </a:rPr>
              <a:t>FROM NhanVien nv</a:t>
            </a:r>
          </a:p>
          <a:p>
            <a:pPr algn="just">
              <a:lnSpc>
                <a:spcPts val="3653"/>
              </a:lnSpc>
            </a:pPr>
            <a:r>
              <a:rPr lang="en-US" sz="2609">
                <a:solidFill>
                  <a:srgbClr val="000000"/>
                </a:solidFill>
                <a:latin typeface="Canva Sans"/>
                <a:ea typeface="Canva Sans"/>
                <a:cs typeface="Canva Sans"/>
                <a:sym typeface="Canva Sans"/>
              </a:rPr>
              <a:t>WHERE nv.MaNV IN (</a:t>
            </a:r>
          </a:p>
          <a:p>
            <a:pPr algn="just">
              <a:lnSpc>
                <a:spcPts val="3653"/>
              </a:lnSpc>
            </a:pPr>
            <a:r>
              <a:rPr lang="en-US" sz="2609">
                <a:solidFill>
                  <a:srgbClr val="000000"/>
                </a:solidFill>
                <a:latin typeface="Canva Sans"/>
                <a:ea typeface="Canva Sans"/>
                <a:cs typeface="Canva Sans"/>
                <a:sym typeface="Canva Sans"/>
              </a:rPr>
              <a:t>   SELECT MaNV</a:t>
            </a:r>
          </a:p>
          <a:p>
            <a:pPr algn="just">
              <a:lnSpc>
                <a:spcPts val="3653"/>
              </a:lnSpc>
            </a:pPr>
            <a:r>
              <a:rPr lang="en-US" sz="2609">
                <a:solidFill>
                  <a:srgbClr val="000000"/>
                </a:solidFill>
                <a:latin typeface="Canva Sans"/>
                <a:ea typeface="Canva Sans"/>
                <a:cs typeface="Canva Sans"/>
                <a:sym typeface="Canva Sans"/>
              </a:rPr>
              <a:t>   FROM SuDungKyNang</a:t>
            </a:r>
          </a:p>
          <a:p>
            <a:pPr algn="just">
              <a:lnSpc>
                <a:spcPts val="3653"/>
              </a:lnSpc>
            </a:pPr>
            <a:r>
              <a:rPr lang="en-US" sz="2609">
                <a:solidFill>
                  <a:srgbClr val="000000"/>
                </a:solidFill>
                <a:latin typeface="Canva Sans"/>
                <a:ea typeface="Canva Sans"/>
                <a:cs typeface="Canva Sans"/>
                <a:sym typeface="Canva Sans"/>
              </a:rPr>
              <a:t>   GROUP BY MaNV</a:t>
            </a:r>
          </a:p>
          <a:p>
            <a:pPr algn="just">
              <a:lnSpc>
                <a:spcPts val="3653"/>
              </a:lnSpc>
            </a:pPr>
            <a:r>
              <a:rPr lang="en-US" sz="2609">
                <a:solidFill>
                  <a:srgbClr val="000000"/>
                </a:solidFill>
                <a:latin typeface="Canva Sans"/>
                <a:ea typeface="Canva Sans"/>
                <a:cs typeface="Canva Sans"/>
                <a:sym typeface="Canva Sans"/>
              </a:rPr>
              <a:t>   HAVING COUNT(DISTINCT MaKyNang) = (</a:t>
            </a:r>
          </a:p>
          <a:p>
            <a:pPr algn="just">
              <a:lnSpc>
                <a:spcPts val="3653"/>
              </a:lnSpc>
            </a:pPr>
            <a:r>
              <a:rPr lang="en-US" sz="2609">
                <a:solidFill>
                  <a:srgbClr val="000000"/>
                </a:solidFill>
                <a:latin typeface="Canva Sans"/>
                <a:ea typeface="Canva Sans"/>
                <a:cs typeface="Canva Sans"/>
                <a:sym typeface="Canva Sans"/>
              </a:rPr>
              <a:t>       SELECT MAX(SoKyNang) FROM (</a:t>
            </a:r>
          </a:p>
          <a:p>
            <a:pPr algn="just">
              <a:lnSpc>
                <a:spcPts val="3653"/>
              </a:lnSpc>
            </a:pPr>
            <a:r>
              <a:rPr lang="en-US" sz="2609">
                <a:solidFill>
                  <a:srgbClr val="000000"/>
                </a:solidFill>
                <a:latin typeface="Canva Sans"/>
                <a:ea typeface="Canva Sans"/>
                <a:cs typeface="Canva Sans"/>
                <a:sym typeface="Canva Sans"/>
              </a:rPr>
              <a:t>           SELECT MaNV, COUNT(DISTINCT MaKyNang) AS SoKyNang           FROM SuDungKyNang</a:t>
            </a:r>
          </a:p>
          <a:p>
            <a:pPr algn="just">
              <a:lnSpc>
                <a:spcPts val="3653"/>
              </a:lnSpc>
            </a:pPr>
            <a:r>
              <a:rPr lang="en-US" sz="2609">
                <a:solidFill>
                  <a:srgbClr val="000000"/>
                </a:solidFill>
                <a:latin typeface="Canva Sans"/>
                <a:ea typeface="Canva Sans"/>
                <a:cs typeface="Canva Sans"/>
                <a:sym typeface="Canva Sans"/>
              </a:rPr>
              <a:t>           GROUP BY MaNV</a:t>
            </a:r>
          </a:p>
          <a:p>
            <a:pPr algn="just">
              <a:lnSpc>
                <a:spcPts val="3653"/>
              </a:lnSpc>
            </a:pPr>
            <a:r>
              <a:rPr lang="en-US" sz="2609">
                <a:solidFill>
                  <a:srgbClr val="000000"/>
                </a:solidFill>
                <a:latin typeface="Canva Sans"/>
                <a:ea typeface="Canva Sans"/>
                <a:cs typeface="Canva Sans"/>
                <a:sym typeface="Canva Sans"/>
              </a:rPr>
              <a:t>       ) AS BangDem</a:t>
            </a:r>
          </a:p>
          <a:p>
            <a:pPr algn="just">
              <a:lnSpc>
                <a:spcPts val="3653"/>
              </a:lnSpc>
            </a:pPr>
            <a:r>
              <a:rPr lang="en-US" sz="2609">
                <a:solidFill>
                  <a:srgbClr val="000000"/>
                </a:solidFill>
                <a:latin typeface="Canva Sans"/>
                <a:ea typeface="Canva Sans"/>
                <a:cs typeface="Canva Sans"/>
                <a:sym typeface="Canva Sans"/>
              </a:rPr>
              <a:t>   )</a:t>
            </a:r>
          </a:p>
          <a:p>
            <a:pPr algn="just">
              <a:lnSpc>
                <a:spcPts val="3653"/>
              </a:lnSpc>
            </a:pPr>
            <a:r>
              <a:rPr lang="en-US" sz="2609">
                <a:solidFill>
                  <a:srgbClr val="000000"/>
                </a:solidFill>
                <a:latin typeface="Canva Sans"/>
                <a:ea typeface="Canva Sans"/>
                <a:cs typeface="Canva Sans"/>
                <a:sym typeface="Canva Sans"/>
              </a:rPr>
              <a:t>);</a:t>
            </a:r>
          </a:p>
          <a:p>
            <a:pPr algn="just">
              <a:lnSpc>
                <a:spcPts val="3653"/>
              </a:lnSpc>
            </a:pPr>
          </a:p>
          <a:p>
            <a:pPr algn="just">
              <a:lnSpc>
                <a:spcPts val="3653"/>
              </a:lnSpc>
            </a:pPr>
          </a:p>
        </p:txBody>
      </p:sp>
      <p:sp>
        <p:nvSpPr>
          <p:cNvPr name="Freeform 4" id="4"/>
          <p:cNvSpPr/>
          <p:nvPr/>
        </p:nvSpPr>
        <p:spPr>
          <a:xfrm flipH="false" flipV="false" rot="6287754">
            <a:off x="16215300" y="-413014"/>
            <a:ext cx="2088000" cy="2883428"/>
          </a:xfrm>
          <a:custGeom>
            <a:avLst/>
            <a:gdLst/>
            <a:ahLst/>
            <a:cxnLst/>
            <a:rect r="r" b="b" t="t" l="l"/>
            <a:pathLst>
              <a:path h="2883428" w="2088000">
                <a:moveTo>
                  <a:pt x="0" y="0"/>
                </a:moveTo>
                <a:lnTo>
                  <a:pt x="2088000" y="0"/>
                </a:lnTo>
                <a:lnTo>
                  <a:pt x="2088000" y="2883428"/>
                </a:lnTo>
                <a:lnTo>
                  <a:pt x="0" y="2883428"/>
                </a:lnTo>
                <a:lnTo>
                  <a:pt x="0" y="0"/>
                </a:lnTo>
                <a:close/>
              </a:path>
            </a:pathLst>
          </a:custGeom>
          <a:blipFill>
            <a:blip r:embed="rId4"/>
            <a:stretch>
              <a:fillRect l="0" t="0" r="0" b="0"/>
            </a:stretch>
          </a:blipFill>
        </p:spPr>
      </p:sp>
      <p:sp>
        <p:nvSpPr>
          <p:cNvPr name="TextBox 5" id="5"/>
          <p:cNvSpPr txBox="true"/>
          <p:nvPr/>
        </p:nvSpPr>
        <p:spPr>
          <a:xfrm rot="0">
            <a:off x="4177605" y="159703"/>
            <a:ext cx="993278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TỰ ĐẶT CÂU HỎI </a:t>
            </a:r>
          </a:p>
        </p:txBody>
      </p:sp>
      <p:sp>
        <p:nvSpPr>
          <p:cNvPr name="TextBox 6" id="6"/>
          <p:cNvSpPr txBox="true"/>
          <p:nvPr/>
        </p:nvSpPr>
        <p:spPr>
          <a:xfrm rot="0">
            <a:off x="5701939" y="1832942"/>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Tree>
  </p:cSld>
  <p:clrMapOvr>
    <a:masterClrMapping/>
  </p:clrMapOvr>
</p:sld>
</file>

<file path=ppt/slides/slide1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143500"/>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917035" y="2802451"/>
            <a:ext cx="12908712" cy="8108300"/>
          </a:xfrm>
          <a:prstGeom prst="rect">
            <a:avLst/>
          </a:prstGeom>
        </p:spPr>
        <p:txBody>
          <a:bodyPr anchor="t" rtlCol="false" tIns="0" lIns="0" bIns="0" rIns="0">
            <a:spAutoFit/>
          </a:bodyPr>
          <a:lstStyle/>
          <a:p>
            <a:pPr algn="ctr">
              <a:lnSpc>
                <a:spcPts val="4585"/>
              </a:lnSpc>
            </a:pPr>
            <a:r>
              <a:rPr lang="en-US" b="true" sz="3275">
                <a:solidFill>
                  <a:srgbClr val="000000"/>
                </a:solidFill>
                <a:latin typeface="Canva Sans Bold"/>
                <a:ea typeface="Canva Sans Bold"/>
                <a:cs typeface="Canva Sans Bold"/>
                <a:sym typeface="Canva Sans Bold"/>
              </a:rPr>
              <a:t>3</a:t>
            </a:r>
            <a:r>
              <a:rPr lang="en-US" b="true" sz="3275">
                <a:solidFill>
                  <a:srgbClr val="000000"/>
                </a:solidFill>
                <a:latin typeface="Canva Sans Bold"/>
                <a:ea typeface="Canva Sans Bold"/>
                <a:cs typeface="Canva Sans Bold"/>
                <a:sym typeface="Canva Sans Bold"/>
              </a:rPr>
              <a:t>. GROUP BY – Đếm số lượng nhân viên trong mỗi phòng ban +DELETE có điều kiện phức</a:t>
            </a:r>
          </a:p>
          <a:p>
            <a:pPr algn="ctr">
              <a:lnSpc>
                <a:spcPts val="4585"/>
              </a:lnSpc>
            </a:pPr>
            <a:r>
              <a:rPr lang="en-US" b="true" sz="3275">
                <a:solidFill>
                  <a:srgbClr val="000000"/>
                </a:solidFill>
                <a:latin typeface="Canva Sans Bold"/>
                <a:ea typeface="Canva Sans Bold"/>
                <a:cs typeface="Canva Sans Bold"/>
                <a:sym typeface="Canva Sans Bold"/>
              </a:rPr>
              <a:t>Yêu cầu: Xóa các kỹ năng không còn được bất kỳ nhân viên nào sử dụng </a:t>
            </a:r>
          </a:p>
          <a:p>
            <a:pPr algn="ctr">
              <a:lnSpc>
                <a:spcPts val="4585"/>
              </a:lnSpc>
            </a:pPr>
          </a:p>
          <a:p>
            <a:pPr algn="l">
              <a:lnSpc>
                <a:spcPts val="4585"/>
              </a:lnSpc>
            </a:pPr>
            <a:r>
              <a:rPr lang="en-US" sz="3275">
                <a:solidFill>
                  <a:srgbClr val="000000"/>
                </a:solidFill>
                <a:latin typeface="Canva Sans"/>
                <a:ea typeface="Canva Sans"/>
                <a:cs typeface="Canva Sans"/>
                <a:sym typeface="Canva Sans"/>
              </a:rPr>
              <a:t>SELECT pb.TenPhongBan, COUNT(nv.MaNV) AS SoNhanVien</a:t>
            </a:r>
          </a:p>
          <a:p>
            <a:pPr algn="l">
              <a:lnSpc>
                <a:spcPts val="4585"/>
              </a:lnSpc>
            </a:pPr>
            <a:r>
              <a:rPr lang="en-US" sz="3275">
                <a:solidFill>
                  <a:srgbClr val="000000"/>
                </a:solidFill>
                <a:latin typeface="Canva Sans"/>
                <a:ea typeface="Canva Sans"/>
                <a:cs typeface="Canva Sans"/>
                <a:sym typeface="Canva Sans"/>
              </a:rPr>
              <a:t>FROM PhongBan pb</a:t>
            </a:r>
          </a:p>
          <a:p>
            <a:pPr algn="l">
              <a:lnSpc>
                <a:spcPts val="4585"/>
              </a:lnSpc>
            </a:pPr>
            <a:r>
              <a:rPr lang="en-US" sz="3275">
                <a:solidFill>
                  <a:srgbClr val="000000"/>
                </a:solidFill>
                <a:latin typeface="Canva Sans"/>
                <a:ea typeface="Canva Sans"/>
                <a:cs typeface="Canva Sans"/>
                <a:sym typeface="Canva Sans"/>
              </a:rPr>
              <a:t>JOIN NhanVien nv ON pb.MaPhongBan = nv.MaPhongBan</a:t>
            </a:r>
          </a:p>
          <a:p>
            <a:pPr algn="l">
              <a:lnSpc>
                <a:spcPts val="4585"/>
              </a:lnSpc>
            </a:pPr>
            <a:r>
              <a:rPr lang="en-US" sz="3275">
                <a:solidFill>
                  <a:srgbClr val="000000"/>
                </a:solidFill>
                <a:latin typeface="Canva Sans"/>
                <a:ea typeface="Canva Sans"/>
                <a:cs typeface="Canva Sans"/>
                <a:sym typeface="Canva Sans"/>
              </a:rPr>
              <a:t>GROUP BY pb.TenPhongBan;</a:t>
            </a:r>
          </a:p>
          <a:p>
            <a:pPr algn="l">
              <a:lnSpc>
                <a:spcPts val="4585"/>
              </a:lnSpc>
            </a:pPr>
            <a:r>
              <a:rPr lang="en-US" sz="3275">
                <a:solidFill>
                  <a:srgbClr val="000000"/>
                </a:solidFill>
                <a:latin typeface="Canva Sans"/>
                <a:ea typeface="Canva Sans"/>
                <a:cs typeface="Canva Sans"/>
                <a:sym typeface="Canva Sans"/>
              </a:rPr>
              <a:t>DELETE FROM KyNang </a:t>
            </a:r>
          </a:p>
          <a:p>
            <a:pPr algn="l">
              <a:lnSpc>
                <a:spcPts val="4585"/>
              </a:lnSpc>
            </a:pPr>
            <a:r>
              <a:rPr lang="en-US" sz="3275">
                <a:solidFill>
                  <a:srgbClr val="000000"/>
                </a:solidFill>
                <a:latin typeface="Canva Sans"/>
                <a:ea typeface="Canva Sans"/>
                <a:cs typeface="Canva Sans"/>
                <a:sym typeface="Canva Sans"/>
              </a:rPr>
              <a:t>WHERE MaKyNang NOT IN (</a:t>
            </a:r>
          </a:p>
          <a:p>
            <a:pPr algn="l">
              <a:lnSpc>
                <a:spcPts val="4585"/>
              </a:lnSpc>
            </a:pPr>
            <a:r>
              <a:rPr lang="en-US" sz="3275">
                <a:solidFill>
                  <a:srgbClr val="000000"/>
                </a:solidFill>
                <a:latin typeface="Canva Sans"/>
                <a:ea typeface="Canva Sans"/>
                <a:cs typeface="Canva Sans"/>
                <a:sym typeface="Canva Sans"/>
              </a:rPr>
              <a:t> SELECT DISTINCT MaKyNang FROM SuDungKyNang</a:t>
            </a:r>
          </a:p>
          <a:p>
            <a:pPr algn="l">
              <a:lnSpc>
                <a:spcPts val="4585"/>
              </a:lnSpc>
            </a:pPr>
          </a:p>
          <a:p>
            <a:pPr algn="l">
              <a:lnSpc>
                <a:spcPts val="4585"/>
              </a:lnSpc>
            </a:pPr>
          </a:p>
        </p:txBody>
      </p:sp>
      <p:sp>
        <p:nvSpPr>
          <p:cNvPr name="Freeform 4" id="4"/>
          <p:cNvSpPr/>
          <p:nvPr/>
        </p:nvSpPr>
        <p:spPr>
          <a:xfrm flipH="false" flipV="false" rot="0">
            <a:off x="16212779" y="7805420"/>
            <a:ext cx="2075221" cy="2481580"/>
          </a:xfrm>
          <a:custGeom>
            <a:avLst/>
            <a:gdLst/>
            <a:ahLst/>
            <a:cxnLst/>
            <a:rect r="r" b="b" t="t" l="l"/>
            <a:pathLst>
              <a:path h="2481580" w="2075221">
                <a:moveTo>
                  <a:pt x="0" y="0"/>
                </a:moveTo>
                <a:lnTo>
                  <a:pt x="2075221" y="0"/>
                </a:lnTo>
                <a:lnTo>
                  <a:pt x="2075221" y="2481580"/>
                </a:lnTo>
                <a:lnTo>
                  <a:pt x="0" y="24815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177605" y="159703"/>
            <a:ext cx="993278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TỰ ĐẶT CÂU HỎI </a:t>
            </a:r>
          </a:p>
        </p:txBody>
      </p:sp>
      <p:sp>
        <p:nvSpPr>
          <p:cNvPr name="TextBox 6" id="6"/>
          <p:cNvSpPr txBox="true"/>
          <p:nvPr/>
        </p:nvSpPr>
        <p:spPr>
          <a:xfrm rot="0">
            <a:off x="5486667" y="2035371"/>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Tree>
  </p:cSld>
  <p:clrMapOvr>
    <a:masterClrMapping/>
  </p:clrMapOvr>
</p:sld>
</file>

<file path=ppt/slides/slide1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4479" y="6172200"/>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932653" y="2517658"/>
            <a:ext cx="14823390" cy="8211970"/>
          </a:xfrm>
          <a:prstGeom prst="rect">
            <a:avLst/>
          </a:prstGeom>
        </p:spPr>
        <p:txBody>
          <a:bodyPr anchor="t" rtlCol="false" tIns="0" lIns="0" bIns="0" rIns="0">
            <a:spAutoFit/>
          </a:bodyPr>
          <a:lstStyle/>
          <a:p>
            <a:pPr algn="ctr">
              <a:lnSpc>
                <a:spcPts val="4121"/>
              </a:lnSpc>
            </a:pPr>
            <a:r>
              <a:rPr lang="en-US" sz="2944">
                <a:solidFill>
                  <a:srgbClr val="000000"/>
                </a:solidFill>
                <a:latin typeface="Canva Sans"/>
                <a:ea typeface="Canva Sans"/>
                <a:cs typeface="Canva Sans"/>
                <a:sym typeface="Canva Sans"/>
              </a:rPr>
              <a:t>4</a:t>
            </a:r>
            <a:r>
              <a:rPr lang="en-US" b="true" sz="2944">
                <a:solidFill>
                  <a:srgbClr val="000000"/>
                </a:solidFill>
                <a:latin typeface="Canva Sans Bold"/>
                <a:ea typeface="Canva Sans Bold"/>
                <a:cs typeface="Canva Sans Bold"/>
                <a:sym typeface="Canva Sans Bold"/>
                <a:hlinkClick r:id="rId4" tooltip="https://www.canva.com/design/DAGmrV2LynM/K_keJpfQvTOXu799RynCcw/edit?ui=eyJEIjp7IlQiOnsiQSI6IlBCVzZud3IzdzB0U1A4dEwifX19"/>
              </a:rPr>
              <a:t>.JOIN + SUBQUERY</a:t>
            </a:r>
          </a:p>
          <a:p>
            <a:pPr algn="ctr">
              <a:lnSpc>
                <a:spcPts val="4121"/>
              </a:lnSpc>
            </a:pPr>
            <a:r>
              <a:rPr lang="en-US" b="true" sz="2944">
                <a:solidFill>
                  <a:srgbClr val="000000"/>
                </a:solidFill>
                <a:latin typeface="Canva Sans Bold"/>
                <a:ea typeface="Canva Sans Bold"/>
                <a:cs typeface="Canva Sans Bold"/>
                <a:sym typeface="Canva Sans Bold"/>
                <a:hlinkClick r:id="rId5" tooltip="https://www.canva.com/design/DAGmrV2LynM/K_keJpfQvTOXu799RynCcw/edit?ui=eyJEIjp7IlQiOnsiQSI6IlBCVzZud3IzdzB0U1A4dEwifX19"/>
              </a:rPr>
              <a:t>Yêu cầu: Liệt kê nhân viên làm nhiều dự án nhất, kèm số lượng dự án họ</a:t>
            </a:r>
            <a:r>
              <a:rPr lang="en-US" b="true" sz="2944">
                <a:solidFill>
                  <a:srgbClr val="000000"/>
                </a:solidFill>
                <a:latin typeface="Canva Sans Bold"/>
                <a:ea typeface="Canva Sans Bold"/>
                <a:cs typeface="Canva Sans Bold"/>
                <a:sym typeface="Canva Sans Bold"/>
                <a:hlinkClick r:id="rId6" tooltip="https://www.canva.com/design/DAGmrV2LynM/K_keJpfQvTOXu799RynCcw/edit?ui=eyJEIjp7IlQiOnsiQSI6IlBCVzZud3IzdzB0U1A4dEwifX19"/>
              </a:rPr>
              <a:t> tham gia.</a:t>
            </a:r>
          </a:p>
          <a:p>
            <a:pPr algn="l">
              <a:lnSpc>
                <a:spcPts val="4121"/>
              </a:lnSpc>
            </a:pPr>
            <a:r>
              <a:rPr lang="en-US" sz="2944">
                <a:solidFill>
                  <a:srgbClr val="000000"/>
                </a:solidFill>
                <a:latin typeface="Canva Sans"/>
                <a:ea typeface="Canva Sans"/>
                <a:cs typeface="Canva Sans"/>
                <a:sym typeface="Canva Sans"/>
                <a:hlinkClick r:id="rId7" tooltip="https://www.canva.com/design/DAGmrV2LynM/K_keJpfQvTOXu799RynCcw/edit?ui=eyJEIjp7IlQiOnsiQSI6IlBCVzZud3IzdzB0U1A4dEwifX19"/>
              </a:rPr>
              <a:t>S</a:t>
            </a:r>
            <a:r>
              <a:rPr lang="en-US" sz="2944">
                <a:solidFill>
                  <a:srgbClr val="000000"/>
                </a:solidFill>
                <a:latin typeface="Canva Sans"/>
                <a:ea typeface="Canva Sans"/>
                <a:cs typeface="Canva Sans"/>
                <a:sym typeface="Canva Sans"/>
                <a:hlinkClick r:id="rId8" tooltip="https://www.canva.com/design/DAGmrV2LynM/K_keJpfQvTOXu799RynCcw/edit?ui=eyJEIjp7IlQiOnsiQSI6IlBCVzZud3IzdzB0U1A4dEwifX19"/>
              </a:rPr>
              <a:t>ELECT nv.HoTen, COUNT(DISTINCT sdk.MaDuAn) AS SoDuAn</a:t>
            </a:r>
          </a:p>
          <a:p>
            <a:pPr algn="l">
              <a:lnSpc>
                <a:spcPts val="4121"/>
              </a:lnSpc>
            </a:pPr>
            <a:r>
              <a:rPr lang="en-US" sz="2944">
                <a:solidFill>
                  <a:srgbClr val="000000"/>
                </a:solidFill>
                <a:latin typeface="Canva Sans"/>
                <a:ea typeface="Canva Sans"/>
                <a:cs typeface="Canva Sans"/>
                <a:sym typeface="Canva Sans"/>
                <a:hlinkClick r:id="rId9" tooltip="https://www.canva.com/design/DAGmrV2LynM/K_keJpfQvTOXu799RynCcw/edit?ui=eyJEIjp7IlQiOnsiQSI6IlBCVzZud3IzdzB0U1A4dEwifX19"/>
              </a:rPr>
              <a:t>FROM NhanVien nv</a:t>
            </a:r>
          </a:p>
          <a:p>
            <a:pPr algn="l">
              <a:lnSpc>
                <a:spcPts val="4121"/>
              </a:lnSpc>
            </a:pPr>
            <a:r>
              <a:rPr lang="en-US" sz="2944">
                <a:solidFill>
                  <a:srgbClr val="000000"/>
                </a:solidFill>
                <a:latin typeface="Canva Sans"/>
                <a:ea typeface="Canva Sans"/>
                <a:cs typeface="Canva Sans"/>
                <a:sym typeface="Canva Sans"/>
                <a:hlinkClick r:id="rId10" tooltip="https://www.canva.com/design/DAGmrV2LynM/K_keJpfQvTOXu799RynCcw/edit?ui=eyJEIjp7IlQiOnsiQSI6IlBCVzZud3IzdzB0U1A4dEwifX19"/>
              </a:rPr>
              <a:t>JOIN</a:t>
            </a:r>
            <a:r>
              <a:rPr lang="en-US" sz="2944">
                <a:solidFill>
                  <a:srgbClr val="000000"/>
                </a:solidFill>
                <a:latin typeface="Canva Sans"/>
                <a:ea typeface="Canva Sans"/>
                <a:cs typeface="Canva Sans"/>
                <a:sym typeface="Canva Sans"/>
                <a:hlinkClick r:id="rId11" tooltip="https://www.canva.com/design/DAGmrV2LynM/K_keJpfQvTOXu799RynCcw/edit?ui=eyJEIjp7IlQiOnsiQSI6IlBCVzZud3IzdzB0U1A4dEwifX19"/>
              </a:rPr>
              <a:t> SuDungKyNang sdk ON nv.MaNV = sdk.MaNV</a:t>
            </a:r>
          </a:p>
          <a:p>
            <a:pPr algn="l">
              <a:lnSpc>
                <a:spcPts val="4121"/>
              </a:lnSpc>
            </a:pPr>
            <a:r>
              <a:rPr lang="en-US" sz="2944">
                <a:solidFill>
                  <a:srgbClr val="000000"/>
                </a:solidFill>
                <a:latin typeface="Canva Sans"/>
                <a:ea typeface="Canva Sans"/>
                <a:cs typeface="Canva Sans"/>
                <a:sym typeface="Canva Sans"/>
                <a:hlinkClick r:id="rId12" tooltip="https://www.canva.com/design/DAGmrV2LynM/K_keJpfQvTOXu799RynCcw/edit?ui=eyJEIjp7IlQiOnsiQSI6IlBCVzZud3IzdzB0U1A4dEwifX19"/>
              </a:rPr>
              <a:t>GROUP BY nv.HoTen</a:t>
            </a:r>
          </a:p>
          <a:p>
            <a:pPr algn="l">
              <a:lnSpc>
                <a:spcPts val="4121"/>
              </a:lnSpc>
            </a:pPr>
            <a:r>
              <a:rPr lang="en-US" sz="2944">
                <a:solidFill>
                  <a:srgbClr val="000000"/>
                </a:solidFill>
                <a:latin typeface="Canva Sans"/>
                <a:ea typeface="Canva Sans"/>
                <a:cs typeface="Canva Sans"/>
                <a:sym typeface="Canva Sans"/>
                <a:hlinkClick r:id="rId13" tooltip="https://www.canva.com/design/DAGmrV2LynM/K_keJpfQvTOXu799RynCcw/edit?ui=eyJEIjp7IlQiOnsiQSI6IlBCVzZud3IzdzB0U1A4dEwifX19"/>
              </a:rPr>
              <a:t>HAVING COUNT(DISTINCT sdk.MaDuAn) = (</a:t>
            </a:r>
          </a:p>
          <a:p>
            <a:pPr algn="l">
              <a:lnSpc>
                <a:spcPts val="4121"/>
              </a:lnSpc>
            </a:pPr>
            <a:r>
              <a:rPr lang="en-US" sz="2944">
                <a:solidFill>
                  <a:srgbClr val="000000"/>
                </a:solidFill>
                <a:latin typeface="Canva Sans"/>
                <a:ea typeface="Canva Sans"/>
                <a:cs typeface="Canva Sans"/>
                <a:sym typeface="Canva Sans"/>
                <a:hlinkClick r:id="rId14" tooltip="https://www.canva.com/design/DAGmrV2LynM/K_keJpfQvTOXu799RynCcw/edit?ui=eyJEIjp7IlQiOnsiQSI6IlBCVzZud3IzdzB0U1A4dEwifX19"/>
              </a:rPr>
              <a:t>   SELECT MAX(SoLuong)</a:t>
            </a:r>
          </a:p>
          <a:p>
            <a:pPr algn="l">
              <a:lnSpc>
                <a:spcPts val="4121"/>
              </a:lnSpc>
            </a:pPr>
            <a:r>
              <a:rPr lang="en-US" sz="2944">
                <a:solidFill>
                  <a:srgbClr val="000000"/>
                </a:solidFill>
                <a:latin typeface="Canva Sans"/>
                <a:ea typeface="Canva Sans"/>
                <a:cs typeface="Canva Sans"/>
                <a:sym typeface="Canva Sans"/>
                <a:hlinkClick r:id="rId15" tooltip="https://www.canva.com/design/DAGmrV2LynM/K_keJpfQvTOXu799RynCcw/edit?ui=eyJEIjp7IlQiOnsiQSI6IlBCVzZud3IzdzB0U1A4dEwifX19"/>
              </a:rPr>
              <a:t>   FROM (</a:t>
            </a:r>
          </a:p>
          <a:p>
            <a:pPr algn="l">
              <a:lnSpc>
                <a:spcPts val="4121"/>
              </a:lnSpc>
            </a:pPr>
            <a:r>
              <a:rPr lang="en-US" sz="2944">
                <a:solidFill>
                  <a:srgbClr val="000000"/>
                </a:solidFill>
                <a:latin typeface="Canva Sans"/>
                <a:ea typeface="Canva Sans"/>
                <a:cs typeface="Canva Sans"/>
                <a:sym typeface="Canva Sans"/>
                <a:hlinkClick r:id="rId16" tooltip="https://www.canva.com/design/DAGmrV2LynM/K_keJpfQvTOXu799RynCcw/edit?ui=eyJEIjp7IlQiOnsiQSI6IlBCVzZud3IzdzB0U1A4dEwifX19"/>
              </a:rPr>
              <a:t>       </a:t>
            </a:r>
            <a:r>
              <a:rPr lang="en-US" sz="2944">
                <a:solidFill>
                  <a:srgbClr val="000000"/>
                </a:solidFill>
                <a:latin typeface="Canva Sans"/>
                <a:ea typeface="Canva Sans"/>
                <a:cs typeface="Canva Sans"/>
                <a:sym typeface="Canva Sans"/>
                <a:hlinkClick r:id="rId17" tooltip="https://www.canva.com/design/DAGmrV2LynM/K_keJpfQvTOXu799RynCcw/edit?ui=eyJEIjp7IlQiOnsiQSI6IlBCVzZud3IzdzB0U1A4dEwifX19"/>
              </a:rPr>
              <a:t>SELECT MaNV, COUNT(DISTINCT MaDuAn) AS SoLuong</a:t>
            </a:r>
          </a:p>
          <a:p>
            <a:pPr algn="l">
              <a:lnSpc>
                <a:spcPts val="4121"/>
              </a:lnSpc>
            </a:pPr>
            <a:r>
              <a:rPr lang="en-US" sz="2944">
                <a:solidFill>
                  <a:srgbClr val="000000"/>
                </a:solidFill>
                <a:latin typeface="Canva Sans"/>
                <a:ea typeface="Canva Sans"/>
                <a:cs typeface="Canva Sans"/>
                <a:sym typeface="Canva Sans"/>
                <a:hlinkClick r:id="rId18" tooltip="https://www.canva.com/design/DAGmrV2LynM/K_keJpfQvTOXu799RynCcw/edit?ui=eyJEIjp7IlQiOnsiQSI6IlBCVzZud3IzdzB0U1A4dEwifX19"/>
              </a:rPr>
              <a:t>       FROM SuDungKyNang</a:t>
            </a:r>
          </a:p>
          <a:p>
            <a:pPr algn="l">
              <a:lnSpc>
                <a:spcPts val="4121"/>
              </a:lnSpc>
            </a:pPr>
            <a:r>
              <a:rPr lang="en-US" sz="2944">
                <a:solidFill>
                  <a:srgbClr val="000000"/>
                </a:solidFill>
                <a:latin typeface="Canva Sans"/>
                <a:ea typeface="Canva Sans"/>
                <a:cs typeface="Canva Sans"/>
                <a:sym typeface="Canva Sans"/>
                <a:hlinkClick r:id="rId19" tooltip="https://www.canva.com/design/DAGmrV2LynM/K_keJpfQvTOXu799RynCcw/edit?ui=eyJEIjp7IlQiOnsiQSI6IlBCVzZud3IzdzB0U1A4dEwifX19"/>
              </a:rPr>
              <a:t>       GROUP BY MaNV</a:t>
            </a:r>
          </a:p>
          <a:p>
            <a:pPr algn="l">
              <a:lnSpc>
                <a:spcPts val="4121"/>
              </a:lnSpc>
            </a:pPr>
            <a:r>
              <a:rPr lang="en-US" sz="2944">
                <a:solidFill>
                  <a:srgbClr val="000000"/>
                </a:solidFill>
                <a:latin typeface="Canva Sans"/>
                <a:ea typeface="Canva Sans"/>
                <a:cs typeface="Canva Sans"/>
                <a:sym typeface="Canva Sans"/>
                <a:hlinkClick r:id="rId20" tooltip="https://www.canva.com/design/DAGmrV2LynM/K_keJpfQvTOXu799RynCcw/edit?ui=eyJEIjp7IlQiOnsiQSI6IlBCVzZud3IzdzB0U1A4dEwifX19"/>
              </a:rPr>
              <a:t>   ) AS BangPhu</a:t>
            </a:r>
          </a:p>
          <a:p>
            <a:pPr algn="l">
              <a:lnSpc>
                <a:spcPts val="4121"/>
              </a:lnSpc>
            </a:pPr>
            <a:r>
              <a:rPr lang="en-US" sz="2944">
                <a:solidFill>
                  <a:srgbClr val="000000"/>
                </a:solidFill>
                <a:latin typeface="Canva Sans"/>
                <a:ea typeface="Canva Sans"/>
                <a:cs typeface="Canva Sans"/>
                <a:sym typeface="Canva Sans"/>
                <a:hlinkClick r:id="rId21" tooltip="https://www.canva.com/design/DAGmrV2LynM/K_keJpfQvTOXu799RynCcw/edit?ui=eyJEIjp7IlQiOnsiQSI6IlBCVzZud3IzdzB0U1A4dEwifX19"/>
              </a:rPr>
              <a:t>);</a:t>
            </a:r>
          </a:p>
          <a:p>
            <a:pPr algn="just">
              <a:lnSpc>
                <a:spcPts val="4121"/>
              </a:lnSpc>
            </a:pPr>
          </a:p>
          <a:p>
            <a:pPr algn="just">
              <a:lnSpc>
                <a:spcPts val="4121"/>
              </a:lnSpc>
            </a:pPr>
          </a:p>
        </p:txBody>
      </p:sp>
      <p:sp>
        <p:nvSpPr>
          <p:cNvPr name="Freeform 4" id="4"/>
          <p:cNvSpPr/>
          <p:nvPr/>
        </p:nvSpPr>
        <p:spPr>
          <a:xfrm flipH="false" flipV="false" rot="1544301">
            <a:off x="14001587" y="6434018"/>
            <a:ext cx="5097162" cy="4114800"/>
          </a:xfrm>
          <a:custGeom>
            <a:avLst/>
            <a:gdLst/>
            <a:ahLst/>
            <a:cxnLst/>
            <a:rect r="r" b="b" t="t" l="l"/>
            <a:pathLst>
              <a:path h="4114800" w="5097162">
                <a:moveTo>
                  <a:pt x="0" y="0"/>
                </a:moveTo>
                <a:lnTo>
                  <a:pt x="5097162" y="0"/>
                </a:lnTo>
                <a:lnTo>
                  <a:pt x="5097162" y="4114800"/>
                </a:lnTo>
                <a:lnTo>
                  <a:pt x="0" y="41148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5" id="5"/>
          <p:cNvSpPr txBox="true"/>
          <p:nvPr/>
        </p:nvSpPr>
        <p:spPr>
          <a:xfrm rot="0">
            <a:off x="4177605" y="159703"/>
            <a:ext cx="993278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TỰ ĐẶT CÂU HỎI </a:t>
            </a:r>
          </a:p>
        </p:txBody>
      </p:sp>
      <p:sp>
        <p:nvSpPr>
          <p:cNvPr name="TextBox 6" id="6"/>
          <p:cNvSpPr txBox="true"/>
          <p:nvPr/>
        </p:nvSpPr>
        <p:spPr>
          <a:xfrm rot="0">
            <a:off x="5140977" y="1678622"/>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Tree>
  </p:cSld>
  <p:clrMapOvr>
    <a:masterClrMapping/>
  </p:clrMapOvr>
</p:sld>
</file>

<file path=ppt/slides/slide1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143500"/>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9300" y="93027"/>
            <a:ext cx="1851660" cy="2057400"/>
          </a:xfrm>
          <a:custGeom>
            <a:avLst/>
            <a:gdLst/>
            <a:ahLst/>
            <a:cxnLst/>
            <a:rect r="r" b="b" t="t" l="l"/>
            <a:pathLst>
              <a:path h="2057400" w="1851660">
                <a:moveTo>
                  <a:pt x="0" y="0"/>
                </a:moveTo>
                <a:lnTo>
                  <a:pt x="1851660" y="0"/>
                </a:lnTo>
                <a:lnTo>
                  <a:pt x="185166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86667" y="2797250"/>
            <a:ext cx="12801333" cy="7745674"/>
          </a:xfrm>
          <a:prstGeom prst="rect">
            <a:avLst/>
          </a:prstGeom>
        </p:spPr>
        <p:txBody>
          <a:bodyPr anchor="t" rtlCol="false" tIns="0" lIns="0" bIns="0" rIns="0">
            <a:spAutoFit/>
          </a:bodyPr>
          <a:lstStyle/>
          <a:p>
            <a:pPr algn="ctr">
              <a:lnSpc>
                <a:spcPts val="5148"/>
              </a:lnSpc>
            </a:pPr>
            <a:r>
              <a:rPr lang="en-US" b="true" sz="3677">
                <a:solidFill>
                  <a:srgbClr val="000000"/>
                </a:solidFill>
                <a:latin typeface="Canva Sans Bold"/>
                <a:ea typeface="Canva Sans Bold"/>
                <a:cs typeface="Canva Sans Bold"/>
                <a:sym typeface="Canva Sans Bold"/>
              </a:rPr>
              <a:t>5</a:t>
            </a:r>
            <a:r>
              <a:rPr lang="en-US" b="true" sz="3677">
                <a:solidFill>
                  <a:srgbClr val="000000"/>
                </a:solidFill>
                <a:latin typeface="Canva Sans Bold"/>
                <a:ea typeface="Canva Sans Bold"/>
                <a:cs typeface="Canva Sans Bold"/>
                <a:sym typeface="Canva Sans Bold"/>
              </a:rPr>
              <a:t>.UPDATE với JOIN</a:t>
            </a:r>
          </a:p>
          <a:p>
            <a:pPr algn="ctr">
              <a:lnSpc>
                <a:spcPts val="5148"/>
              </a:lnSpc>
            </a:pPr>
            <a:r>
              <a:rPr lang="en-US" b="true" sz="3677">
                <a:solidFill>
                  <a:srgbClr val="000000"/>
                </a:solidFill>
                <a:latin typeface="Canva Sans Bold"/>
                <a:ea typeface="Canva Sans Bold"/>
                <a:cs typeface="Canva Sans Bold"/>
                <a:sym typeface="Canva Sans Bold"/>
              </a:rPr>
              <a:t>Yêu cầu: Cập nhật số điện thoại của các phòng ban có hơn 10 nhân viên thành 'Đang</a:t>
            </a:r>
            <a:r>
              <a:rPr lang="en-US" b="true" sz="3677">
                <a:solidFill>
                  <a:srgbClr val="000000"/>
                </a:solidFill>
                <a:latin typeface="Canva Sans Bold"/>
                <a:ea typeface="Canva Sans Bold"/>
                <a:cs typeface="Canva Sans Bold"/>
                <a:sym typeface="Canva Sans Bold"/>
              </a:rPr>
              <a:t> cập nhật':</a:t>
            </a:r>
          </a:p>
          <a:p>
            <a:pPr algn="l">
              <a:lnSpc>
                <a:spcPts val="5148"/>
              </a:lnSpc>
            </a:pPr>
            <a:r>
              <a:rPr lang="en-US" sz="3677">
                <a:solidFill>
                  <a:srgbClr val="000000"/>
                </a:solidFill>
                <a:latin typeface="Canva Sans"/>
                <a:ea typeface="Canva Sans"/>
                <a:cs typeface="Canva Sans"/>
                <a:sym typeface="Canva Sans"/>
              </a:rPr>
              <a:t>UPDATE PhongBan</a:t>
            </a:r>
          </a:p>
          <a:p>
            <a:pPr algn="l">
              <a:lnSpc>
                <a:spcPts val="5148"/>
              </a:lnSpc>
            </a:pPr>
            <a:r>
              <a:rPr lang="en-US" sz="3677">
                <a:solidFill>
                  <a:srgbClr val="000000"/>
                </a:solidFill>
                <a:latin typeface="Canva Sans"/>
                <a:ea typeface="Canva Sans"/>
                <a:cs typeface="Canva Sans"/>
                <a:sym typeface="Canva Sans"/>
              </a:rPr>
              <a:t>SET SoDienThoai = 'Đang cập nhật'</a:t>
            </a:r>
          </a:p>
          <a:p>
            <a:pPr algn="l">
              <a:lnSpc>
                <a:spcPts val="5148"/>
              </a:lnSpc>
            </a:pPr>
            <a:r>
              <a:rPr lang="en-US" sz="3677">
                <a:solidFill>
                  <a:srgbClr val="000000"/>
                </a:solidFill>
                <a:latin typeface="Canva Sans"/>
                <a:ea typeface="Canva Sans"/>
                <a:cs typeface="Canva Sans"/>
                <a:sym typeface="Canva Sans"/>
              </a:rPr>
              <a:t>WHERE MaPhongBan IN (</a:t>
            </a:r>
          </a:p>
          <a:p>
            <a:pPr algn="l">
              <a:lnSpc>
                <a:spcPts val="5148"/>
              </a:lnSpc>
            </a:pPr>
            <a:r>
              <a:rPr lang="en-US" sz="3677">
                <a:solidFill>
                  <a:srgbClr val="000000"/>
                </a:solidFill>
                <a:latin typeface="Canva Sans"/>
                <a:ea typeface="Canva Sans"/>
                <a:cs typeface="Canva Sans"/>
                <a:sym typeface="Canva Sans"/>
              </a:rPr>
              <a:t>   SELECT MaPhongBan</a:t>
            </a:r>
          </a:p>
          <a:p>
            <a:pPr algn="l">
              <a:lnSpc>
                <a:spcPts val="5148"/>
              </a:lnSpc>
            </a:pPr>
            <a:r>
              <a:rPr lang="en-US" sz="3677">
                <a:solidFill>
                  <a:srgbClr val="000000"/>
                </a:solidFill>
                <a:latin typeface="Canva Sans"/>
                <a:ea typeface="Canva Sans"/>
                <a:cs typeface="Canva Sans"/>
                <a:sym typeface="Canva Sans"/>
              </a:rPr>
              <a:t>   FROM NhanVien</a:t>
            </a:r>
          </a:p>
          <a:p>
            <a:pPr algn="l">
              <a:lnSpc>
                <a:spcPts val="5148"/>
              </a:lnSpc>
            </a:pPr>
            <a:r>
              <a:rPr lang="en-US" sz="3677">
                <a:solidFill>
                  <a:srgbClr val="000000"/>
                </a:solidFill>
                <a:latin typeface="Canva Sans"/>
                <a:ea typeface="Canva Sans"/>
                <a:cs typeface="Canva Sans"/>
                <a:sym typeface="Canva Sans"/>
              </a:rPr>
              <a:t>   GROUP BY MaPhongBan</a:t>
            </a:r>
          </a:p>
          <a:p>
            <a:pPr algn="l">
              <a:lnSpc>
                <a:spcPts val="5148"/>
              </a:lnSpc>
            </a:pPr>
            <a:r>
              <a:rPr lang="en-US" sz="3677">
                <a:solidFill>
                  <a:srgbClr val="000000"/>
                </a:solidFill>
                <a:latin typeface="Canva Sans"/>
                <a:ea typeface="Canva Sans"/>
                <a:cs typeface="Canva Sans"/>
                <a:sym typeface="Canva Sans"/>
              </a:rPr>
              <a:t>   HAVING COUNT(*) &gt; 10</a:t>
            </a:r>
          </a:p>
          <a:p>
            <a:pPr algn="l">
              <a:lnSpc>
                <a:spcPts val="5148"/>
              </a:lnSpc>
            </a:pPr>
            <a:r>
              <a:rPr lang="en-US" sz="3677">
                <a:solidFill>
                  <a:srgbClr val="000000"/>
                </a:solidFill>
                <a:latin typeface="Canva Sans"/>
                <a:ea typeface="Canva Sans"/>
                <a:cs typeface="Canva Sans"/>
                <a:sym typeface="Canva Sans"/>
              </a:rPr>
              <a:t>);</a:t>
            </a:r>
          </a:p>
          <a:p>
            <a:pPr algn="l">
              <a:lnSpc>
                <a:spcPts val="5148"/>
              </a:lnSpc>
            </a:pPr>
          </a:p>
        </p:txBody>
      </p:sp>
      <p:sp>
        <p:nvSpPr>
          <p:cNvPr name="TextBox 5" id="5"/>
          <p:cNvSpPr txBox="true"/>
          <p:nvPr/>
        </p:nvSpPr>
        <p:spPr>
          <a:xfrm rot="0">
            <a:off x="4177605" y="159703"/>
            <a:ext cx="993278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TỰ ĐẶT CÂU HỎI </a:t>
            </a:r>
          </a:p>
        </p:txBody>
      </p:sp>
      <p:sp>
        <p:nvSpPr>
          <p:cNvPr name="TextBox 6" id="6"/>
          <p:cNvSpPr txBox="true"/>
          <p:nvPr/>
        </p:nvSpPr>
        <p:spPr>
          <a:xfrm rot="0">
            <a:off x="5486667" y="1678622"/>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Tree>
  </p:cSld>
  <p:clrMapOvr>
    <a:masterClrMapping/>
  </p:clrMapOvr>
</p:sld>
</file>

<file path=ppt/slides/slide1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3179" y="7200900"/>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26041" y="1991358"/>
            <a:ext cx="14733259" cy="8781191"/>
          </a:xfrm>
          <a:prstGeom prst="rect">
            <a:avLst/>
          </a:prstGeom>
        </p:spPr>
        <p:txBody>
          <a:bodyPr anchor="t" rtlCol="false" tIns="0" lIns="0" bIns="0" rIns="0">
            <a:spAutoFit/>
          </a:bodyPr>
          <a:lstStyle/>
          <a:p>
            <a:pPr algn="ctr">
              <a:lnSpc>
                <a:spcPts val="4404"/>
              </a:lnSpc>
            </a:pPr>
            <a:r>
              <a:rPr lang="en-US" b="true" sz="3146">
                <a:solidFill>
                  <a:srgbClr val="000000"/>
                </a:solidFill>
                <a:latin typeface="Canva Sans Bold"/>
                <a:ea typeface="Canva Sans Bold"/>
                <a:cs typeface="Canva Sans Bold"/>
                <a:sym typeface="Canva Sans Bold"/>
              </a:rPr>
              <a:t>Câu 6 – </a:t>
            </a:r>
            <a:r>
              <a:rPr lang="en-US" b="true" sz="3146">
                <a:solidFill>
                  <a:srgbClr val="000000"/>
                </a:solidFill>
                <a:latin typeface="Canva Sans Bold"/>
                <a:ea typeface="Canva Sans Bold"/>
                <a:cs typeface="Canva Sans Bold"/>
                <a:sym typeface="Canva Sans Bold"/>
              </a:rPr>
              <a:t>JOIN </a:t>
            </a:r>
            <a:r>
              <a:rPr lang="en-US" b="true" sz="3146">
                <a:solidFill>
                  <a:srgbClr val="000000"/>
                </a:solidFill>
                <a:latin typeface="Canva Sans Bold"/>
                <a:ea typeface="Canva Sans Bold"/>
                <a:cs typeface="Canva Sans Bold"/>
                <a:sym typeface="Canva Sans Bold"/>
              </a:rPr>
              <a:t>3</a:t>
            </a:r>
            <a:r>
              <a:rPr lang="en-US" b="true" sz="3146">
                <a:solidFill>
                  <a:srgbClr val="000000"/>
                </a:solidFill>
                <a:latin typeface="Canva Sans Bold"/>
                <a:ea typeface="Canva Sans Bold"/>
                <a:cs typeface="Canva Sans Bold"/>
                <a:sym typeface="Canva Sans Bold"/>
              </a:rPr>
              <a:t> </a:t>
            </a:r>
            <a:r>
              <a:rPr lang="en-US" b="true" sz="3146">
                <a:solidFill>
                  <a:srgbClr val="000000"/>
                </a:solidFill>
                <a:latin typeface="Canva Sans Bold"/>
                <a:ea typeface="Canva Sans Bold"/>
                <a:cs typeface="Canva Sans Bold"/>
                <a:sym typeface="Canva Sans Bold"/>
              </a:rPr>
              <a:t>bảng</a:t>
            </a:r>
          </a:p>
          <a:p>
            <a:pPr algn="ctr">
              <a:lnSpc>
                <a:spcPts val="4404"/>
              </a:lnSpc>
            </a:pPr>
            <a:r>
              <a:rPr lang="en-US" b="true" sz="3146">
                <a:solidFill>
                  <a:srgbClr val="000000"/>
                </a:solidFill>
                <a:latin typeface="Canva Sans Bold"/>
                <a:ea typeface="Canva Sans Bold"/>
                <a:cs typeface="Canva Sans Bold"/>
                <a:sym typeface="Canva Sans Bold"/>
              </a:rPr>
              <a:t>Yêu cầu: Liệt kê </a:t>
            </a:r>
            <a:r>
              <a:rPr lang="en-US" b="true" sz="3146">
                <a:solidFill>
                  <a:srgbClr val="000000"/>
                </a:solidFill>
                <a:latin typeface="Canva Sans Bold"/>
                <a:ea typeface="Canva Sans Bold"/>
                <a:cs typeface="Canva Sans Bold"/>
                <a:sym typeface="Canva Sans Bold"/>
              </a:rPr>
              <a:t>tê</a:t>
            </a:r>
            <a:r>
              <a:rPr lang="en-US" b="true" sz="3146">
                <a:solidFill>
                  <a:srgbClr val="000000"/>
                </a:solidFill>
                <a:latin typeface="Canva Sans Bold"/>
                <a:ea typeface="Canva Sans Bold"/>
                <a:cs typeface="Canva Sans Bold"/>
                <a:sym typeface="Canva Sans Bold"/>
              </a:rPr>
              <a:t>n</a:t>
            </a:r>
            <a:r>
              <a:rPr lang="en-US" b="true" sz="3146">
                <a:solidFill>
                  <a:srgbClr val="000000"/>
                </a:solidFill>
                <a:latin typeface="Canva Sans Bold"/>
                <a:ea typeface="Canva Sans Bold"/>
                <a:cs typeface="Canva Sans Bold"/>
                <a:sym typeface="Canva Sans Bold"/>
              </a:rPr>
              <a:t> các p</a:t>
            </a:r>
            <a:r>
              <a:rPr lang="en-US" b="true" sz="3146">
                <a:solidFill>
                  <a:srgbClr val="000000"/>
                </a:solidFill>
                <a:latin typeface="Canva Sans Bold"/>
                <a:ea typeface="Canva Sans Bold"/>
                <a:cs typeface="Canva Sans Bold"/>
                <a:sym typeface="Canva Sans Bold"/>
              </a:rPr>
              <a:t>h</a:t>
            </a:r>
            <a:r>
              <a:rPr lang="en-US" b="true" sz="3146">
                <a:solidFill>
                  <a:srgbClr val="000000"/>
                </a:solidFill>
                <a:latin typeface="Canva Sans Bold"/>
                <a:ea typeface="Canva Sans Bold"/>
                <a:cs typeface="Canva Sans Bold"/>
                <a:sym typeface="Canva Sans Bold"/>
              </a:rPr>
              <a:t>ò</a:t>
            </a:r>
            <a:r>
              <a:rPr lang="en-US" b="true" sz="3146">
                <a:solidFill>
                  <a:srgbClr val="000000"/>
                </a:solidFill>
                <a:latin typeface="Canva Sans Bold"/>
                <a:ea typeface="Canva Sans Bold"/>
                <a:cs typeface="Canva Sans Bold"/>
                <a:sym typeface="Canva Sans Bold"/>
              </a:rPr>
              <a:t>n</a:t>
            </a:r>
            <a:r>
              <a:rPr lang="en-US" b="true" sz="3146">
                <a:solidFill>
                  <a:srgbClr val="000000"/>
                </a:solidFill>
                <a:latin typeface="Canva Sans Bold"/>
                <a:ea typeface="Canva Sans Bold"/>
                <a:cs typeface="Canva Sans Bold"/>
                <a:sym typeface="Canva Sans Bold"/>
              </a:rPr>
              <a:t>g</a:t>
            </a:r>
            <a:r>
              <a:rPr lang="en-US" b="true" sz="3146">
                <a:solidFill>
                  <a:srgbClr val="000000"/>
                </a:solidFill>
                <a:latin typeface="Canva Sans Bold"/>
                <a:ea typeface="Canva Sans Bold"/>
                <a:cs typeface="Canva Sans Bold"/>
                <a:sym typeface="Canva Sans Bold"/>
              </a:rPr>
              <a:t> </a:t>
            </a:r>
            <a:r>
              <a:rPr lang="en-US" b="true" sz="3146">
                <a:solidFill>
                  <a:srgbClr val="000000"/>
                </a:solidFill>
                <a:latin typeface="Canva Sans Bold"/>
                <a:ea typeface="Canva Sans Bold"/>
                <a:cs typeface="Canva Sans Bold"/>
                <a:sym typeface="Canva Sans Bold"/>
              </a:rPr>
              <a:t>ba</a:t>
            </a:r>
            <a:r>
              <a:rPr lang="en-US" b="true" sz="3146">
                <a:solidFill>
                  <a:srgbClr val="000000"/>
                </a:solidFill>
                <a:latin typeface="Canva Sans Bold"/>
                <a:ea typeface="Canva Sans Bold"/>
                <a:cs typeface="Canva Sans Bold"/>
                <a:sym typeface="Canva Sans Bold"/>
              </a:rPr>
              <a:t>n </a:t>
            </a:r>
            <a:r>
              <a:rPr lang="en-US" b="true" sz="3146">
                <a:solidFill>
                  <a:srgbClr val="000000"/>
                </a:solidFill>
                <a:latin typeface="Canva Sans Bold"/>
                <a:ea typeface="Canva Sans Bold"/>
                <a:cs typeface="Canva Sans Bold"/>
                <a:sym typeface="Canva Sans Bold"/>
              </a:rPr>
              <a:t>từng</a:t>
            </a:r>
            <a:r>
              <a:rPr lang="en-US" b="true" sz="3146">
                <a:solidFill>
                  <a:srgbClr val="000000"/>
                </a:solidFill>
                <a:latin typeface="Canva Sans Bold"/>
                <a:ea typeface="Canva Sans Bold"/>
                <a:cs typeface="Canva Sans Bold"/>
                <a:sym typeface="Canva Sans Bold"/>
              </a:rPr>
              <a:t> nh</a:t>
            </a:r>
            <a:r>
              <a:rPr lang="en-US" b="true" sz="3146">
                <a:solidFill>
                  <a:srgbClr val="000000"/>
                </a:solidFill>
                <a:latin typeface="Canva Sans Bold"/>
                <a:ea typeface="Canva Sans Bold"/>
                <a:cs typeface="Canva Sans Bold"/>
                <a:sym typeface="Canva Sans Bold"/>
              </a:rPr>
              <a:t>ận th</a:t>
            </a:r>
            <a:r>
              <a:rPr lang="en-US" b="true" sz="3146">
                <a:solidFill>
                  <a:srgbClr val="000000"/>
                </a:solidFill>
                <a:latin typeface="Canva Sans Bold"/>
                <a:ea typeface="Canva Sans Bold"/>
                <a:cs typeface="Canva Sans Bold"/>
                <a:sym typeface="Canva Sans Bold"/>
              </a:rPr>
              <a:t>i</a:t>
            </a:r>
            <a:r>
              <a:rPr lang="en-US" b="true" sz="3146">
                <a:solidFill>
                  <a:srgbClr val="000000"/>
                </a:solidFill>
                <a:latin typeface="Canva Sans Bold"/>
                <a:ea typeface="Canva Sans Bold"/>
                <a:cs typeface="Canva Sans Bold"/>
                <a:sym typeface="Canva Sans Bold"/>
              </a:rPr>
              <a:t>ết</a:t>
            </a:r>
            <a:r>
              <a:rPr lang="en-US" b="true" sz="3146">
                <a:solidFill>
                  <a:srgbClr val="000000"/>
                </a:solidFill>
                <a:latin typeface="Canva Sans Bold"/>
                <a:ea typeface="Canva Sans Bold"/>
                <a:cs typeface="Canva Sans Bold"/>
                <a:sym typeface="Canva Sans Bold"/>
              </a:rPr>
              <a:t> </a:t>
            </a:r>
            <a:r>
              <a:rPr lang="en-US" b="true" sz="3146">
                <a:solidFill>
                  <a:srgbClr val="000000"/>
                </a:solidFill>
                <a:latin typeface="Canva Sans Bold"/>
                <a:ea typeface="Canva Sans Bold"/>
                <a:cs typeface="Canva Sans Bold"/>
                <a:sym typeface="Canva Sans Bold"/>
              </a:rPr>
              <a:t>bị</a:t>
            </a:r>
            <a:r>
              <a:rPr lang="en-US" b="true" sz="3146">
                <a:solidFill>
                  <a:srgbClr val="000000"/>
                </a:solidFill>
                <a:latin typeface="Canva Sans Bold"/>
                <a:ea typeface="Canva Sans Bold"/>
                <a:cs typeface="Canva Sans Bold"/>
                <a:sym typeface="Canva Sans Bold"/>
              </a:rPr>
              <a:t> </a:t>
            </a:r>
            <a:r>
              <a:rPr lang="en-US" b="true" sz="3146">
                <a:solidFill>
                  <a:srgbClr val="000000"/>
                </a:solidFill>
                <a:latin typeface="Canva Sans Bold"/>
                <a:ea typeface="Canva Sans Bold"/>
                <a:cs typeface="Canva Sans Bold"/>
                <a:sym typeface="Canva Sans Bold"/>
              </a:rPr>
              <a:t>từ</a:t>
            </a:r>
            <a:r>
              <a:rPr lang="en-US" b="true" sz="3146">
                <a:solidFill>
                  <a:srgbClr val="000000"/>
                </a:solidFill>
                <a:latin typeface="Canva Sans Bold"/>
                <a:ea typeface="Canva Sans Bold"/>
                <a:cs typeface="Canva Sans Bold"/>
                <a:sym typeface="Canva Sans Bold"/>
              </a:rPr>
              <a:t> nh</a:t>
            </a:r>
            <a:r>
              <a:rPr lang="en-US" b="true" sz="3146">
                <a:solidFill>
                  <a:srgbClr val="000000"/>
                </a:solidFill>
                <a:latin typeface="Canva Sans Bold"/>
                <a:ea typeface="Canva Sans Bold"/>
                <a:cs typeface="Canva Sans Bold"/>
                <a:sym typeface="Canva Sans Bold"/>
              </a:rPr>
              <a:t>à</a:t>
            </a:r>
            <a:r>
              <a:rPr lang="en-US" b="true" sz="3146">
                <a:solidFill>
                  <a:srgbClr val="000000"/>
                </a:solidFill>
                <a:latin typeface="Canva Sans Bold"/>
                <a:ea typeface="Canva Sans Bold"/>
                <a:cs typeface="Canva Sans Bold"/>
                <a:sym typeface="Canva Sans Bold"/>
              </a:rPr>
              <a:t> </a:t>
            </a:r>
            <a:r>
              <a:rPr lang="en-US" b="true" sz="3146">
                <a:solidFill>
                  <a:srgbClr val="000000"/>
                </a:solidFill>
                <a:latin typeface="Canva Sans Bold"/>
                <a:ea typeface="Canva Sans Bold"/>
                <a:cs typeface="Canva Sans Bold"/>
                <a:sym typeface="Canva Sans Bold"/>
              </a:rPr>
              <a:t>cu</a:t>
            </a:r>
            <a:r>
              <a:rPr lang="en-US" b="true" sz="3146">
                <a:solidFill>
                  <a:srgbClr val="000000"/>
                </a:solidFill>
                <a:latin typeface="Canva Sans Bold"/>
                <a:ea typeface="Canva Sans Bold"/>
                <a:cs typeface="Canva Sans Bold"/>
                <a:sym typeface="Canva Sans Bold"/>
              </a:rPr>
              <a:t>ng </a:t>
            </a:r>
            <a:r>
              <a:rPr lang="en-US" b="true" sz="3146">
                <a:solidFill>
                  <a:srgbClr val="000000"/>
                </a:solidFill>
                <a:latin typeface="Canva Sans Bold"/>
                <a:ea typeface="Canva Sans Bold"/>
                <a:cs typeface="Canva Sans Bold"/>
                <a:sym typeface="Canva Sans Bold"/>
              </a:rPr>
              <a:t>cấp</a:t>
            </a:r>
            <a:r>
              <a:rPr lang="en-US" b="true" sz="3146">
                <a:solidFill>
                  <a:srgbClr val="000000"/>
                </a:solidFill>
                <a:latin typeface="Canva Sans Bold"/>
                <a:ea typeface="Canva Sans Bold"/>
                <a:cs typeface="Canva Sans Bold"/>
                <a:sym typeface="Canva Sans Bold"/>
              </a:rPr>
              <a:t> </a:t>
            </a:r>
            <a:r>
              <a:rPr lang="en-US" b="true" sz="3146">
                <a:solidFill>
                  <a:srgbClr val="000000"/>
                </a:solidFill>
                <a:latin typeface="Canva Sans Bold"/>
                <a:ea typeface="Canva Sans Bold"/>
                <a:cs typeface="Canva Sans Bold"/>
                <a:sym typeface="Canva Sans Bold"/>
              </a:rPr>
              <a:t>có</a:t>
            </a:r>
            <a:r>
              <a:rPr lang="en-US" b="true" sz="3146">
                <a:solidFill>
                  <a:srgbClr val="000000"/>
                </a:solidFill>
                <a:latin typeface="Canva Sans Bold"/>
                <a:ea typeface="Canva Sans Bold"/>
                <a:cs typeface="Canva Sans Bold"/>
                <a:sym typeface="Canva Sans Bold"/>
              </a:rPr>
              <a:t> </a:t>
            </a:r>
            <a:r>
              <a:rPr lang="en-US" b="true" sz="3146">
                <a:solidFill>
                  <a:srgbClr val="000000"/>
                </a:solidFill>
                <a:latin typeface="Canva Sans Bold"/>
                <a:ea typeface="Canva Sans Bold"/>
                <a:cs typeface="Canva Sans Bold"/>
                <a:sym typeface="Canva Sans Bold"/>
              </a:rPr>
              <a:t>địa</a:t>
            </a:r>
            <a:r>
              <a:rPr lang="en-US" b="true" sz="3146">
                <a:solidFill>
                  <a:srgbClr val="000000"/>
                </a:solidFill>
                <a:latin typeface="Canva Sans Bold"/>
                <a:ea typeface="Canva Sans Bold"/>
                <a:cs typeface="Canva Sans Bold"/>
                <a:sym typeface="Canva Sans Bold"/>
              </a:rPr>
              <a:t> </a:t>
            </a:r>
            <a:r>
              <a:rPr lang="en-US" b="true" sz="3146">
                <a:solidFill>
                  <a:srgbClr val="000000"/>
                </a:solidFill>
                <a:latin typeface="Canva Sans Bold"/>
                <a:ea typeface="Canva Sans Bold"/>
                <a:cs typeface="Canva Sans Bold"/>
                <a:sym typeface="Canva Sans Bold"/>
              </a:rPr>
              <a:t>c</a:t>
            </a:r>
            <a:r>
              <a:rPr lang="en-US" b="true" sz="3146">
                <a:solidFill>
                  <a:srgbClr val="000000"/>
                </a:solidFill>
                <a:latin typeface="Canva Sans Bold"/>
                <a:ea typeface="Canva Sans Bold"/>
                <a:cs typeface="Canva Sans Bold"/>
                <a:sym typeface="Canva Sans Bold"/>
              </a:rPr>
              <a:t>h</a:t>
            </a:r>
            <a:r>
              <a:rPr lang="en-US" b="true" sz="3146">
                <a:solidFill>
                  <a:srgbClr val="000000"/>
                </a:solidFill>
                <a:latin typeface="Canva Sans Bold"/>
                <a:ea typeface="Canva Sans Bold"/>
                <a:cs typeface="Canva Sans Bold"/>
                <a:sym typeface="Canva Sans Bold"/>
              </a:rPr>
              <a:t>ỉ ở Hà</a:t>
            </a:r>
            <a:r>
              <a:rPr lang="en-US" b="true" sz="3146">
                <a:solidFill>
                  <a:srgbClr val="000000"/>
                </a:solidFill>
                <a:latin typeface="Canva Sans Bold"/>
                <a:ea typeface="Canva Sans Bold"/>
                <a:cs typeface="Canva Sans Bold"/>
                <a:sym typeface="Canva Sans Bold"/>
              </a:rPr>
              <a:t> </a:t>
            </a:r>
            <a:r>
              <a:rPr lang="en-US" b="true" sz="3146">
                <a:solidFill>
                  <a:srgbClr val="000000"/>
                </a:solidFill>
                <a:latin typeface="Canva Sans Bold"/>
                <a:ea typeface="Canva Sans Bold"/>
                <a:cs typeface="Canva Sans Bold"/>
                <a:sym typeface="Canva Sans Bold"/>
              </a:rPr>
              <a:t>Nộ</a:t>
            </a:r>
            <a:r>
              <a:rPr lang="en-US" b="true" sz="3146">
                <a:solidFill>
                  <a:srgbClr val="000000"/>
                </a:solidFill>
                <a:latin typeface="Canva Sans Bold"/>
                <a:ea typeface="Canva Sans Bold"/>
                <a:cs typeface="Canva Sans Bold"/>
                <a:sym typeface="Canva Sans Bold"/>
              </a:rPr>
              <a:t>i,+ GROUP BY nhiều điều kiện</a:t>
            </a:r>
          </a:p>
          <a:p>
            <a:pPr algn="ctr">
              <a:lnSpc>
                <a:spcPts val="4404"/>
              </a:lnSpc>
            </a:pPr>
            <a:r>
              <a:rPr lang="en-US" b="true" sz="3146">
                <a:solidFill>
                  <a:srgbClr val="000000"/>
                </a:solidFill>
                <a:latin typeface="Canva Sans Bold"/>
                <a:ea typeface="Canva Sans Bold"/>
                <a:cs typeface="Canva Sans Bold"/>
                <a:sym typeface="Canva Sans Bold"/>
              </a:rPr>
              <a:t> Thống kê số kỹ năng khác nhau mà nhân viên sử dụng cho từng dự án.</a:t>
            </a:r>
          </a:p>
          <a:p>
            <a:pPr algn="ctr">
              <a:lnSpc>
                <a:spcPts val="4404"/>
              </a:lnSpc>
            </a:pPr>
          </a:p>
          <a:p>
            <a:pPr algn="just">
              <a:lnSpc>
                <a:spcPts val="4404"/>
              </a:lnSpc>
            </a:pPr>
            <a:r>
              <a:rPr lang="en-US" sz="3146">
                <a:solidFill>
                  <a:srgbClr val="000000"/>
                </a:solidFill>
                <a:latin typeface="Canva Sans"/>
                <a:ea typeface="Canva Sans"/>
                <a:cs typeface="Canva Sans"/>
                <a:sym typeface="Canva Sans"/>
              </a:rPr>
              <a:t>S</a:t>
            </a:r>
            <a:r>
              <a:rPr lang="en-US" sz="3146">
                <a:solidFill>
                  <a:srgbClr val="000000"/>
                </a:solidFill>
                <a:latin typeface="Canva Sans"/>
                <a:ea typeface="Canva Sans"/>
                <a:cs typeface="Canva Sans"/>
                <a:sym typeface="Canva Sans"/>
              </a:rPr>
              <a:t>ELECT DISTINCT </a:t>
            </a:r>
            <a:r>
              <a:rPr lang="en-US" sz="3146">
                <a:solidFill>
                  <a:srgbClr val="000000"/>
                </a:solidFill>
                <a:latin typeface="Canva Sans"/>
                <a:ea typeface="Canva Sans"/>
                <a:cs typeface="Canva Sans"/>
                <a:sym typeface="Canva Sans"/>
              </a:rPr>
              <a:t>pb</a:t>
            </a:r>
            <a:r>
              <a:rPr lang="en-US" sz="3146">
                <a:solidFill>
                  <a:srgbClr val="000000"/>
                </a:solidFill>
                <a:latin typeface="Canva Sans"/>
                <a:ea typeface="Canva Sans"/>
                <a:cs typeface="Canva Sans"/>
                <a:sym typeface="Canva Sans"/>
              </a:rPr>
              <a:t>.</a:t>
            </a:r>
            <a:r>
              <a:rPr lang="en-US" sz="3146">
                <a:solidFill>
                  <a:srgbClr val="000000"/>
                </a:solidFill>
                <a:latin typeface="Canva Sans"/>
                <a:ea typeface="Canva Sans"/>
                <a:cs typeface="Canva Sans"/>
                <a:sym typeface="Canva Sans"/>
              </a:rPr>
              <a:t>Te</a:t>
            </a:r>
            <a:r>
              <a:rPr lang="en-US" sz="3146">
                <a:solidFill>
                  <a:srgbClr val="000000"/>
                </a:solidFill>
                <a:latin typeface="Canva Sans"/>
                <a:ea typeface="Canva Sans"/>
                <a:cs typeface="Canva Sans"/>
                <a:sym typeface="Canva Sans"/>
              </a:rPr>
              <a:t>n</a:t>
            </a:r>
            <a:r>
              <a:rPr lang="en-US" sz="3146">
                <a:solidFill>
                  <a:srgbClr val="000000"/>
                </a:solidFill>
                <a:latin typeface="Canva Sans"/>
                <a:ea typeface="Canva Sans"/>
                <a:cs typeface="Canva Sans"/>
                <a:sym typeface="Canva Sans"/>
              </a:rPr>
              <a:t>Ph</a:t>
            </a:r>
            <a:r>
              <a:rPr lang="en-US" sz="3146">
                <a:solidFill>
                  <a:srgbClr val="000000"/>
                </a:solidFill>
                <a:latin typeface="Canva Sans"/>
                <a:ea typeface="Canva Sans"/>
                <a:cs typeface="Canva Sans"/>
                <a:sym typeface="Canva Sans"/>
              </a:rPr>
              <a:t>o</a:t>
            </a:r>
            <a:r>
              <a:rPr lang="en-US" sz="3146">
                <a:solidFill>
                  <a:srgbClr val="000000"/>
                </a:solidFill>
                <a:latin typeface="Canva Sans"/>
                <a:ea typeface="Canva Sans"/>
                <a:cs typeface="Canva Sans"/>
                <a:sym typeface="Canva Sans"/>
              </a:rPr>
              <a:t>ngBa</a:t>
            </a:r>
            <a:r>
              <a:rPr lang="en-US" sz="3146">
                <a:solidFill>
                  <a:srgbClr val="000000"/>
                </a:solidFill>
                <a:latin typeface="Canva Sans"/>
                <a:ea typeface="Canva Sans"/>
                <a:cs typeface="Canva Sans"/>
                <a:sym typeface="Canva Sans"/>
              </a:rPr>
              <a:t>n</a:t>
            </a:r>
          </a:p>
          <a:p>
            <a:pPr algn="just">
              <a:lnSpc>
                <a:spcPts val="4404"/>
              </a:lnSpc>
            </a:pPr>
            <a:r>
              <a:rPr lang="en-US" sz="3146">
                <a:solidFill>
                  <a:srgbClr val="000000"/>
                </a:solidFill>
                <a:latin typeface="Canva Sans"/>
                <a:ea typeface="Canva Sans"/>
                <a:cs typeface="Canva Sans"/>
                <a:sym typeface="Canva Sans"/>
              </a:rPr>
              <a:t>FROM </a:t>
            </a:r>
            <a:r>
              <a:rPr lang="en-US" sz="3146">
                <a:solidFill>
                  <a:srgbClr val="000000"/>
                </a:solidFill>
                <a:latin typeface="Canva Sans"/>
                <a:ea typeface="Canva Sans"/>
                <a:cs typeface="Canva Sans"/>
                <a:sym typeface="Canva Sans"/>
              </a:rPr>
              <a:t>P</a:t>
            </a:r>
            <a:r>
              <a:rPr lang="en-US" sz="3146">
                <a:solidFill>
                  <a:srgbClr val="000000"/>
                </a:solidFill>
                <a:latin typeface="Canva Sans"/>
                <a:ea typeface="Canva Sans"/>
                <a:cs typeface="Canva Sans"/>
                <a:sym typeface="Canva Sans"/>
              </a:rPr>
              <a:t>h</a:t>
            </a:r>
            <a:r>
              <a:rPr lang="en-US" sz="3146">
                <a:solidFill>
                  <a:srgbClr val="000000"/>
                </a:solidFill>
                <a:latin typeface="Canva Sans"/>
                <a:ea typeface="Canva Sans"/>
                <a:cs typeface="Canva Sans"/>
                <a:sym typeface="Canva Sans"/>
              </a:rPr>
              <a:t>ongB</a:t>
            </a:r>
            <a:r>
              <a:rPr lang="en-US" sz="3146">
                <a:solidFill>
                  <a:srgbClr val="000000"/>
                </a:solidFill>
                <a:latin typeface="Canva Sans"/>
                <a:ea typeface="Canva Sans"/>
                <a:cs typeface="Canva Sans"/>
                <a:sym typeface="Canva Sans"/>
              </a:rPr>
              <a:t>an </a:t>
            </a:r>
            <a:r>
              <a:rPr lang="en-US" sz="3146">
                <a:solidFill>
                  <a:srgbClr val="000000"/>
                </a:solidFill>
                <a:latin typeface="Canva Sans"/>
                <a:ea typeface="Canva Sans"/>
                <a:cs typeface="Canva Sans"/>
                <a:sym typeface="Canva Sans"/>
              </a:rPr>
              <a:t>pb</a:t>
            </a:r>
          </a:p>
          <a:p>
            <a:pPr algn="just">
              <a:lnSpc>
                <a:spcPts val="4404"/>
              </a:lnSpc>
            </a:pPr>
            <a:r>
              <a:rPr lang="en-US" sz="3146">
                <a:solidFill>
                  <a:srgbClr val="000000"/>
                </a:solidFill>
                <a:latin typeface="Canva Sans"/>
                <a:ea typeface="Canva Sans"/>
                <a:cs typeface="Canva Sans"/>
                <a:sym typeface="Canva Sans"/>
              </a:rPr>
              <a:t>JOIN</a:t>
            </a:r>
            <a:r>
              <a:rPr lang="en-US" sz="3146">
                <a:solidFill>
                  <a:srgbClr val="000000"/>
                </a:solidFill>
                <a:latin typeface="Canva Sans"/>
                <a:ea typeface="Canva Sans"/>
                <a:cs typeface="Canva Sans"/>
                <a:sym typeface="Canva Sans"/>
              </a:rPr>
              <a:t> </a:t>
            </a:r>
            <a:r>
              <a:rPr lang="en-US" sz="3146">
                <a:solidFill>
                  <a:srgbClr val="000000"/>
                </a:solidFill>
                <a:latin typeface="Canva Sans"/>
                <a:ea typeface="Canva Sans"/>
                <a:cs typeface="Canva Sans"/>
                <a:sym typeface="Canva Sans"/>
              </a:rPr>
              <a:t>C</a:t>
            </a:r>
            <a:r>
              <a:rPr lang="en-US" sz="3146">
                <a:solidFill>
                  <a:srgbClr val="000000"/>
                </a:solidFill>
                <a:latin typeface="Canva Sans"/>
                <a:ea typeface="Canva Sans"/>
                <a:cs typeface="Canva Sans"/>
                <a:sym typeface="Canva Sans"/>
              </a:rPr>
              <a:t>ung</a:t>
            </a:r>
            <a:r>
              <a:rPr lang="en-US" sz="3146">
                <a:solidFill>
                  <a:srgbClr val="000000"/>
                </a:solidFill>
                <a:latin typeface="Canva Sans"/>
                <a:ea typeface="Canva Sans"/>
                <a:cs typeface="Canva Sans"/>
                <a:sym typeface="Canva Sans"/>
              </a:rPr>
              <a:t>C</a:t>
            </a:r>
            <a:r>
              <a:rPr lang="en-US" sz="3146">
                <a:solidFill>
                  <a:srgbClr val="000000"/>
                </a:solidFill>
                <a:latin typeface="Canva Sans"/>
                <a:ea typeface="Canva Sans"/>
                <a:cs typeface="Canva Sans"/>
                <a:sym typeface="Canva Sans"/>
              </a:rPr>
              <a:t>a</a:t>
            </a:r>
            <a:r>
              <a:rPr lang="en-US" sz="3146">
                <a:solidFill>
                  <a:srgbClr val="000000"/>
                </a:solidFill>
                <a:latin typeface="Canva Sans"/>
                <a:ea typeface="Canva Sans"/>
                <a:cs typeface="Canva Sans"/>
                <a:sym typeface="Canva Sans"/>
              </a:rPr>
              <a:t>p</a:t>
            </a:r>
            <a:r>
              <a:rPr lang="en-US" sz="3146">
                <a:solidFill>
                  <a:srgbClr val="000000"/>
                </a:solidFill>
                <a:latin typeface="Canva Sans"/>
                <a:ea typeface="Canva Sans"/>
                <a:cs typeface="Canva Sans"/>
                <a:sym typeface="Canva Sans"/>
              </a:rPr>
              <a:t> </a:t>
            </a:r>
            <a:r>
              <a:rPr lang="en-US" sz="3146">
                <a:solidFill>
                  <a:srgbClr val="000000"/>
                </a:solidFill>
                <a:latin typeface="Canva Sans"/>
                <a:ea typeface="Canva Sans"/>
                <a:cs typeface="Canva Sans"/>
                <a:sym typeface="Canva Sans"/>
              </a:rPr>
              <a:t>cc</a:t>
            </a:r>
            <a:r>
              <a:rPr lang="en-US" sz="3146">
                <a:solidFill>
                  <a:srgbClr val="000000"/>
                </a:solidFill>
                <a:latin typeface="Canva Sans"/>
                <a:ea typeface="Canva Sans"/>
                <a:cs typeface="Canva Sans"/>
                <a:sym typeface="Canva Sans"/>
              </a:rPr>
              <a:t> ON </a:t>
            </a:r>
            <a:r>
              <a:rPr lang="en-US" sz="3146">
                <a:solidFill>
                  <a:srgbClr val="000000"/>
                </a:solidFill>
                <a:latin typeface="Canva Sans"/>
                <a:ea typeface="Canva Sans"/>
                <a:cs typeface="Canva Sans"/>
                <a:sym typeface="Canva Sans"/>
              </a:rPr>
              <a:t>pb</a:t>
            </a:r>
            <a:r>
              <a:rPr lang="en-US" sz="3146">
                <a:solidFill>
                  <a:srgbClr val="000000"/>
                </a:solidFill>
                <a:latin typeface="Canva Sans"/>
                <a:ea typeface="Canva Sans"/>
                <a:cs typeface="Canva Sans"/>
                <a:sym typeface="Canva Sans"/>
              </a:rPr>
              <a:t>.Ma</a:t>
            </a:r>
            <a:r>
              <a:rPr lang="en-US" sz="3146">
                <a:solidFill>
                  <a:srgbClr val="000000"/>
                </a:solidFill>
                <a:latin typeface="Canva Sans"/>
                <a:ea typeface="Canva Sans"/>
                <a:cs typeface="Canva Sans"/>
                <a:sym typeface="Canva Sans"/>
              </a:rPr>
              <a:t>PhongBan</a:t>
            </a:r>
            <a:r>
              <a:rPr lang="en-US" sz="3146">
                <a:solidFill>
                  <a:srgbClr val="000000"/>
                </a:solidFill>
                <a:latin typeface="Canva Sans"/>
                <a:ea typeface="Canva Sans"/>
                <a:cs typeface="Canva Sans"/>
                <a:sym typeface="Canva Sans"/>
              </a:rPr>
              <a:t> = </a:t>
            </a:r>
            <a:r>
              <a:rPr lang="en-US" sz="3146">
                <a:solidFill>
                  <a:srgbClr val="000000"/>
                </a:solidFill>
                <a:latin typeface="Canva Sans"/>
                <a:ea typeface="Canva Sans"/>
                <a:cs typeface="Canva Sans"/>
                <a:sym typeface="Canva Sans"/>
              </a:rPr>
              <a:t>cc</a:t>
            </a:r>
            <a:r>
              <a:rPr lang="en-US" sz="3146">
                <a:solidFill>
                  <a:srgbClr val="000000"/>
                </a:solidFill>
                <a:latin typeface="Canva Sans"/>
                <a:ea typeface="Canva Sans"/>
                <a:cs typeface="Canva Sans"/>
                <a:sym typeface="Canva Sans"/>
              </a:rPr>
              <a:t>.MaP</a:t>
            </a:r>
            <a:r>
              <a:rPr lang="en-US" sz="3146">
                <a:solidFill>
                  <a:srgbClr val="000000"/>
                </a:solidFill>
                <a:latin typeface="Canva Sans"/>
                <a:ea typeface="Canva Sans"/>
                <a:cs typeface="Canva Sans"/>
                <a:sym typeface="Canva Sans"/>
              </a:rPr>
              <a:t>hong</a:t>
            </a:r>
            <a:r>
              <a:rPr lang="en-US" sz="3146">
                <a:solidFill>
                  <a:srgbClr val="000000"/>
                </a:solidFill>
                <a:latin typeface="Canva Sans"/>
                <a:ea typeface="Canva Sans"/>
                <a:cs typeface="Canva Sans"/>
                <a:sym typeface="Canva Sans"/>
              </a:rPr>
              <a:t>B</a:t>
            </a:r>
            <a:r>
              <a:rPr lang="en-US" sz="3146">
                <a:solidFill>
                  <a:srgbClr val="000000"/>
                </a:solidFill>
                <a:latin typeface="Canva Sans"/>
                <a:ea typeface="Canva Sans"/>
                <a:cs typeface="Canva Sans"/>
                <a:sym typeface="Canva Sans"/>
              </a:rPr>
              <a:t>a</a:t>
            </a:r>
            <a:r>
              <a:rPr lang="en-US" sz="3146">
                <a:solidFill>
                  <a:srgbClr val="000000"/>
                </a:solidFill>
                <a:latin typeface="Canva Sans"/>
                <a:ea typeface="Canva Sans"/>
                <a:cs typeface="Canva Sans"/>
                <a:sym typeface="Canva Sans"/>
              </a:rPr>
              <a:t>n</a:t>
            </a:r>
          </a:p>
          <a:p>
            <a:pPr algn="just">
              <a:lnSpc>
                <a:spcPts val="4404"/>
              </a:lnSpc>
            </a:pPr>
            <a:r>
              <a:rPr lang="en-US" sz="3146">
                <a:solidFill>
                  <a:srgbClr val="000000"/>
                </a:solidFill>
                <a:latin typeface="Canva Sans"/>
                <a:ea typeface="Canva Sans"/>
                <a:cs typeface="Canva Sans"/>
                <a:sym typeface="Canva Sans"/>
              </a:rPr>
              <a:t>J</a:t>
            </a:r>
            <a:r>
              <a:rPr lang="en-US" sz="3146">
                <a:solidFill>
                  <a:srgbClr val="000000"/>
                </a:solidFill>
                <a:latin typeface="Canva Sans"/>
                <a:ea typeface="Canva Sans"/>
                <a:cs typeface="Canva Sans"/>
                <a:sym typeface="Canva Sans"/>
              </a:rPr>
              <a:t>OIN </a:t>
            </a:r>
            <a:r>
              <a:rPr lang="en-US" sz="3146">
                <a:solidFill>
                  <a:srgbClr val="000000"/>
                </a:solidFill>
                <a:latin typeface="Canva Sans"/>
                <a:ea typeface="Canva Sans"/>
                <a:cs typeface="Canva Sans"/>
                <a:sym typeface="Canva Sans"/>
              </a:rPr>
              <a:t>Nh</a:t>
            </a:r>
            <a:r>
              <a:rPr lang="en-US" sz="3146">
                <a:solidFill>
                  <a:srgbClr val="000000"/>
                </a:solidFill>
                <a:latin typeface="Canva Sans"/>
                <a:ea typeface="Canva Sans"/>
                <a:cs typeface="Canva Sans"/>
                <a:sym typeface="Canva Sans"/>
              </a:rPr>
              <a:t>a</a:t>
            </a:r>
            <a:r>
              <a:rPr lang="en-US" sz="3146">
                <a:solidFill>
                  <a:srgbClr val="000000"/>
                </a:solidFill>
                <a:latin typeface="Canva Sans"/>
                <a:ea typeface="Canva Sans"/>
                <a:cs typeface="Canva Sans"/>
                <a:sym typeface="Canva Sans"/>
              </a:rPr>
              <a:t>C</a:t>
            </a:r>
            <a:r>
              <a:rPr lang="en-US" sz="3146">
                <a:solidFill>
                  <a:srgbClr val="000000"/>
                </a:solidFill>
                <a:latin typeface="Canva Sans"/>
                <a:ea typeface="Canva Sans"/>
                <a:cs typeface="Canva Sans"/>
                <a:sym typeface="Canva Sans"/>
              </a:rPr>
              <a:t>un</a:t>
            </a:r>
            <a:r>
              <a:rPr lang="en-US" sz="3146">
                <a:solidFill>
                  <a:srgbClr val="000000"/>
                </a:solidFill>
                <a:latin typeface="Canva Sans"/>
                <a:ea typeface="Canva Sans"/>
                <a:cs typeface="Canva Sans"/>
                <a:sym typeface="Canva Sans"/>
              </a:rPr>
              <a:t>g</a:t>
            </a:r>
            <a:r>
              <a:rPr lang="en-US" sz="3146">
                <a:solidFill>
                  <a:srgbClr val="000000"/>
                </a:solidFill>
                <a:latin typeface="Canva Sans"/>
                <a:ea typeface="Canva Sans"/>
                <a:cs typeface="Canva Sans"/>
                <a:sym typeface="Canva Sans"/>
              </a:rPr>
              <a:t>C</a:t>
            </a:r>
            <a:r>
              <a:rPr lang="en-US" sz="3146">
                <a:solidFill>
                  <a:srgbClr val="000000"/>
                </a:solidFill>
                <a:latin typeface="Canva Sans"/>
                <a:ea typeface="Canva Sans"/>
                <a:cs typeface="Canva Sans"/>
                <a:sym typeface="Canva Sans"/>
              </a:rPr>
              <a:t>ap</a:t>
            </a:r>
            <a:r>
              <a:rPr lang="en-US" sz="3146">
                <a:solidFill>
                  <a:srgbClr val="000000"/>
                </a:solidFill>
                <a:latin typeface="Canva Sans"/>
                <a:ea typeface="Canva Sans"/>
                <a:cs typeface="Canva Sans"/>
                <a:sym typeface="Canva Sans"/>
              </a:rPr>
              <a:t> n</a:t>
            </a:r>
            <a:r>
              <a:rPr lang="en-US" sz="3146">
                <a:solidFill>
                  <a:srgbClr val="000000"/>
                </a:solidFill>
                <a:latin typeface="Canva Sans"/>
                <a:ea typeface="Canva Sans"/>
                <a:cs typeface="Canva Sans"/>
                <a:sym typeface="Canva Sans"/>
              </a:rPr>
              <a:t>cc</a:t>
            </a:r>
            <a:r>
              <a:rPr lang="en-US" sz="3146">
                <a:solidFill>
                  <a:srgbClr val="000000"/>
                </a:solidFill>
                <a:latin typeface="Canva Sans"/>
                <a:ea typeface="Canva Sans"/>
                <a:cs typeface="Canva Sans"/>
                <a:sym typeface="Canva Sans"/>
              </a:rPr>
              <a:t> O</a:t>
            </a:r>
            <a:r>
              <a:rPr lang="en-US" sz="3146">
                <a:solidFill>
                  <a:srgbClr val="000000"/>
                </a:solidFill>
                <a:latin typeface="Canva Sans"/>
                <a:ea typeface="Canva Sans"/>
                <a:cs typeface="Canva Sans"/>
                <a:sym typeface="Canva Sans"/>
              </a:rPr>
              <a:t>N</a:t>
            </a:r>
            <a:r>
              <a:rPr lang="en-US" sz="3146">
                <a:solidFill>
                  <a:srgbClr val="000000"/>
                </a:solidFill>
                <a:latin typeface="Canva Sans"/>
                <a:ea typeface="Canva Sans"/>
                <a:cs typeface="Canva Sans"/>
                <a:sym typeface="Canva Sans"/>
              </a:rPr>
              <a:t> </a:t>
            </a:r>
            <a:r>
              <a:rPr lang="en-US" sz="3146">
                <a:solidFill>
                  <a:srgbClr val="000000"/>
                </a:solidFill>
                <a:latin typeface="Canva Sans"/>
                <a:ea typeface="Canva Sans"/>
                <a:cs typeface="Canva Sans"/>
                <a:sym typeface="Canva Sans"/>
              </a:rPr>
              <a:t>cc.</a:t>
            </a:r>
            <a:r>
              <a:rPr lang="en-US" sz="3146">
                <a:solidFill>
                  <a:srgbClr val="000000"/>
                </a:solidFill>
                <a:latin typeface="Canva Sans"/>
                <a:ea typeface="Canva Sans"/>
                <a:cs typeface="Canva Sans"/>
                <a:sym typeface="Canva Sans"/>
              </a:rPr>
              <a:t>MaNCC </a:t>
            </a:r>
            <a:r>
              <a:rPr lang="en-US" sz="3146">
                <a:solidFill>
                  <a:srgbClr val="000000"/>
                </a:solidFill>
                <a:latin typeface="Canva Sans"/>
                <a:ea typeface="Canva Sans"/>
                <a:cs typeface="Canva Sans"/>
                <a:sym typeface="Canva Sans"/>
              </a:rPr>
              <a:t>=</a:t>
            </a:r>
            <a:r>
              <a:rPr lang="en-US" sz="3146">
                <a:solidFill>
                  <a:srgbClr val="000000"/>
                </a:solidFill>
                <a:latin typeface="Canva Sans"/>
                <a:ea typeface="Canva Sans"/>
                <a:cs typeface="Canva Sans"/>
                <a:sym typeface="Canva Sans"/>
              </a:rPr>
              <a:t> n</a:t>
            </a:r>
            <a:r>
              <a:rPr lang="en-US" sz="3146">
                <a:solidFill>
                  <a:srgbClr val="000000"/>
                </a:solidFill>
                <a:latin typeface="Canva Sans"/>
                <a:ea typeface="Canva Sans"/>
                <a:cs typeface="Canva Sans"/>
                <a:sym typeface="Canva Sans"/>
              </a:rPr>
              <a:t>cc.</a:t>
            </a:r>
            <a:r>
              <a:rPr lang="en-US" sz="3146">
                <a:solidFill>
                  <a:srgbClr val="000000"/>
                </a:solidFill>
                <a:latin typeface="Canva Sans"/>
                <a:ea typeface="Canva Sans"/>
                <a:cs typeface="Canva Sans"/>
                <a:sym typeface="Canva Sans"/>
              </a:rPr>
              <a:t>M</a:t>
            </a:r>
            <a:r>
              <a:rPr lang="en-US" sz="3146">
                <a:solidFill>
                  <a:srgbClr val="000000"/>
                </a:solidFill>
                <a:latin typeface="Canva Sans"/>
                <a:ea typeface="Canva Sans"/>
                <a:cs typeface="Canva Sans"/>
                <a:sym typeface="Canva Sans"/>
              </a:rPr>
              <a:t>a</a:t>
            </a:r>
            <a:r>
              <a:rPr lang="en-US" sz="3146">
                <a:solidFill>
                  <a:srgbClr val="000000"/>
                </a:solidFill>
                <a:latin typeface="Canva Sans"/>
                <a:ea typeface="Canva Sans"/>
                <a:cs typeface="Canva Sans"/>
                <a:sym typeface="Canva Sans"/>
              </a:rPr>
              <a:t>N</a:t>
            </a:r>
            <a:r>
              <a:rPr lang="en-US" sz="3146">
                <a:solidFill>
                  <a:srgbClr val="000000"/>
                </a:solidFill>
                <a:latin typeface="Canva Sans"/>
                <a:ea typeface="Canva Sans"/>
                <a:cs typeface="Canva Sans"/>
                <a:sym typeface="Canva Sans"/>
              </a:rPr>
              <a:t>CC</a:t>
            </a:r>
          </a:p>
          <a:p>
            <a:pPr algn="just">
              <a:lnSpc>
                <a:spcPts val="4404"/>
              </a:lnSpc>
            </a:pPr>
            <a:r>
              <a:rPr lang="en-US" sz="3146">
                <a:solidFill>
                  <a:srgbClr val="000000"/>
                </a:solidFill>
                <a:latin typeface="Canva Sans"/>
                <a:ea typeface="Canva Sans"/>
                <a:cs typeface="Canva Sans"/>
                <a:sym typeface="Canva Sans"/>
              </a:rPr>
              <a:t>WHE</a:t>
            </a:r>
            <a:r>
              <a:rPr lang="en-US" sz="3146">
                <a:solidFill>
                  <a:srgbClr val="000000"/>
                </a:solidFill>
                <a:latin typeface="Canva Sans"/>
                <a:ea typeface="Canva Sans"/>
                <a:cs typeface="Canva Sans"/>
                <a:sym typeface="Canva Sans"/>
              </a:rPr>
              <a:t>R</a:t>
            </a:r>
            <a:r>
              <a:rPr lang="en-US" sz="3146">
                <a:solidFill>
                  <a:srgbClr val="000000"/>
                </a:solidFill>
                <a:latin typeface="Canva Sans"/>
                <a:ea typeface="Canva Sans"/>
                <a:cs typeface="Canva Sans"/>
                <a:sym typeface="Canva Sans"/>
              </a:rPr>
              <a:t>E</a:t>
            </a:r>
            <a:r>
              <a:rPr lang="en-US" sz="3146">
                <a:solidFill>
                  <a:srgbClr val="000000"/>
                </a:solidFill>
                <a:latin typeface="Canva Sans"/>
                <a:ea typeface="Canva Sans"/>
                <a:cs typeface="Canva Sans"/>
                <a:sym typeface="Canva Sans"/>
              </a:rPr>
              <a:t> </a:t>
            </a:r>
            <a:r>
              <a:rPr lang="en-US" sz="3146">
                <a:solidFill>
                  <a:srgbClr val="000000"/>
                </a:solidFill>
                <a:latin typeface="Canva Sans"/>
                <a:ea typeface="Canva Sans"/>
                <a:cs typeface="Canva Sans"/>
                <a:sym typeface="Canva Sans"/>
              </a:rPr>
              <a:t>ncc.Di</a:t>
            </a:r>
            <a:r>
              <a:rPr lang="en-US" sz="3146">
                <a:solidFill>
                  <a:srgbClr val="000000"/>
                </a:solidFill>
                <a:latin typeface="Canva Sans"/>
                <a:ea typeface="Canva Sans"/>
                <a:cs typeface="Canva Sans"/>
                <a:sym typeface="Canva Sans"/>
              </a:rPr>
              <a:t>a</a:t>
            </a:r>
            <a:r>
              <a:rPr lang="en-US" sz="3146">
                <a:solidFill>
                  <a:srgbClr val="000000"/>
                </a:solidFill>
                <a:latin typeface="Canva Sans"/>
                <a:ea typeface="Canva Sans"/>
                <a:cs typeface="Canva Sans"/>
                <a:sym typeface="Canva Sans"/>
              </a:rPr>
              <a:t>Chi</a:t>
            </a:r>
            <a:r>
              <a:rPr lang="en-US" sz="3146">
                <a:solidFill>
                  <a:srgbClr val="000000"/>
                </a:solidFill>
                <a:latin typeface="Canva Sans"/>
                <a:ea typeface="Canva Sans"/>
                <a:cs typeface="Canva Sans"/>
                <a:sym typeface="Canva Sans"/>
              </a:rPr>
              <a:t> </a:t>
            </a:r>
            <a:r>
              <a:rPr lang="en-US" sz="3146">
                <a:solidFill>
                  <a:srgbClr val="000000"/>
                </a:solidFill>
                <a:latin typeface="Canva Sans"/>
                <a:ea typeface="Canva Sans"/>
                <a:cs typeface="Canva Sans"/>
                <a:sym typeface="Canva Sans"/>
              </a:rPr>
              <a:t>LIKE</a:t>
            </a:r>
            <a:r>
              <a:rPr lang="en-US" sz="3146">
                <a:solidFill>
                  <a:srgbClr val="000000"/>
                </a:solidFill>
                <a:latin typeface="Canva Sans"/>
                <a:ea typeface="Canva Sans"/>
                <a:cs typeface="Canva Sans"/>
                <a:sym typeface="Canva Sans"/>
              </a:rPr>
              <a:t> </a:t>
            </a:r>
            <a:r>
              <a:rPr lang="en-US" sz="3146">
                <a:solidFill>
                  <a:srgbClr val="000000"/>
                </a:solidFill>
                <a:latin typeface="Canva Sans"/>
                <a:ea typeface="Canva Sans"/>
                <a:cs typeface="Canva Sans"/>
                <a:sym typeface="Canva Sans"/>
              </a:rPr>
              <a:t>'%Hà</a:t>
            </a:r>
            <a:r>
              <a:rPr lang="en-US" sz="3146">
                <a:solidFill>
                  <a:srgbClr val="000000"/>
                </a:solidFill>
                <a:latin typeface="Canva Sans"/>
                <a:ea typeface="Canva Sans"/>
                <a:cs typeface="Canva Sans"/>
                <a:sym typeface="Canva Sans"/>
              </a:rPr>
              <a:t> </a:t>
            </a:r>
            <a:r>
              <a:rPr lang="en-US" sz="3146">
                <a:solidFill>
                  <a:srgbClr val="000000"/>
                </a:solidFill>
                <a:latin typeface="Canva Sans"/>
                <a:ea typeface="Canva Sans"/>
                <a:cs typeface="Canva Sans"/>
                <a:sym typeface="Canva Sans"/>
              </a:rPr>
              <a:t>Nội%'</a:t>
            </a:r>
            <a:r>
              <a:rPr lang="en-US" sz="3146">
                <a:solidFill>
                  <a:srgbClr val="000000"/>
                </a:solidFill>
                <a:latin typeface="Canva Sans"/>
                <a:ea typeface="Canva Sans"/>
                <a:cs typeface="Canva Sans"/>
                <a:sym typeface="Canva Sans"/>
              </a:rPr>
              <a:t>;</a:t>
            </a:r>
          </a:p>
          <a:p>
            <a:pPr algn="just">
              <a:lnSpc>
                <a:spcPts val="4404"/>
              </a:lnSpc>
            </a:pPr>
            <a:r>
              <a:rPr lang="en-US" sz="3146">
                <a:solidFill>
                  <a:srgbClr val="000000"/>
                </a:solidFill>
                <a:latin typeface="Canva Sans"/>
                <a:ea typeface="Canva Sans"/>
                <a:cs typeface="Canva Sans"/>
                <a:sym typeface="Canva Sans"/>
              </a:rPr>
              <a:t>SELECT da.TenDuAn, COUNT(DISTINCT sdk.MaKyNang) AS SoKyNang</a:t>
            </a:r>
          </a:p>
          <a:p>
            <a:pPr algn="just">
              <a:lnSpc>
                <a:spcPts val="4404"/>
              </a:lnSpc>
            </a:pPr>
            <a:r>
              <a:rPr lang="en-US" sz="3146">
                <a:solidFill>
                  <a:srgbClr val="000000"/>
                </a:solidFill>
                <a:latin typeface="Canva Sans"/>
                <a:ea typeface="Canva Sans"/>
                <a:cs typeface="Canva Sans"/>
                <a:sym typeface="Canva Sans"/>
              </a:rPr>
              <a:t>FROM DuAn da</a:t>
            </a:r>
          </a:p>
          <a:p>
            <a:pPr algn="just">
              <a:lnSpc>
                <a:spcPts val="4404"/>
              </a:lnSpc>
            </a:pPr>
            <a:r>
              <a:rPr lang="en-US" sz="3146">
                <a:solidFill>
                  <a:srgbClr val="000000"/>
                </a:solidFill>
                <a:latin typeface="Canva Sans"/>
                <a:ea typeface="Canva Sans"/>
                <a:cs typeface="Canva Sans"/>
                <a:sym typeface="Canva Sans"/>
              </a:rPr>
              <a:t>JOIN SuDungKyNang sdk ON da.MaDuAn = sdk.MaDuAn</a:t>
            </a:r>
          </a:p>
          <a:p>
            <a:pPr algn="just">
              <a:lnSpc>
                <a:spcPts val="4404"/>
              </a:lnSpc>
            </a:pPr>
            <a:r>
              <a:rPr lang="en-US" sz="3146">
                <a:solidFill>
                  <a:srgbClr val="000000"/>
                </a:solidFill>
                <a:latin typeface="Canva Sans"/>
                <a:ea typeface="Canva Sans"/>
                <a:cs typeface="Canva Sans"/>
                <a:sym typeface="Canva Sans"/>
              </a:rPr>
              <a:t>GROUP BY da.TenDuAn;</a:t>
            </a:r>
          </a:p>
          <a:p>
            <a:pPr algn="just">
              <a:lnSpc>
                <a:spcPts val="4404"/>
              </a:lnSpc>
            </a:pPr>
          </a:p>
          <a:p>
            <a:pPr algn="just">
              <a:lnSpc>
                <a:spcPts val="4404"/>
              </a:lnSpc>
            </a:pPr>
          </a:p>
        </p:txBody>
      </p:sp>
      <p:sp>
        <p:nvSpPr>
          <p:cNvPr name="Freeform 4" id="4"/>
          <p:cNvSpPr/>
          <p:nvPr/>
        </p:nvSpPr>
        <p:spPr>
          <a:xfrm flipH="false" flipV="false" rot="0">
            <a:off x="15885603" y="4612625"/>
            <a:ext cx="3650132" cy="2588275"/>
          </a:xfrm>
          <a:custGeom>
            <a:avLst/>
            <a:gdLst/>
            <a:ahLst/>
            <a:cxnLst/>
            <a:rect r="r" b="b" t="t" l="l"/>
            <a:pathLst>
              <a:path h="2588275" w="3650132">
                <a:moveTo>
                  <a:pt x="0" y="0"/>
                </a:moveTo>
                <a:lnTo>
                  <a:pt x="3650132" y="0"/>
                </a:lnTo>
                <a:lnTo>
                  <a:pt x="3650132" y="2588275"/>
                </a:lnTo>
                <a:lnTo>
                  <a:pt x="0" y="2588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177605" y="159703"/>
            <a:ext cx="9932789"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TỰ ĐẶT CÂU HỎI </a:t>
            </a:r>
          </a:p>
        </p:txBody>
      </p:sp>
      <p:sp>
        <p:nvSpPr>
          <p:cNvPr name="TextBox 6" id="6"/>
          <p:cNvSpPr txBox="true"/>
          <p:nvPr/>
        </p:nvSpPr>
        <p:spPr>
          <a:xfrm rot="0">
            <a:off x="-361766" y="1798318"/>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Tree>
  </p:cSld>
  <p:clrMapOvr>
    <a:masterClrMapping/>
  </p:clrMapOvr>
</p:sld>
</file>

<file path=ppt/slides/slide137.xml><?xml version="1.0" encoding="utf-8"?>
<p:sld xmlns:p="http://schemas.openxmlformats.org/presentationml/2006/main" xmlns:a="http://schemas.openxmlformats.org/drawingml/2006/main" xmlns:r="http://schemas.openxmlformats.org/officeDocument/2006/relationships">
  <p:cSld>
    <p:bg>
      <p:bgPr>
        <a:solidFill>
          <a:srgbClr val="D8E7F3"/>
        </a:solidFill>
      </p:bgPr>
    </p:bg>
    <p:spTree>
      <p:nvGrpSpPr>
        <p:cNvPr id="1" name=""/>
        <p:cNvGrpSpPr/>
        <p:nvPr/>
      </p:nvGrpSpPr>
      <p:grpSpPr>
        <a:xfrm>
          <a:off x="0" y="0"/>
          <a:ext cx="0" cy="0"/>
          <a:chOff x="0" y="0"/>
          <a:chExt cx="0" cy="0"/>
        </a:xfrm>
      </p:grpSpPr>
      <p:grpSp>
        <p:nvGrpSpPr>
          <p:cNvPr name="Group 2" id="2"/>
          <p:cNvGrpSpPr/>
          <p:nvPr/>
        </p:nvGrpSpPr>
        <p:grpSpPr>
          <a:xfrm rot="0">
            <a:off x="17078278" y="9551963"/>
            <a:ext cx="1209722" cy="735037"/>
            <a:chOff x="0" y="0"/>
            <a:chExt cx="812800" cy="493864"/>
          </a:xfrm>
        </p:grpSpPr>
        <p:sp>
          <p:nvSpPr>
            <p:cNvPr name="Freeform 3" id="3"/>
            <p:cNvSpPr/>
            <p:nvPr/>
          </p:nvSpPr>
          <p:spPr>
            <a:xfrm flipH="false" flipV="false" rot="0">
              <a:off x="0" y="0"/>
              <a:ext cx="812800" cy="493864"/>
            </a:xfrm>
            <a:custGeom>
              <a:avLst/>
              <a:gdLst/>
              <a:ahLst/>
              <a:cxnLst/>
              <a:rect r="r" b="b" t="t" l="l"/>
              <a:pathLst>
                <a:path h="493864" w="812800">
                  <a:moveTo>
                    <a:pt x="406400" y="0"/>
                  </a:moveTo>
                  <a:cubicBezTo>
                    <a:pt x="181951" y="0"/>
                    <a:pt x="0" y="110555"/>
                    <a:pt x="0" y="246932"/>
                  </a:cubicBezTo>
                  <a:cubicBezTo>
                    <a:pt x="0" y="383309"/>
                    <a:pt x="181951" y="493864"/>
                    <a:pt x="406400" y="493864"/>
                  </a:cubicBezTo>
                  <a:cubicBezTo>
                    <a:pt x="630849" y="493864"/>
                    <a:pt x="812800" y="383309"/>
                    <a:pt x="812800" y="246932"/>
                  </a:cubicBezTo>
                  <a:cubicBezTo>
                    <a:pt x="812800" y="110555"/>
                    <a:pt x="630849" y="0"/>
                    <a:pt x="406400" y="0"/>
                  </a:cubicBezTo>
                  <a:close/>
                </a:path>
              </a:pathLst>
            </a:custGeom>
            <a:solidFill>
              <a:srgbClr val="000000">
                <a:alpha val="0"/>
              </a:srgbClr>
            </a:solidFill>
          </p:spPr>
        </p:sp>
        <p:sp>
          <p:nvSpPr>
            <p:cNvPr name="TextBox 4" id="4"/>
            <p:cNvSpPr txBox="true"/>
            <p:nvPr/>
          </p:nvSpPr>
          <p:spPr>
            <a:xfrm>
              <a:off x="76200" y="-1325"/>
              <a:ext cx="660400" cy="448889"/>
            </a:xfrm>
            <a:prstGeom prst="rect">
              <a:avLst/>
            </a:prstGeom>
          </p:spPr>
          <p:txBody>
            <a:bodyPr anchor="ctr" rtlCol="false" tIns="50800" lIns="50800" bIns="50800" rIns="50800"/>
            <a:lstStyle/>
            <a:p>
              <a:pPr algn="ctr">
                <a:lnSpc>
                  <a:spcPts val="3424"/>
                </a:lnSpc>
              </a:pPr>
              <a:r>
                <a:rPr lang="en-US" b="true" sz="2499">
                  <a:solidFill>
                    <a:srgbClr val="000000"/>
                  </a:solidFill>
                  <a:latin typeface="Be Vietnam Ultra-Bold"/>
                  <a:ea typeface="Be Vietnam Ultra-Bold"/>
                  <a:cs typeface="Be Vietnam Ultra-Bold"/>
                  <a:sym typeface="Be Vietnam Ultra-Bold"/>
                </a:rPr>
                <a:t>30</a:t>
              </a:r>
            </a:p>
          </p:txBody>
        </p:sp>
      </p:grpSp>
      <p:sp>
        <p:nvSpPr>
          <p:cNvPr name="Freeform 5" id="5"/>
          <p:cNvSpPr/>
          <p:nvPr/>
        </p:nvSpPr>
        <p:spPr>
          <a:xfrm flipH="false" flipV="false" rot="0">
            <a:off x="12610750" y="-2327829"/>
            <a:ext cx="8229600" cy="8684489"/>
          </a:xfrm>
          <a:custGeom>
            <a:avLst/>
            <a:gdLst/>
            <a:ahLst/>
            <a:cxnLst/>
            <a:rect r="r" b="b" t="t" l="l"/>
            <a:pathLst>
              <a:path h="8684489" w="8229600">
                <a:moveTo>
                  <a:pt x="0" y="0"/>
                </a:moveTo>
                <a:lnTo>
                  <a:pt x="8229600" y="0"/>
                </a:lnTo>
                <a:lnTo>
                  <a:pt x="8229600" y="8684489"/>
                </a:lnTo>
                <a:lnTo>
                  <a:pt x="0" y="8684489"/>
                </a:lnTo>
                <a:lnTo>
                  <a:pt x="0" y="0"/>
                </a:lnTo>
                <a:close/>
              </a:path>
            </a:pathLst>
          </a:custGeom>
          <a:blipFill>
            <a:blip r:embed="rId2"/>
            <a:stretch>
              <a:fillRect l="-2763" t="0" r="-2763" b="0"/>
            </a:stretch>
          </a:blipFill>
        </p:spPr>
      </p:sp>
      <p:sp>
        <p:nvSpPr>
          <p:cNvPr name="Freeform 6" id="6"/>
          <p:cNvSpPr/>
          <p:nvPr/>
        </p:nvSpPr>
        <p:spPr>
          <a:xfrm flipH="false" flipV="false" rot="0">
            <a:off x="14800616" y="4376694"/>
            <a:ext cx="4917369" cy="4881606"/>
          </a:xfrm>
          <a:custGeom>
            <a:avLst/>
            <a:gdLst/>
            <a:ahLst/>
            <a:cxnLst/>
            <a:rect r="r" b="b" t="t" l="l"/>
            <a:pathLst>
              <a:path h="4881606" w="4917369">
                <a:moveTo>
                  <a:pt x="0" y="0"/>
                </a:moveTo>
                <a:lnTo>
                  <a:pt x="4917368" y="0"/>
                </a:lnTo>
                <a:lnTo>
                  <a:pt x="4917368" y="4881606"/>
                </a:lnTo>
                <a:lnTo>
                  <a:pt x="0" y="48816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302149" y="1288659"/>
            <a:ext cx="6957151" cy="6948455"/>
          </a:xfrm>
          <a:custGeom>
            <a:avLst/>
            <a:gdLst/>
            <a:ahLst/>
            <a:cxnLst/>
            <a:rect r="r" b="b" t="t" l="l"/>
            <a:pathLst>
              <a:path h="6948455" w="6957151">
                <a:moveTo>
                  <a:pt x="0" y="0"/>
                </a:moveTo>
                <a:lnTo>
                  <a:pt x="6957151" y="0"/>
                </a:lnTo>
                <a:lnTo>
                  <a:pt x="6957151" y="6948454"/>
                </a:lnTo>
                <a:lnTo>
                  <a:pt x="0" y="6948454"/>
                </a:lnTo>
                <a:lnTo>
                  <a:pt x="0" y="0"/>
                </a:lnTo>
                <a:close/>
              </a:path>
            </a:pathLst>
          </a:custGeom>
          <a:blipFill>
            <a:blip r:embed="rId5"/>
            <a:stretch>
              <a:fillRect l="0" t="0" r="0" b="0"/>
            </a:stretch>
          </a:blipFill>
        </p:spPr>
      </p:sp>
      <p:sp>
        <p:nvSpPr>
          <p:cNvPr name="TextBox 8" id="8"/>
          <p:cNvSpPr txBox="true"/>
          <p:nvPr/>
        </p:nvSpPr>
        <p:spPr>
          <a:xfrm rot="0">
            <a:off x="186941" y="3093884"/>
            <a:ext cx="10115208" cy="4070657"/>
          </a:xfrm>
          <a:prstGeom prst="rect">
            <a:avLst/>
          </a:prstGeom>
        </p:spPr>
        <p:txBody>
          <a:bodyPr anchor="t" rtlCol="false" tIns="0" lIns="0" bIns="0" rIns="0">
            <a:spAutoFit/>
          </a:bodyPr>
          <a:lstStyle/>
          <a:p>
            <a:pPr algn="just">
              <a:lnSpc>
                <a:spcPts val="10775"/>
              </a:lnSpc>
            </a:pPr>
            <a:r>
              <a:rPr lang="en-US" sz="8689">
                <a:solidFill>
                  <a:srgbClr val="000000"/>
                </a:solidFill>
                <a:latin typeface="Alata"/>
                <a:ea typeface="Alata"/>
                <a:cs typeface="Alata"/>
                <a:sym typeface="Alata"/>
              </a:rPr>
              <a:t>CẢM ƠN THẦY, CÔ  ĐÃ XEM VÀ THEO DÕI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84437" y="3533162"/>
            <a:ext cx="11591947" cy="9896625"/>
          </a:xfrm>
          <a:custGeom>
            <a:avLst/>
            <a:gdLst/>
            <a:ahLst/>
            <a:cxnLst/>
            <a:rect r="r" b="b" t="t" l="l"/>
            <a:pathLst>
              <a:path h="9896625" w="11591947">
                <a:moveTo>
                  <a:pt x="0" y="0"/>
                </a:moveTo>
                <a:lnTo>
                  <a:pt x="11591947" y="0"/>
                </a:lnTo>
                <a:lnTo>
                  <a:pt x="11591947" y="9896625"/>
                </a:lnTo>
                <a:lnTo>
                  <a:pt x="0" y="9896625"/>
                </a:lnTo>
                <a:lnTo>
                  <a:pt x="0" y="0"/>
                </a:lnTo>
                <a:close/>
              </a:path>
            </a:pathLst>
          </a:custGeom>
          <a:blipFill>
            <a:blip r:embed="rId2">
              <a:alphaModFix amt="64000"/>
            </a:blip>
            <a:stretch>
              <a:fillRect l="0" t="0" r="0" b="0"/>
            </a:stretch>
          </a:blipFill>
        </p:spPr>
      </p:sp>
      <p:sp>
        <p:nvSpPr>
          <p:cNvPr name="Freeform 3" id="3"/>
          <p:cNvSpPr/>
          <p:nvPr/>
        </p:nvSpPr>
        <p:spPr>
          <a:xfrm flipH="false" flipV="false" rot="0">
            <a:off x="6345407" y="1028700"/>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2866520" y="4654311"/>
            <a:ext cx="2233227" cy="22332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42000"/>
                  </a:srgbClr>
                </a:gs>
                <a:gs pos="100000">
                  <a:srgbClr val="004AAD">
                    <a:alpha val="42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345407" y="3189297"/>
            <a:ext cx="6968511" cy="1670961"/>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CÂU HỎI </a:t>
            </a:r>
          </a:p>
        </p:txBody>
      </p:sp>
      <p:sp>
        <p:nvSpPr>
          <p:cNvPr name="TextBox 8" id="8"/>
          <p:cNvSpPr txBox="true"/>
          <p:nvPr/>
        </p:nvSpPr>
        <p:spPr>
          <a:xfrm rot="0">
            <a:off x="5936189" y="7795190"/>
            <a:ext cx="5776506" cy="455296"/>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Montserrat"/>
                <a:ea typeface="Montserrat"/>
                <a:cs typeface="Montserrat"/>
                <a:sym typeface="Montserrat"/>
              </a:rPr>
              <a:t>CẢ NHÓM </a:t>
            </a:r>
          </a:p>
        </p:txBody>
      </p:sp>
      <p:sp>
        <p:nvSpPr>
          <p:cNvPr name="TextBox 9" id="9"/>
          <p:cNvSpPr txBox="true"/>
          <p:nvPr/>
        </p:nvSpPr>
        <p:spPr>
          <a:xfrm rot="0">
            <a:off x="7057488" y="1124553"/>
            <a:ext cx="2772175" cy="495301"/>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Montserrat Bold"/>
                <a:ea typeface="Montserrat Bold"/>
                <a:cs typeface="Montserrat Bold"/>
                <a:sym typeface="Montserrat Bold"/>
              </a:rPr>
              <a:t>YÊU CẦU 4: </a:t>
            </a:r>
          </a:p>
        </p:txBody>
      </p:sp>
      <p:sp>
        <p:nvSpPr>
          <p:cNvPr name="TextBox 10" id="10"/>
          <p:cNvSpPr txBox="true"/>
          <p:nvPr/>
        </p:nvSpPr>
        <p:spPr>
          <a:xfrm rot="0">
            <a:off x="4782364" y="4921011"/>
            <a:ext cx="8084156" cy="2463589"/>
          </a:xfrm>
          <a:prstGeom prst="rect">
            <a:avLst/>
          </a:prstGeom>
        </p:spPr>
        <p:txBody>
          <a:bodyPr anchor="t" rtlCol="false" tIns="0" lIns="0" bIns="0" rIns="0">
            <a:spAutoFit/>
          </a:bodyPr>
          <a:lstStyle/>
          <a:p>
            <a:pPr algn="l">
              <a:lnSpc>
                <a:spcPts val="18868"/>
              </a:lnSpc>
            </a:pPr>
            <a:r>
              <a:rPr lang="en-US" sz="17969">
                <a:solidFill>
                  <a:srgbClr val="C4459F"/>
                </a:solidFill>
                <a:latin typeface="Anton"/>
                <a:ea typeface="Anton"/>
                <a:cs typeface="Anton"/>
                <a:sym typeface="Anton"/>
              </a:rPr>
              <a:t>TRUY VẤN</a:t>
            </a:r>
          </a:p>
        </p:txBody>
      </p:sp>
      <p:grpSp>
        <p:nvGrpSpPr>
          <p:cNvPr name="Group 11" id="11"/>
          <p:cNvGrpSpPr/>
          <p:nvPr/>
        </p:nvGrpSpPr>
        <p:grpSpPr>
          <a:xfrm rot="0">
            <a:off x="14269714" y="4331970"/>
            <a:ext cx="1030630" cy="10306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65000"/>
                  </a:srgbClr>
                </a:gs>
                <a:gs pos="100000">
                  <a:srgbClr val="FF99FF">
                    <a:alpha val="65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21892" y="576345"/>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960262" y="1691381"/>
            <a:ext cx="8725481" cy="693612"/>
          </a:xfrm>
          <a:prstGeom prst="rect">
            <a:avLst/>
          </a:prstGeom>
        </p:spPr>
        <p:txBody>
          <a:bodyPr anchor="t" rtlCol="false" tIns="0" lIns="0" bIns="0" rIns="0">
            <a:spAutoFit/>
          </a:bodyPr>
          <a:lstStyle/>
          <a:p>
            <a:pPr algn="l" marL="0" indent="0" lvl="0">
              <a:lnSpc>
                <a:spcPts val="5304"/>
              </a:lnSpc>
              <a:spcBef>
                <a:spcPct val="0"/>
              </a:spcBef>
            </a:pPr>
            <a:r>
              <a:rPr lang="en-US" b="true" sz="4866">
                <a:solidFill>
                  <a:srgbClr val="5ED5CA"/>
                </a:solidFill>
                <a:latin typeface="ฟ้อนต์ Bold"/>
                <a:ea typeface="ฟ้อนต์ Bold"/>
                <a:cs typeface="ฟ้อนต์ Bold"/>
                <a:sym typeface="ฟ้อนต์ Bold"/>
              </a:rPr>
              <a:t>Truy vấn kết nối nhiều bảng </a:t>
            </a:r>
          </a:p>
        </p:txBody>
      </p:sp>
      <p:grpSp>
        <p:nvGrpSpPr>
          <p:cNvPr name="Group 4" id="4"/>
          <p:cNvGrpSpPr/>
          <p:nvPr/>
        </p:nvGrpSpPr>
        <p:grpSpPr>
          <a:xfrm rot="0">
            <a:off x="12551678" y="1999417"/>
            <a:ext cx="7137321" cy="71373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4067458" y="993752"/>
            <a:ext cx="7624796" cy="8142986"/>
          </a:xfrm>
          <a:custGeom>
            <a:avLst/>
            <a:gdLst/>
            <a:ahLst/>
            <a:cxnLst/>
            <a:rect r="r" b="b" t="t" l="l"/>
            <a:pathLst>
              <a:path h="8142986" w="762479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257740" y="5108552"/>
            <a:ext cx="4884164" cy="48841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1" id="11"/>
          <p:cNvSpPr/>
          <p:nvPr/>
        </p:nvSpPr>
        <p:spPr>
          <a:xfrm flipH="false" flipV="false" rot="0">
            <a:off x="13142195" y="3505297"/>
            <a:ext cx="3587414" cy="2530757"/>
          </a:xfrm>
          <a:custGeom>
            <a:avLst/>
            <a:gdLst/>
            <a:ahLst/>
            <a:cxnLst/>
            <a:rect r="r" b="b" t="t" l="l"/>
            <a:pathLst>
              <a:path h="2530757" w="3587414">
                <a:moveTo>
                  <a:pt x="0" y="0"/>
                </a:moveTo>
                <a:lnTo>
                  <a:pt x="3587414" y="0"/>
                </a:lnTo>
                <a:lnTo>
                  <a:pt x="3587414" y="2530757"/>
                </a:lnTo>
                <a:lnTo>
                  <a:pt x="0" y="2530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131778"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Minh Kha, Nguyễn Thị Thanh Nhàn</a:t>
            </a:r>
          </a:p>
        </p:txBody>
      </p:sp>
      <p:sp>
        <p:nvSpPr>
          <p:cNvPr name="TextBox 13" id="13"/>
          <p:cNvSpPr txBox="true"/>
          <p:nvPr/>
        </p:nvSpPr>
        <p:spPr>
          <a:xfrm rot="0">
            <a:off x="1028700" y="2458817"/>
            <a:ext cx="12648584" cy="1047750"/>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Canva Sans Bold"/>
                <a:ea typeface="Canva Sans Bold"/>
                <a:cs typeface="Canva Sans Bold"/>
                <a:sym typeface="Canva Sans Bold"/>
              </a:rPr>
              <a:t>Câu 1: Truy vấn 1: Liệt kê họ tên nhân viên, tên phòng ban, tên dự án mà họ tham gia, và kỹ năng họ đã sử dụng trong dự án đó.</a:t>
            </a:r>
          </a:p>
        </p:txBody>
      </p:sp>
      <p:sp>
        <p:nvSpPr>
          <p:cNvPr name="TextBox 14" id="14"/>
          <p:cNvSpPr txBox="true"/>
          <p:nvPr/>
        </p:nvSpPr>
        <p:spPr>
          <a:xfrm rot="0">
            <a:off x="1028700" y="3835767"/>
            <a:ext cx="10921160" cy="3167371"/>
          </a:xfrm>
          <a:prstGeom prst="rect">
            <a:avLst/>
          </a:prstGeom>
        </p:spPr>
        <p:txBody>
          <a:bodyPr anchor="t" rtlCol="false" tIns="0" lIns="0" bIns="0" rIns="0">
            <a:spAutoFit/>
          </a:bodyPr>
          <a:lstStyle/>
          <a:p>
            <a:pPr algn="just">
              <a:lnSpc>
                <a:spcPts val="4260"/>
              </a:lnSpc>
            </a:pPr>
            <a:r>
              <a:rPr lang="en-US" b="true" sz="2646">
                <a:solidFill>
                  <a:srgbClr val="000000"/>
                </a:solidFill>
                <a:latin typeface="Canva Sans Medium"/>
                <a:ea typeface="Canva Sans Medium"/>
                <a:cs typeface="Canva Sans Medium"/>
                <a:sym typeface="Canva Sans Medium"/>
              </a:rPr>
              <a:t>SELECT NV.HoTen, PB.TenPB, DA.TenDA, KN.ChuThich AS KyNang</a:t>
            </a:r>
          </a:p>
          <a:p>
            <a:pPr algn="just">
              <a:lnSpc>
                <a:spcPts val="4260"/>
              </a:lnSpc>
            </a:pPr>
            <a:r>
              <a:rPr lang="en-US" b="true" sz="2646">
                <a:solidFill>
                  <a:srgbClr val="000000"/>
                </a:solidFill>
                <a:latin typeface="Canva Sans Medium"/>
                <a:ea typeface="Canva Sans Medium"/>
                <a:cs typeface="Canva Sans Medium"/>
                <a:sym typeface="Canva Sans Medium"/>
              </a:rPr>
              <a:t>FROM NhanVien NV</a:t>
            </a:r>
          </a:p>
          <a:p>
            <a:pPr algn="just">
              <a:lnSpc>
                <a:spcPts val="4260"/>
              </a:lnSpc>
            </a:pPr>
            <a:r>
              <a:rPr lang="en-US" b="true" sz="2646">
                <a:solidFill>
                  <a:srgbClr val="000000"/>
                </a:solidFill>
                <a:latin typeface="Canva Sans Medium"/>
                <a:ea typeface="Canva Sans Medium"/>
                <a:cs typeface="Canva Sans Medium"/>
                <a:sym typeface="Canva Sans Medium"/>
              </a:rPr>
              <a:t>JOIN PhongBan PB ON NV.MaPB = PB.MaPB</a:t>
            </a:r>
          </a:p>
          <a:p>
            <a:pPr algn="just">
              <a:lnSpc>
                <a:spcPts val="4260"/>
              </a:lnSpc>
            </a:pPr>
            <a:r>
              <a:rPr lang="en-US" b="true" sz="2646">
                <a:solidFill>
                  <a:srgbClr val="000000"/>
                </a:solidFill>
                <a:latin typeface="Canva Sans Medium"/>
                <a:ea typeface="Canva Sans Medium"/>
                <a:cs typeface="Canva Sans Medium"/>
                <a:sym typeface="Canva Sans Medium"/>
              </a:rPr>
              <a:t>JOIN SuDung_KyNang SDK ON NV.MaNV = SDK.MaNV</a:t>
            </a:r>
          </a:p>
          <a:p>
            <a:pPr algn="just">
              <a:lnSpc>
                <a:spcPts val="4260"/>
              </a:lnSpc>
            </a:pPr>
            <a:r>
              <a:rPr lang="en-US" b="true" sz="2646">
                <a:solidFill>
                  <a:srgbClr val="000000"/>
                </a:solidFill>
                <a:latin typeface="Canva Sans Medium"/>
                <a:ea typeface="Canva Sans Medium"/>
                <a:cs typeface="Canva Sans Medium"/>
                <a:sym typeface="Canva Sans Medium"/>
              </a:rPr>
              <a:t>JOIN DuAn DA ON SDK.MaDA = DA.MaDA</a:t>
            </a:r>
          </a:p>
          <a:p>
            <a:pPr algn="just">
              <a:lnSpc>
                <a:spcPts val="4260"/>
              </a:lnSpc>
            </a:pPr>
            <a:r>
              <a:rPr lang="en-US" b="true" sz="2646">
                <a:solidFill>
                  <a:srgbClr val="000000"/>
                </a:solidFill>
                <a:latin typeface="Canva Sans Medium"/>
                <a:ea typeface="Canva Sans Medium"/>
                <a:cs typeface="Canva Sans Medium"/>
                <a:sym typeface="Canva Sans Medium"/>
              </a:rPr>
              <a:t>JOIN KyNang KN ON SDK.MaKN = KN.MaKN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7503" y="52194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577503" y="1471061"/>
            <a:ext cx="8725481" cy="693612"/>
          </a:xfrm>
          <a:prstGeom prst="rect">
            <a:avLst/>
          </a:prstGeom>
        </p:spPr>
        <p:txBody>
          <a:bodyPr anchor="t" rtlCol="false" tIns="0" lIns="0" bIns="0" rIns="0">
            <a:spAutoFit/>
          </a:bodyPr>
          <a:lstStyle/>
          <a:p>
            <a:pPr algn="l" marL="0" indent="0" lvl="0">
              <a:lnSpc>
                <a:spcPts val="5304"/>
              </a:lnSpc>
              <a:spcBef>
                <a:spcPct val="0"/>
              </a:spcBef>
            </a:pPr>
            <a:r>
              <a:rPr lang="en-US" b="true" sz="4866">
                <a:solidFill>
                  <a:srgbClr val="5ED5CA"/>
                </a:solidFill>
                <a:latin typeface="ฟ้อนต์ Bold"/>
                <a:ea typeface="ฟ้อนต์ Bold"/>
                <a:cs typeface="ฟ้อนต์ Bold"/>
                <a:sym typeface="ฟ้อนต์ Bold"/>
              </a:rPr>
              <a:t>Truy vấn kết nối nhiều bảng </a:t>
            </a:r>
          </a:p>
        </p:txBody>
      </p:sp>
      <p:grpSp>
        <p:nvGrpSpPr>
          <p:cNvPr name="Group 4" id="4"/>
          <p:cNvGrpSpPr/>
          <p:nvPr/>
        </p:nvGrpSpPr>
        <p:grpSpPr>
          <a:xfrm rot="0">
            <a:off x="12639979" y="3995686"/>
            <a:ext cx="7137321" cy="71373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4067458" y="1115314"/>
            <a:ext cx="7624796" cy="8142986"/>
          </a:xfrm>
          <a:custGeom>
            <a:avLst/>
            <a:gdLst/>
            <a:ahLst/>
            <a:cxnLst/>
            <a:rect r="r" b="b" t="t" l="l"/>
            <a:pathLst>
              <a:path h="8142986" w="762479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257740" y="5108552"/>
            <a:ext cx="4884164" cy="48841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1" id="11"/>
          <p:cNvSpPr/>
          <p:nvPr/>
        </p:nvSpPr>
        <p:spPr>
          <a:xfrm flipH="false" flipV="false" rot="0">
            <a:off x="13142195" y="4302699"/>
            <a:ext cx="3587414" cy="2530757"/>
          </a:xfrm>
          <a:custGeom>
            <a:avLst/>
            <a:gdLst/>
            <a:ahLst/>
            <a:cxnLst/>
            <a:rect r="r" b="b" t="t" l="l"/>
            <a:pathLst>
              <a:path h="2530757" w="3587414">
                <a:moveTo>
                  <a:pt x="0" y="0"/>
                </a:moveTo>
                <a:lnTo>
                  <a:pt x="3587414" y="0"/>
                </a:lnTo>
                <a:lnTo>
                  <a:pt x="3587414" y="2530757"/>
                </a:lnTo>
                <a:lnTo>
                  <a:pt x="0" y="2530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09951" y="9473959"/>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Minh Kha, Nguyễn Thị Thanh Nhàn</a:t>
            </a:r>
          </a:p>
        </p:txBody>
      </p:sp>
      <p:sp>
        <p:nvSpPr>
          <p:cNvPr name="TextBox 13" id="13"/>
          <p:cNvSpPr txBox="true"/>
          <p:nvPr/>
        </p:nvSpPr>
        <p:spPr>
          <a:xfrm rot="0">
            <a:off x="846369" y="2385961"/>
            <a:ext cx="14994620" cy="1609725"/>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Poppins Bold"/>
                <a:ea typeface="Poppins Bold"/>
                <a:cs typeface="Poppins Bold"/>
                <a:sym typeface="Poppins Bold"/>
              </a:rPr>
              <a:t>Câu 2: Liệt kê tên nhà cung cấp, tên phòng ban và tên dự án mà có thiết bị được cung cấp cho phòng ban đó, đồng thời nhân viên của phòng ban đó đang tham gia dự án ở thành phố trùng với thành phố của dự án.</a:t>
            </a:r>
          </a:p>
        </p:txBody>
      </p:sp>
      <p:sp>
        <p:nvSpPr>
          <p:cNvPr name="TextBox 14" id="14"/>
          <p:cNvSpPr txBox="true"/>
          <p:nvPr/>
        </p:nvSpPr>
        <p:spPr>
          <a:xfrm rot="0">
            <a:off x="846369" y="4261357"/>
            <a:ext cx="9723515" cy="5260227"/>
          </a:xfrm>
          <a:prstGeom prst="rect">
            <a:avLst/>
          </a:prstGeom>
        </p:spPr>
        <p:txBody>
          <a:bodyPr anchor="t" rtlCol="false" tIns="0" lIns="0" bIns="0" rIns="0">
            <a:spAutoFit/>
          </a:bodyPr>
          <a:lstStyle/>
          <a:p>
            <a:pPr algn="just">
              <a:lnSpc>
                <a:spcPts val="4684"/>
              </a:lnSpc>
            </a:pPr>
            <a:r>
              <a:rPr lang="en-US" b="true" sz="2616">
                <a:solidFill>
                  <a:srgbClr val="000000"/>
                </a:solidFill>
                <a:latin typeface="Poppins Medium"/>
                <a:ea typeface="Poppins Medium"/>
                <a:cs typeface="Poppins Medium"/>
                <a:sym typeface="Poppins Medium"/>
              </a:rPr>
              <a:t>SELECT NCC.TenNCC, PB.TenPB, DA.TenDA</a:t>
            </a:r>
          </a:p>
          <a:p>
            <a:pPr algn="just">
              <a:lnSpc>
                <a:spcPts val="4684"/>
              </a:lnSpc>
            </a:pPr>
            <a:r>
              <a:rPr lang="en-US" b="true" sz="2616">
                <a:solidFill>
                  <a:srgbClr val="000000"/>
                </a:solidFill>
                <a:latin typeface="Poppins Medium"/>
                <a:ea typeface="Poppins Medium"/>
                <a:cs typeface="Poppins Medium"/>
                <a:sym typeface="Poppins Medium"/>
              </a:rPr>
              <a:t>FROM CungCap_ThietBi CC</a:t>
            </a:r>
          </a:p>
          <a:p>
            <a:pPr algn="just">
              <a:lnSpc>
                <a:spcPts val="4684"/>
              </a:lnSpc>
            </a:pPr>
            <a:r>
              <a:rPr lang="en-US" b="true" sz="2616">
                <a:solidFill>
                  <a:srgbClr val="000000"/>
                </a:solidFill>
                <a:latin typeface="Poppins Medium"/>
                <a:ea typeface="Poppins Medium"/>
                <a:cs typeface="Poppins Medium"/>
                <a:sym typeface="Poppins Medium"/>
              </a:rPr>
              <a:t>JOIN PhongBan PB ON CC.MaPB = PB.MaPB</a:t>
            </a:r>
          </a:p>
          <a:p>
            <a:pPr algn="just">
              <a:lnSpc>
                <a:spcPts val="4684"/>
              </a:lnSpc>
            </a:pPr>
            <a:r>
              <a:rPr lang="en-US" b="true" sz="2616">
                <a:solidFill>
                  <a:srgbClr val="000000"/>
                </a:solidFill>
                <a:latin typeface="Poppins Medium"/>
                <a:ea typeface="Poppins Medium"/>
                <a:cs typeface="Poppins Medium"/>
                <a:sym typeface="Poppins Medium"/>
              </a:rPr>
              <a:t>JOIN NhaCungCap NCC ON CC.MaNCC = NCC.MaNCC</a:t>
            </a:r>
          </a:p>
          <a:p>
            <a:pPr algn="just">
              <a:lnSpc>
                <a:spcPts val="4684"/>
              </a:lnSpc>
            </a:pPr>
            <a:r>
              <a:rPr lang="en-US" b="true" sz="2616">
                <a:solidFill>
                  <a:srgbClr val="000000"/>
                </a:solidFill>
                <a:latin typeface="Poppins Medium"/>
                <a:ea typeface="Poppins Medium"/>
                <a:cs typeface="Poppins Medium"/>
                <a:sym typeface="Poppins Medium"/>
              </a:rPr>
              <a:t>JOIN NhanVien NV ON PB.MaPB = NV.MaPB</a:t>
            </a:r>
          </a:p>
          <a:p>
            <a:pPr algn="just">
              <a:lnSpc>
                <a:spcPts val="4684"/>
              </a:lnSpc>
            </a:pPr>
            <a:r>
              <a:rPr lang="en-US" b="true" sz="2616">
                <a:solidFill>
                  <a:srgbClr val="000000"/>
                </a:solidFill>
                <a:latin typeface="Poppins Medium"/>
                <a:ea typeface="Poppins Medium"/>
                <a:cs typeface="Poppins Medium"/>
                <a:sym typeface="Poppins Medium"/>
              </a:rPr>
              <a:t>JOIN ThamGia_DuAn TG ON NV.MaNV = TG.MaNV</a:t>
            </a:r>
          </a:p>
          <a:p>
            <a:pPr algn="just">
              <a:lnSpc>
                <a:spcPts val="4684"/>
              </a:lnSpc>
            </a:pPr>
            <a:r>
              <a:rPr lang="en-US" b="true" sz="2616">
                <a:solidFill>
                  <a:srgbClr val="000000"/>
                </a:solidFill>
                <a:latin typeface="Poppins Medium"/>
                <a:ea typeface="Poppins Medium"/>
                <a:cs typeface="Poppins Medium"/>
                <a:sym typeface="Poppins Medium"/>
              </a:rPr>
              <a:t>JOIN DuAn DA ON TG.MaDA = DA.MaDA</a:t>
            </a:r>
          </a:p>
          <a:p>
            <a:pPr algn="just">
              <a:lnSpc>
                <a:spcPts val="4684"/>
              </a:lnSpc>
            </a:pPr>
            <a:r>
              <a:rPr lang="en-US" b="true" sz="2616">
                <a:solidFill>
                  <a:srgbClr val="000000"/>
                </a:solidFill>
                <a:latin typeface="Poppins Medium"/>
                <a:ea typeface="Poppins Medium"/>
                <a:cs typeface="Poppins Medium"/>
                <a:sym typeface="Poppins Medium"/>
              </a:rPr>
              <a:t>WHERE TG.ThanhPho = DA.ThanhPho</a:t>
            </a:r>
          </a:p>
          <a:p>
            <a:pPr algn="just">
              <a:lnSpc>
                <a:spcPts val="4684"/>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7503" y="52194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868444" y="1676093"/>
            <a:ext cx="8725481" cy="687107"/>
          </a:xfrm>
          <a:prstGeom prst="rect">
            <a:avLst/>
          </a:prstGeom>
        </p:spPr>
        <p:txBody>
          <a:bodyPr anchor="t" rtlCol="false" tIns="0" lIns="0" bIns="0" rIns="0">
            <a:spAutoFit/>
          </a:bodyPr>
          <a:lstStyle/>
          <a:p>
            <a:pPr algn="l" marL="0" indent="0" lvl="0">
              <a:lnSpc>
                <a:spcPts val="5304"/>
              </a:lnSpc>
              <a:spcBef>
                <a:spcPct val="0"/>
              </a:spcBef>
            </a:pPr>
            <a:r>
              <a:rPr lang="en-US" b="true" sz="4866">
                <a:solidFill>
                  <a:srgbClr val="5ED5CA"/>
                </a:solidFill>
                <a:latin typeface="ฟ้อนต์ Bold"/>
                <a:ea typeface="ฟ้อนต์ Bold"/>
                <a:cs typeface="ฟ้อนต์ Bold"/>
                <a:sym typeface="ฟ้อนต์ Bold"/>
              </a:rPr>
              <a:t>UPDATE</a:t>
            </a:r>
          </a:p>
        </p:txBody>
      </p:sp>
      <p:grpSp>
        <p:nvGrpSpPr>
          <p:cNvPr name="Group 4" id="4"/>
          <p:cNvGrpSpPr/>
          <p:nvPr/>
        </p:nvGrpSpPr>
        <p:grpSpPr>
          <a:xfrm rot="0">
            <a:off x="12838656" y="3441161"/>
            <a:ext cx="7137321" cy="71373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4445342" y="643516"/>
            <a:ext cx="7624796" cy="8142986"/>
          </a:xfrm>
          <a:custGeom>
            <a:avLst/>
            <a:gdLst/>
            <a:ahLst/>
            <a:cxnLst/>
            <a:rect r="r" b="b" t="t" l="l"/>
            <a:pathLst>
              <a:path h="8142986" w="7624796">
                <a:moveTo>
                  <a:pt x="0" y="0"/>
                </a:moveTo>
                <a:lnTo>
                  <a:pt x="7624796" y="0"/>
                </a:lnTo>
                <a:lnTo>
                  <a:pt x="7624796" y="8142987"/>
                </a:lnTo>
                <a:lnTo>
                  <a:pt x="0" y="8142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257740" y="5108552"/>
            <a:ext cx="4884164" cy="48841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1" id="11"/>
          <p:cNvSpPr/>
          <p:nvPr/>
        </p:nvSpPr>
        <p:spPr>
          <a:xfrm flipH="false" flipV="false" rot="0">
            <a:off x="13392998" y="4103784"/>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714277"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Nguyễn Minh Kha, Nguyễn Thị Thanh Nhàn</a:t>
            </a:r>
          </a:p>
        </p:txBody>
      </p:sp>
      <p:sp>
        <p:nvSpPr>
          <p:cNvPr name="TextBox 13" id="13"/>
          <p:cNvSpPr txBox="true"/>
          <p:nvPr/>
        </p:nvSpPr>
        <p:spPr>
          <a:xfrm rot="0">
            <a:off x="1119247" y="2687049"/>
            <a:ext cx="14067458" cy="1076325"/>
          </a:xfrm>
          <a:prstGeom prst="rect">
            <a:avLst/>
          </a:prstGeom>
        </p:spPr>
        <p:txBody>
          <a:bodyPr anchor="t" rtlCol="false" tIns="0" lIns="0" bIns="0" rIns="0">
            <a:spAutoFit/>
          </a:bodyPr>
          <a:lstStyle/>
          <a:p>
            <a:pPr algn="just">
              <a:lnSpc>
                <a:spcPts val="4200"/>
              </a:lnSpc>
              <a:spcBef>
                <a:spcPct val="0"/>
              </a:spcBef>
            </a:pPr>
            <a:r>
              <a:rPr lang="en-US" b="true" sz="3000">
                <a:solidFill>
                  <a:srgbClr val="000000"/>
                </a:solidFill>
                <a:latin typeface="Poppins Bold"/>
                <a:ea typeface="Poppins Bold"/>
                <a:cs typeface="Poppins Bold"/>
                <a:sym typeface="Poppins Bold"/>
              </a:rPr>
              <a:t>Câu 3: Cập nhật công việc (CongViec) của những nhân viên đang tham gia các dự án có kinh phí trên 60 triệu thành “Trưởng nhóm dự án”.</a:t>
            </a:r>
          </a:p>
        </p:txBody>
      </p:sp>
      <p:sp>
        <p:nvSpPr>
          <p:cNvPr name="TextBox 14" id="14"/>
          <p:cNvSpPr txBox="true"/>
          <p:nvPr/>
        </p:nvSpPr>
        <p:spPr>
          <a:xfrm rot="0">
            <a:off x="1119247" y="4216779"/>
            <a:ext cx="7785124" cy="4702175"/>
          </a:xfrm>
          <a:prstGeom prst="rect">
            <a:avLst/>
          </a:prstGeom>
        </p:spPr>
        <p:txBody>
          <a:bodyPr anchor="t" rtlCol="false" tIns="0" lIns="0" bIns="0" rIns="0">
            <a:spAutoFit/>
          </a:bodyPr>
          <a:lstStyle/>
          <a:p>
            <a:pPr algn="just">
              <a:lnSpc>
                <a:spcPts val="4149"/>
              </a:lnSpc>
            </a:pPr>
            <a:r>
              <a:rPr lang="en-US" b="true" sz="2499">
                <a:solidFill>
                  <a:srgbClr val="000000"/>
                </a:solidFill>
                <a:latin typeface="Poppins Medium"/>
                <a:ea typeface="Poppins Medium"/>
                <a:cs typeface="Poppins Medium"/>
                <a:sym typeface="Poppins Medium"/>
              </a:rPr>
              <a:t>UPDATE NV</a:t>
            </a:r>
          </a:p>
          <a:p>
            <a:pPr algn="just">
              <a:lnSpc>
                <a:spcPts val="4149"/>
              </a:lnSpc>
            </a:pPr>
            <a:r>
              <a:rPr lang="en-US" b="true" sz="2499">
                <a:solidFill>
                  <a:srgbClr val="000000"/>
                </a:solidFill>
                <a:latin typeface="Poppins Medium"/>
                <a:ea typeface="Poppins Medium"/>
                <a:cs typeface="Poppins Medium"/>
                <a:sym typeface="Poppins Medium"/>
              </a:rPr>
              <a:t>SET NV.CongViec = N'Trưởng nhóm dự án'</a:t>
            </a:r>
          </a:p>
          <a:p>
            <a:pPr algn="just">
              <a:lnSpc>
                <a:spcPts val="4149"/>
              </a:lnSpc>
            </a:pPr>
            <a:r>
              <a:rPr lang="en-US" b="true" sz="2499">
                <a:solidFill>
                  <a:srgbClr val="000000"/>
                </a:solidFill>
                <a:latin typeface="Poppins Medium"/>
                <a:ea typeface="Poppins Medium"/>
                <a:cs typeface="Poppins Medium"/>
                <a:sym typeface="Poppins Medium"/>
              </a:rPr>
              <a:t>FROM NhanVien NV</a:t>
            </a:r>
          </a:p>
          <a:p>
            <a:pPr algn="just">
              <a:lnSpc>
                <a:spcPts val="4149"/>
              </a:lnSpc>
            </a:pPr>
            <a:r>
              <a:rPr lang="en-US" b="true" sz="2499">
                <a:solidFill>
                  <a:srgbClr val="000000"/>
                </a:solidFill>
                <a:latin typeface="Poppins Medium"/>
                <a:ea typeface="Poppins Medium"/>
                <a:cs typeface="Poppins Medium"/>
                <a:sym typeface="Poppins Medium"/>
              </a:rPr>
              <a:t>JOIN </a:t>
            </a:r>
          </a:p>
          <a:p>
            <a:pPr algn="just">
              <a:lnSpc>
                <a:spcPts val="4149"/>
              </a:lnSpc>
            </a:pPr>
            <a:r>
              <a:rPr lang="en-US" b="true" sz="2499">
                <a:solidFill>
                  <a:srgbClr val="000000"/>
                </a:solidFill>
                <a:latin typeface="Poppins Medium"/>
                <a:ea typeface="Poppins Medium"/>
                <a:cs typeface="Poppins Medium"/>
                <a:sym typeface="Poppins Medium"/>
              </a:rPr>
              <a:t> ThamGia_DuAn TG ON NV.MaNV = TG.MaNV</a:t>
            </a:r>
          </a:p>
          <a:p>
            <a:pPr algn="just">
              <a:lnSpc>
                <a:spcPts val="4149"/>
              </a:lnSpc>
            </a:pPr>
            <a:r>
              <a:rPr lang="en-US" b="true" sz="2499">
                <a:solidFill>
                  <a:srgbClr val="000000"/>
                </a:solidFill>
                <a:latin typeface="Poppins Medium"/>
                <a:ea typeface="Poppins Medium"/>
                <a:cs typeface="Poppins Medium"/>
                <a:sym typeface="Poppins Medium"/>
              </a:rPr>
              <a:t>JOIN </a:t>
            </a:r>
          </a:p>
          <a:p>
            <a:pPr algn="just">
              <a:lnSpc>
                <a:spcPts val="4149"/>
              </a:lnSpc>
            </a:pPr>
            <a:r>
              <a:rPr lang="en-US" b="true" sz="2499">
                <a:solidFill>
                  <a:srgbClr val="000000"/>
                </a:solidFill>
                <a:latin typeface="Poppins Medium"/>
                <a:ea typeface="Poppins Medium"/>
                <a:cs typeface="Poppins Medium"/>
                <a:sym typeface="Poppins Medium"/>
              </a:rPr>
              <a:t> DuAn DA ON TG.MaDA = DA.MaDA</a:t>
            </a:r>
          </a:p>
          <a:p>
            <a:pPr algn="just">
              <a:lnSpc>
                <a:spcPts val="4149"/>
              </a:lnSpc>
            </a:pPr>
            <a:r>
              <a:rPr lang="en-US" b="true" sz="2499">
                <a:solidFill>
                  <a:srgbClr val="000000"/>
                </a:solidFill>
                <a:latin typeface="Poppins Medium"/>
                <a:ea typeface="Poppins Medium"/>
                <a:cs typeface="Poppins Medium"/>
                <a:sym typeface="Poppins Medium"/>
              </a:rPr>
              <a:t>WHERE </a:t>
            </a:r>
          </a:p>
          <a:p>
            <a:pPr algn="just">
              <a:lnSpc>
                <a:spcPts val="4149"/>
              </a:lnSpc>
            </a:pPr>
            <a:r>
              <a:rPr lang="en-US" b="true" sz="2499">
                <a:solidFill>
                  <a:srgbClr val="000000"/>
                </a:solidFill>
                <a:latin typeface="Poppins Medium"/>
                <a:ea typeface="Poppins Medium"/>
                <a:cs typeface="Poppins Medium"/>
                <a:sym typeface="Poppins Medium"/>
              </a:rPr>
              <a:t> DA.KinhPhi &gt; 60000000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7503" y="52194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868444" y="1676093"/>
            <a:ext cx="8725481" cy="687107"/>
          </a:xfrm>
          <a:prstGeom prst="rect">
            <a:avLst/>
          </a:prstGeom>
        </p:spPr>
        <p:txBody>
          <a:bodyPr anchor="t" rtlCol="false" tIns="0" lIns="0" bIns="0" rIns="0">
            <a:spAutoFit/>
          </a:bodyPr>
          <a:lstStyle/>
          <a:p>
            <a:pPr algn="l" marL="0" indent="0" lvl="0">
              <a:lnSpc>
                <a:spcPts val="5304"/>
              </a:lnSpc>
              <a:spcBef>
                <a:spcPct val="0"/>
              </a:spcBef>
            </a:pPr>
            <a:r>
              <a:rPr lang="en-US" b="true" sz="4866">
                <a:solidFill>
                  <a:srgbClr val="5ED5CA"/>
                </a:solidFill>
                <a:latin typeface="ฟ้อนต์ Bold"/>
                <a:ea typeface="ฟ้อนต์ Bold"/>
                <a:cs typeface="ฟ้อนต์ Bold"/>
                <a:sym typeface="ฟ้อนต์ Bold"/>
              </a:rPr>
              <a:t>UPDATE</a:t>
            </a:r>
          </a:p>
        </p:txBody>
      </p:sp>
      <p:grpSp>
        <p:nvGrpSpPr>
          <p:cNvPr name="Group 4" id="4"/>
          <p:cNvGrpSpPr/>
          <p:nvPr/>
        </p:nvGrpSpPr>
        <p:grpSpPr>
          <a:xfrm rot="0">
            <a:off x="12838656" y="3441161"/>
            <a:ext cx="7137321" cy="71373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4445342" y="643516"/>
            <a:ext cx="7624796" cy="8142986"/>
          </a:xfrm>
          <a:custGeom>
            <a:avLst/>
            <a:gdLst/>
            <a:ahLst/>
            <a:cxnLst/>
            <a:rect r="r" b="b" t="t" l="l"/>
            <a:pathLst>
              <a:path h="8142986" w="7624796">
                <a:moveTo>
                  <a:pt x="0" y="0"/>
                </a:moveTo>
                <a:lnTo>
                  <a:pt x="7624796" y="0"/>
                </a:lnTo>
                <a:lnTo>
                  <a:pt x="7624796" y="8142987"/>
                </a:lnTo>
                <a:lnTo>
                  <a:pt x="0" y="8142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257740" y="5108552"/>
            <a:ext cx="4884164" cy="48841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1" id="11"/>
          <p:cNvSpPr/>
          <p:nvPr/>
        </p:nvSpPr>
        <p:spPr>
          <a:xfrm flipH="false" flipV="false" rot="0">
            <a:off x="13392998" y="4103784"/>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714277"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Phan Trọng Phúc, Trần Hoàng Trọng </a:t>
            </a:r>
          </a:p>
        </p:txBody>
      </p:sp>
      <p:sp>
        <p:nvSpPr>
          <p:cNvPr name="TextBox 13" id="13"/>
          <p:cNvSpPr txBox="true"/>
          <p:nvPr/>
        </p:nvSpPr>
        <p:spPr>
          <a:xfrm rot="0">
            <a:off x="868444" y="2571885"/>
            <a:ext cx="14067458" cy="2143125"/>
          </a:xfrm>
          <a:prstGeom prst="rect">
            <a:avLst/>
          </a:prstGeom>
        </p:spPr>
        <p:txBody>
          <a:bodyPr anchor="t" rtlCol="false" tIns="0" lIns="0" bIns="0" rIns="0">
            <a:spAutoFit/>
          </a:bodyPr>
          <a:lstStyle/>
          <a:p>
            <a:pPr algn="just">
              <a:lnSpc>
                <a:spcPts val="4200"/>
              </a:lnSpc>
            </a:pPr>
            <a:r>
              <a:rPr lang="en-US" sz="3000" b="true">
                <a:solidFill>
                  <a:srgbClr val="000000"/>
                </a:solidFill>
                <a:latin typeface="Poppins Bold"/>
                <a:ea typeface="Poppins Bold"/>
                <a:cs typeface="Poppins Bold"/>
                <a:sym typeface="Poppins Bold"/>
              </a:rPr>
              <a:t>Câu 4: Cập nhật kinh phí của tất cả các dự án tại thành phố "Hà Nội" sao cho tăng thêm 10% kinh phí hiện tại nếu dự án đó có ít nhất một nhân viên tham gia sử dụng kỹ năng "Lập trình".</a:t>
            </a:r>
          </a:p>
          <a:p>
            <a:pPr algn="just">
              <a:lnSpc>
                <a:spcPts val="4200"/>
              </a:lnSpc>
              <a:spcBef>
                <a:spcPct val="0"/>
              </a:spcBef>
            </a:pPr>
          </a:p>
        </p:txBody>
      </p:sp>
      <p:sp>
        <p:nvSpPr>
          <p:cNvPr name="TextBox 14" id="14"/>
          <p:cNvSpPr txBox="true"/>
          <p:nvPr/>
        </p:nvSpPr>
        <p:spPr>
          <a:xfrm rot="0">
            <a:off x="868444" y="4256632"/>
            <a:ext cx="7785124" cy="4178300"/>
          </a:xfrm>
          <a:prstGeom prst="rect">
            <a:avLst/>
          </a:prstGeom>
        </p:spPr>
        <p:txBody>
          <a:bodyPr anchor="t" rtlCol="false" tIns="0" lIns="0" bIns="0" rIns="0">
            <a:spAutoFit/>
          </a:bodyPr>
          <a:lstStyle/>
          <a:p>
            <a:pPr algn="just">
              <a:lnSpc>
                <a:spcPts val="4149"/>
              </a:lnSpc>
            </a:pPr>
            <a:r>
              <a:rPr lang="en-US" sz="2499" b="true">
                <a:solidFill>
                  <a:srgbClr val="000000"/>
                </a:solidFill>
                <a:latin typeface="Poppins Medium"/>
                <a:ea typeface="Poppins Medium"/>
                <a:cs typeface="Poppins Medium"/>
                <a:sym typeface="Poppins Medium"/>
              </a:rPr>
              <a:t>UPDATE DuAn</a:t>
            </a:r>
          </a:p>
          <a:p>
            <a:pPr algn="just">
              <a:lnSpc>
                <a:spcPts val="4149"/>
              </a:lnSpc>
            </a:pPr>
            <a:r>
              <a:rPr lang="en-US" sz="2499" b="true">
                <a:solidFill>
                  <a:srgbClr val="000000"/>
                </a:solidFill>
                <a:latin typeface="Poppins Medium"/>
                <a:ea typeface="Poppins Medium"/>
                <a:cs typeface="Poppins Medium"/>
                <a:sym typeface="Poppins Medium"/>
              </a:rPr>
              <a:t>SET KinhPhi = KinhPhi * 1.1</a:t>
            </a:r>
          </a:p>
          <a:p>
            <a:pPr algn="just">
              <a:lnSpc>
                <a:spcPts val="4149"/>
              </a:lnSpc>
            </a:pPr>
            <a:r>
              <a:rPr lang="en-US" sz="2499" b="true">
                <a:solidFill>
                  <a:srgbClr val="000000"/>
                </a:solidFill>
                <a:latin typeface="Poppins Medium"/>
                <a:ea typeface="Poppins Medium"/>
                <a:cs typeface="Poppins Medium"/>
                <a:sym typeface="Poppins Medium"/>
              </a:rPr>
              <a:t>WHERE ThanhPho = N'Hà Nội'</a:t>
            </a:r>
          </a:p>
          <a:p>
            <a:pPr algn="just">
              <a:lnSpc>
                <a:spcPts val="4149"/>
              </a:lnSpc>
            </a:pPr>
            <a:r>
              <a:rPr lang="en-US" sz="2499" b="true">
                <a:solidFill>
                  <a:srgbClr val="000000"/>
                </a:solidFill>
                <a:latin typeface="Poppins Medium"/>
                <a:ea typeface="Poppins Medium"/>
                <a:cs typeface="Poppins Medium"/>
                <a:sym typeface="Poppins Medium"/>
              </a:rPr>
              <a:t> AND MaDA IN (</a:t>
            </a:r>
          </a:p>
          <a:p>
            <a:pPr algn="just">
              <a:lnSpc>
                <a:spcPts val="4149"/>
              </a:lnSpc>
            </a:pPr>
            <a:r>
              <a:rPr lang="en-US" sz="2499" b="true">
                <a:solidFill>
                  <a:srgbClr val="000000"/>
                </a:solidFill>
                <a:latin typeface="Poppins Medium"/>
                <a:ea typeface="Poppins Medium"/>
                <a:cs typeface="Poppins Medium"/>
                <a:sym typeface="Poppins Medium"/>
              </a:rPr>
              <a:t>   SELECT MaDA</a:t>
            </a:r>
          </a:p>
          <a:p>
            <a:pPr algn="just">
              <a:lnSpc>
                <a:spcPts val="4149"/>
              </a:lnSpc>
            </a:pPr>
            <a:r>
              <a:rPr lang="en-US" sz="2499" b="true">
                <a:solidFill>
                  <a:srgbClr val="000000"/>
                </a:solidFill>
                <a:latin typeface="Poppins Medium"/>
                <a:ea typeface="Poppins Medium"/>
                <a:cs typeface="Poppins Medium"/>
                <a:sym typeface="Poppins Medium"/>
              </a:rPr>
              <a:t>   FROM SuDung_KyNang</a:t>
            </a:r>
          </a:p>
          <a:p>
            <a:pPr algn="just">
              <a:lnSpc>
                <a:spcPts val="4149"/>
              </a:lnSpc>
            </a:pPr>
            <a:r>
              <a:rPr lang="en-US" sz="2499" b="true">
                <a:solidFill>
                  <a:srgbClr val="000000"/>
                </a:solidFill>
                <a:latin typeface="Poppins Medium"/>
                <a:ea typeface="Poppins Medium"/>
                <a:cs typeface="Poppins Medium"/>
                <a:sym typeface="Poppins Medium"/>
              </a:rPr>
              <a:t>   WHERE MaKN = 'KN01' );</a:t>
            </a:r>
          </a:p>
          <a:p>
            <a:pPr algn="just">
              <a:lnSpc>
                <a:spcPts val="414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7503" y="52194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868444" y="1676093"/>
            <a:ext cx="8725481" cy="687107"/>
          </a:xfrm>
          <a:prstGeom prst="rect">
            <a:avLst/>
          </a:prstGeom>
        </p:spPr>
        <p:txBody>
          <a:bodyPr anchor="t" rtlCol="false" tIns="0" lIns="0" bIns="0" rIns="0">
            <a:spAutoFit/>
          </a:bodyPr>
          <a:lstStyle/>
          <a:p>
            <a:pPr algn="l" marL="0" indent="0" lvl="0">
              <a:lnSpc>
                <a:spcPts val="5304"/>
              </a:lnSpc>
              <a:spcBef>
                <a:spcPct val="0"/>
              </a:spcBef>
            </a:pPr>
            <a:r>
              <a:rPr lang="en-US" b="true" sz="4866">
                <a:solidFill>
                  <a:srgbClr val="5ED5CA"/>
                </a:solidFill>
                <a:latin typeface="ฟ้อนต์ Bold"/>
                <a:ea typeface="ฟ้อนต์ Bold"/>
                <a:cs typeface="ฟ้อนต์ Bold"/>
                <a:sym typeface="ฟ้อนต์ Bold"/>
              </a:rPr>
              <a:t>DELETE</a:t>
            </a:r>
          </a:p>
        </p:txBody>
      </p:sp>
      <p:grpSp>
        <p:nvGrpSpPr>
          <p:cNvPr name="Group 4" id="4"/>
          <p:cNvGrpSpPr/>
          <p:nvPr/>
        </p:nvGrpSpPr>
        <p:grpSpPr>
          <a:xfrm rot="0">
            <a:off x="12838656" y="3441161"/>
            <a:ext cx="7137321" cy="71373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4445342" y="643516"/>
            <a:ext cx="7624796" cy="8142986"/>
          </a:xfrm>
          <a:custGeom>
            <a:avLst/>
            <a:gdLst/>
            <a:ahLst/>
            <a:cxnLst/>
            <a:rect r="r" b="b" t="t" l="l"/>
            <a:pathLst>
              <a:path h="8142986" w="7624796">
                <a:moveTo>
                  <a:pt x="0" y="0"/>
                </a:moveTo>
                <a:lnTo>
                  <a:pt x="7624796" y="0"/>
                </a:lnTo>
                <a:lnTo>
                  <a:pt x="7624796" y="8142987"/>
                </a:lnTo>
                <a:lnTo>
                  <a:pt x="0" y="8142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257740" y="5108552"/>
            <a:ext cx="4884164" cy="48841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1" id="11"/>
          <p:cNvSpPr/>
          <p:nvPr/>
        </p:nvSpPr>
        <p:spPr>
          <a:xfrm flipH="false" flipV="false" rot="0">
            <a:off x="13392998" y="4103784"/>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714277"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Phan Trọng Phúc, Trần Hoàng Trọng</a:t>
            </a:r>
          </a:p>
        </p:txBody>
      </p:sp>
      <p:sp>
        <p:nvSpPr>
          <p:cNvPr name="TextBox 13" id="13"/>
          <p:cNvSpPr txBox="true"/>
          <p:nvPr/>
        </p:nvSpPr>
        <p:spPr>
          <a:xfrm rot="0">
            <a:off x="868444" y="2571885"/>
            <a:ext cx="14067458" cy="2143125"/>
          </a:xfrm>
          <a:prstGeom prst="rect">
            <a:avLst/>
          </a:prstGeom>
        </p:spPr>
        <p:txBody>
          <a:bodyPr anchor="t" rtlCol="false" tIns="0" lIns="0" bIns="0" rIns="0">
            <a:spAutoFit/>
          </a:bodyPr>
          <a:lstStyle/>
          <a:p>
            <a:pPr algn="just">
              <a:lnSpc>
                <a:spcPts val="4200"/>
              </a:lnSpc>
            </a:pPr>
            <a:r>
              <a:rPr lang="en-US" sz="3000" b="true">
                <a:solidFill>
                  <a:srgbClr val="000000"/>
                </a:solidFill>
                <a:latin typeface="Poppins Bold"/>
                <a:ea typeface="Poppins Bold"/>
                <a:cs typeface="Poppins Bold"/>
                <a:sym typeface="Poppins Bold"/>
              </a:rPr>
              <a:t>Câu 5: Xóa tất cả các bản ghi trong bảng ThamGia_DuAn của những nhân viên thuộc phòng ban "Phòng IT" và không có người thân được ghi nhận trong bảng NguoiThan</a:t>
            </a:r>
          </a:p>
          <a:p>
            <a:pPr algn="just">
              <a:lnSpc>
                <a:spcPts val="4200"/>
              </a:lnSpc>
              <a:spcBef>
                <a:spcPct val="0"/>
              </a:spcBef>
            </a:pPr>
          </a:p>
        </p:txBody>
      </p:sp>
      <p:sp>
        <p:nvSpPr>
          <p:cNvPr name="TextBox 14" id="14"/>
          <p:cNvSpPr txBox="true"/>
          <p:nvPr/>
        </p:nvSpPr>
        <p:spPr>
          <a:xfrm rot="0">
            <a:off x="868444" y="4242791"/>
            <a:ext cx="7785124" cy="5749925"/>
          </a:xfrm>
          <a:prstGeom prst="rect">
            <a:avLst/>
          </a:prstGeom>
        </p:spPr>
        <p:txBody>
          <a:bodyPr anchor="t" rtlCol="false" tIns="0" lIns="0" bIns="0" rIns="0">
            <a:spAutoFit/>
          </a:bodyPr>
          <a:lstStyle/>
          <a:p>
            <a:pPr algn="just">
              <a:lnSpc>
                <a:spcPts val="4149"/>
              </a:lnSpc>
            </a:pPr>
            <a:r>
              <a:rPr lang="en-US" sz="2499" b="true">
                <a:solidFill>
                  <a:srgbClr val="000000"/>
                </a:solidFill>
                <a:latin typeface="Poppins Medium"/>
                <a:ea typeface="Poppins Medium"/>
                <a:cs typeface="Poppins Medium"/>
                <a:sym typeface="Poppins Medium"/>
              </a:rPr>
              <a:t>DELETE TGDA</a:t>
            </a:r>
          </a:p>
          <a:p>
            <a:pPr algn="just">
              <a:lnSpc>
                <a:spcPts val="4149"/>
              </a:lnSpc>
            </a:pPr>
            <a:r>
              <a:rPr lang="en-US" sz="2499" b="true">
                <a:solidFill>
                  <a:srgbClr val="000000"/>
                </a:solidFill>
                <a:latin typeface="Poppins Medium"/>
                <a:ea typeface="Poppins Medium"/>
                <a:cs typeface="Poppins Medium"/>
                <a:sym typeface="Poppins Medium"/>
              </a:rPr>
              <a:t>FROM ThamGia_DuAn TGDA</a:t>
            </a:r>
          </a:p>
          <a:p>
            <a:pPr algn="just">
              <a:lnSpc>
                <a:spcPts val="4149"/>
              </a:lnSpc>
            </a:pPr>
            <a:r>
              <a:rPr lang="en-US" sz="2499" b="true">
                <a:solidFill>
                  <a:srgbClr val="000000"/>
                </a:solidFill>
                <a:latin typeface="Poppins Medium"/>
                <a:ea typeface="Poppins Medium"/>
                <a:cs typeface="Poppins Medium"/>
                <a:sym typeface="Poppins Medium"/>
              </a:rPr>
              <a:t>JOIN NhanVien NV ON TGDA.MaNV = NV.MaNV</a:t>
            </a:r>
          </a:p>
          <a:p>
            <a:pPr algn="just">
              <a:lnSpc>
                <a:spcPts val="4149"/>
              </a:lnSpc>
            </a:pPr>
            <a:r>
              <a:rPr lang="en-US" sz="2499" b="true">
                <a:solidFill>
                  <a:srgbClr val="000000"/>
                </a:solidFill>
                <a:latin typeface="Poppins Medium"/>
                <a:ea typeface="Poppins Medium"/>
                <a:cs typeface="Poppins Medium"/>
                <a:sym typeface="Poppins Medium"/>
              </a:rPr>
              <a:t>JOIN PhongBan PB ON NV.MaPB = PB.MaPB</a:t>
            </a:r>
          </a:p>
          <a:p>
            <a:pPr algn="just">
              <a:lnSpc>
                <a:spcPts val="4149"/>
              </a:lnSpc>
            </a:pPr>
            <a:r>
              <a:rPr lang="en-US" sz="2499" b="true">
                <a:solidFill>
                  <a:srgbClr val="000000"/>
                </a:solidFill>
                <a:latin typeface="Poppins Medium"/>
                <a:ea typeface="Poppins Medium"/>
                <a:cs typeface="Poppins Medium"/>
                <a:sym typeface="Poppins Medium"/>
              </a:rPr>
              <a:t>WHERE PB.TenPB = N'Phòng IT'</a:t>
            </a:r>
          </a:p>
          <a:p>
            <a:pPr algn="just">
              <a:lnSpc>
                <a:spcPts val="4149"/>
              </a:lnSpc>
            </a:pPr>
            <a:r>
              <a:rPr lang="en-US" sz="2499" b="true">
                <a:solidFill>
                  <a:srgbClr val="000000"/>
                </a:solidFill>
                <a:latin typeface="Poppins Medium"/>
                <a:ea typeface="Poppins Medium"/>
                <a:cs typeface="Poppins Medium"/>
                <a:sym typeface="Poppins Medium"/>
              </a:rPr>
              <a:t> AND TGDA.MaNV NOT IN (</a:t>
            </a:r>
          </a:p>
          <a:p>
            <a:pPr algn="just">
              <a:lnSpc>
                <a:spcPts val="4149"/>
              </a:lnSpc>
            </a:pPr>
            <a:r>
              <a:rPr lang="en-US" sz="2499" b="true">
                <a:solidFill>
                  <a:srgbClr val="000000"/>
                </a:solidFill>
                <a:latin typeface="Poppins Medium"/>
                <a:ea typeface="Poppins Medium"/>
                <a:cs typeface="Poppins Medium"/>
                <a:sym typeface="Poppins Medium"/>
              </a:rPr>
              <a:t>   SELECT MaNV FROM NguoiThan</a:t>
            </a:r>
          </a:p>
          <a:p>
            <a:pPr algn="just">
              <a:lnSpc>
                <a:spcPts val="4149"/>
              </a:lnSpc>
            </a:pPr>
            <a:r>
              <a:rPr lang="en-US" sz="2499" b="true">
                <a:solidFill>
                  <a:srgbClr val="000000"/>
                </a:solidFill>
                <a:latin typeface="Poppins Medium"/>
                <a:ea typeface="Poppins Medium"/>
                <a:cs typeface="Poppins Medium"/>
                <a:sym typeface="Poppins Medium"/>
              </a:rPr>
              <a:t>   UNION</a:t>
            </a:r>
          </a:p>
          <a:p>
            <a:pPr algn="just">
              <a:lnSpc>
                <a:spcPts val="4149"/>
              </a:lnSpc>
            </a:pPr>
            <a:r>
              <a:rPr lang="en-US" sz="2499" b="true">
                <a:solidFill>
                  <a:srgbClr val="000000"/>
                </a:solidFill>
                <a:latin typeface="Poppins Medium"/>
                <a:ea typeface="Poppins Medium"/>
                <a:cs typeface="Poppins Medium"/>
                <a:sym typeface="Poppins Medium"/>
              </a:rPr>
              <a:t>   SELECT MaNVNT FROM NguoiThan</a:t>
            </a:r>
          </a:p>
          <a:p>
            <a:pPr algn="just">
              <a:lnSpc>
                <a:spcPts val="4149"/>
              </a:lnSpc>
            </a:pPr>
            <a:r>
              <a:rPr lang="en-US" sz="2499" b="true">
                <a:solidFill>
                  <a:srgbClr val="000000"/>
                </a:solidFill>
                <a:latin typeface="Poppins Medium"/>
                <a:ea typeface="Poppins Medium"/>
                <a:cs typeface="Poppins Medium"/>
                <a:sym typeface="Poppins Medium"/>
              </a:rPr>
              <a:t> );</a:t>
            </a:r>
          </a:p>
          <a:p>
            <a:pPr algn="just">
              <a:lnSpc>
                <a:spcPts val="414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84437" y="3533162"/>
            <a:ext cx="11591947" cy="9896625"/>
          </a:xfrm>
          <a:custGeom>
            <a:avLst/>
            <a:gdLst/>
            <a:ahLst/>
            <a:cxnLst/>
            <a:rect r="r" b="b" t="t" l="l"/>
            <a:pathLst>
              <a:path h="9896625" w="11591947">
                <a:moveTo>
                  <a:pt x="0" y="0"/>
                </a:moveTo>
                <a:lnTo>
                  <a:pt x="11591947" y="0"/>
                </a:lnTo>
                <a:lnTo>
                  <a:pt x="11591947" y="9896625"/>
                </a:lnTo>
                <a:lnTo>
                  <a:pt x="0" y="9896625"/>
                </a:lnTo>
                <a:lnTo>
                  <a:pt x="0" y="0"/>
                </a:lnTo>
                <a:close/>
              </a:path>
            </a:pathLst>
          </a:custGeom>
          <a:blipFill>
            <a:blip r:embed="rId2">
              <a:alphaModFix amt="64000"/>
            </a:blip>
            <a:stretch>
              <a:fillRect l="0" t="0" r="0" b="0"/>
            </a:stretch>
          </a:blipFill>
        </p:spPr>
      </p:sp>
      <p:grpSp>
        <p:nvGrpSpPr>
          <p:cNvPr name="Group 3" id="3"/>
          <p:cNvGrpSpPr/>
          <p:nvPr/>
        </p:nvGrpSpPr>
        <p:grpSpPr>
          <a:xfrm rot="0">
            <a:off x="11511642" y="5609588"/>
            <a:ext cx="2233227" cy="22332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42000"/>
                  </a:srgbClr>
                </a:gs>
                <a:gs pos="100000">
                  <a:srgbClr val="004AAD">
                    <a:alpha val="42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659744" y="1862201"/>
            <a:ext cx="6968511" cy="1679203"/>
          </a:xfrm>
          <a:prstGeom prst="rect">
            <a:avLst/>
          </a:prstGeom>
        </p:spPr>
        <p:txBody>
          <a:bodyPr anchor="t" rtlCol="false" tIns="0" lIns="0" bIns="0" rIns="0">
            <a:spAutoFit/>
          </a:bodyPr>
          <a:lstStyle/>
          <a:p>
            <a:pPr algn="ctr">
              <a:lnSpc>
                <a:spcPts val="12754"/>
              </a:lnSpc>
            </a:pPr>
            <a:r>
              <a:rPr lang="en-US" sz="12147">
                <a:solidFill>
                  <a:srgbClr val="1F2374"/>
                </a:solidFill>
                <a:latin typeface="Anton"/>
                <a:ea typeface="Anton"/>
                <a:cs typeface="Anton"/>
                <a:sym typeface="Anton"/>
              </a:rPr>
              <a:t>PHẦN A</a:t>
            </a:r>
          </a:p>
        </p:txBody>
      </p:sp>
      <p:sp>
        <p:nvSpPr>
          <p:cNvPr name="TextBox 7" id="7"/>
          <p:cNvSpPr txBox="true"/>
          <p:nvPr/>
        </p:nvSpPr>
        <p:spPr>
          <a:xfrm rot="0">
            <a:off x="6255747" y="8230014"/>
            <a:ext cx="5776506" cy="455296"/>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Montserrat"/>
                <a:ea typeface="Montserrat"/>
                <a:cs typeface="Montserrat"/>
                <a:sym typeface="Montserrat"/>
              </a:rPr>
              <a:t>CẢ NHÓM </a:t>
            </a:r>
          </a:p>
        </p:txBody>
      </p:sp>
      <p:sp>
        <p:nvSpPr>
          <p:cNvPr name="TextBox 8" id="8"/>
          <p:cNvSpPr txBox="true"/>
          <p:nvPr/>
        </p:nvSpPr>
        <p:spPr>
          <a:xfrm rot="0">
            <a:off x="5101922" y="3477747"/>
            <a:ext cx="8084156" cy="4367280"/>
          </a:xfrm>
          <a:prstGeom prst="rect">
            <a:avLst/>
          </a:prstGeom>
        </p:spPr>
        <p:txBody>
          <a:bodyPr anchor="t" rtlCol="false" tIns="0" lIns="0" bIns="0" rIns="0">
            <a:spAutoFit/>
          </a:bodyPr>
          <a:lstStyle/>
          <a:p>
            <a:pPr algn="ctr">
              <a:lnSpc>
                <a:spcPts val="11691"/>
              </a:lnSpc>
            </a:pPr>
            <a:r>
              <a:rPr lang="en-US" sz="7899">
                <a:solidFill>
                  <a:srgbClr val="C4459F"/>
                </a:solidFill>
                <a:latin typeface="Anton"/>
                <a:ea typeface="Anton"/>
                <a:cs typeface="Anton"/>
                <a:sym typeface="Anton"/>
              </a:rPr>
              <a:t>XÂY DỰNG LƯỢC ĐỒ ERD VÀ TẠO CƠ SỞ DỮ LIỆU</a:t>
            </a:r>
          </a:p>
        </p:txBody>
      </p:sp>
      <p:grpSp>
        <p:nvGrpSpPr>
          <p:cNvPr name="Group 9" id="9"/>
          <p:cNvGrpSpPr/>
          <p:nvPr/>
        </p:nvGrpSpPr>
        <p:grpSpPr>
          <a:xfrm rot="0">
            <a:off x="13186078" y="5255609"/>
            <a:ext cx="1030630" cy="103063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65000"/>
                  </a:srgbClr>
                </a:gs>
                <a:gs pos="100000">
                  <a:srgbClr val="FF99FF">
                    <a:alpha val="6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7503" y="52194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868444" y="1676093"/>
            <a:ext cx="8725481" cy="687107"/>
          </a:xfrm>
          <a:prstGeom prst="rect">
            <a:avLst/>
          </a:prstGeom>
        </p:spPr>
        <p:txBody>
          <a:bodyPr anchor="t" rtlCol="false" tIns="0" lIns="0" bIns="0" rIns="0">
            <a:spAutoFit/>
          </a:bodyPr>
          <a:lstStyle/>
          <a:p>
            <a:pPr algn="l" marL="0" indent="0" lvl="0">
              <a:lnSpc>
                <a:spcPts val="5304"/>
              </a:lnSpc>
              <a:spcBef>
                <a:spcPct val="0"/>
              </a:spcBef>
            </a:pPr>
            <a:r>
              <a:rPr lang="en-US" b="true" sz="4866">
                <a:solidFill>
                  <a:srgbClr val="5ED5CA"/>
                </a:solidFill>
                <a:latin typeface="ฟ้อนต์ Bold"/>
                <a:ea typeface="ฟ้อนต์ Bold"/>
                <a:cs typeface="ฟ้อนต์ Bold"/>
                <a:sym typeface="ฟ้อนต์ Bold"/>
              </a:rPr>
              <a:t>DELETE</a:t>
            </a:r>
          </a:p>
        </p:txBody>
      </p:sp>
      <p:grpSp>
        <p:nvGrpSpPr>
          <p:cNvPr name="Group 4" id="4"/>
          <p:cNvGrpSpPr/>
          <p:nvPr/>
        </p:nvGrpSpPr>
        <p:grpSpPr>
          <a:xfrm rot="0">
            <a:off x="12838656" y="3441161"/>
            <a:ext cx="7137321" cy="71373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4445342" y="643516"/>
            <a:ext cx="7624796" cy="8142986"/>
          </a:xfrm>
          <a:custGeom>
            <a:avLst/>
            <a:gdLst/>
            <a:ahLst/>
            <a:cxnLst/>
            <a:rect r="r" b="b" t="t" l="l"/>
            <a:pathLst>
              <a:path h="8142986" w="7624796">
                <a:moveTo>
                  <a:pt x="0" y="0"/>
                </a:moveTo>
                <a:lnTo>
                  <a:pt x="7624796" y="0"/>
                </a:lnTo>
                <a:lnTo>
                  <a:pt x="7624796" y="8142987"/>
                </a:lnTo>
                <a:lnTo>
                  <a:pt x="0" y="8142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257740" y="5108552"/>
            <a:ext cx="4884164" cy="48841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1" id="11"/>
          <p:cNvSpPr/>
          <p:nvPr/>
        </p:nvSpPr>
        <p:spPr>
          <a:xfrm flipH="false" flipV="false" rot="0">
            <a:off x="13392998" y="4103784"/>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714277"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Phan Trọng Phúc, Trần Hoàng Trọng</a:t>
            </a:r>
          </a:p>
        </p:txBody>
      </p:sp>
      <p:sp>
        <p:nvSpPr>
          <p:cNvPr name="TextBox 13" id="13"/>
          <p:cNvSpPr txBox="true"/>
          <p:nvPr/>
        </p:nvSpPr>
        <p:spPr>
          <a:xfrm rot="0">
            <a:off x="868444" y="2571885"/>
            <a:ext cx="14067458" cy="2143125"/>
          </a:xfrm>
          <a:prstGeom prst="rect">
            <a:avLst/>
          </a:prstGeom>
        </p:spPr>
        <p:txBody>
          <a:bodyPr anchor="t" rtlCol="false" tIns="0" lIns="0" bIns="0" rIns="0">
            <a:spAutoFit/>
          </a:bodyPr>
          <a:lstStyle/>
          <a:p>
            <a:pPr algn="just">
              <a:lnSpc>
                <a:spcPts val="4200"/>
              </a:lnSpc>
            </a:pPr>
            <a:r>
              <a:rPr lang="en-US" sz="3000" b="true">
                <a:solidFill>
                  <a:srgbClr val="000000"/>
                </a:solidFill>
                <a:latin typeface="Poppins Bold"/>
                <a:ea typeface="Poppins Bold"/>
                <a:cs typeface="Poppins Bold"/>
                <a:sym typeface="Poppins Bold"/>
              </a:rPr>
              <a:t>Câu 6: Xóa các nhà cung cấp trong bảng NhaCungCap chưa từng cung cấp thiết bị cho bất kỳ phòng ban nào (không có bản ghi trong bảng CungCap_ThietBi).</a:t>
            </a:r>
          </a:p>
          <a:p>
            <a:pPr algn="just">
              <a:lnSpc>
                <a:spcPts val="4200"/>
              </a:lnSpc>
              <a:spcBef>
                <a:spcPct val="0"/>
              </a:spcBef>
            </a:pPr>
          </a:p>
        </p:txBody>
      </p:sp>
      <p:sp>
        <p:nvSpPr>
          <p:cNvPr name="TextBox 14" id="14"/>
          <p:cNvSpPr txBox="true"/>
          <p:nvPr/>
        </p:nvSpPr>
        <p:spPr>
          <a:xfrm rot="0">
            <a:off x="868444" y="4242791"/>
            <a:ext cx="7785124" cy="3654425"/>
          </a:xfrm>
          <a:prstGeom prst="rect">
            <a:avLst/>
          </a:prstGeom>
        </p:spPr>
        <p:txBody>
          <a:bodyPr anchor="t" rtlCol="false" tIns="0" lIns="0" bIns="0" rIns="0">
            <a:spAutoFit/>
          </a:bodyPr>
          <a:lstStyle/>
          <a:p>
            <a:pPr algn="just">
              <a:lnSpc>
                <a:spcPts val="4149"/>
              </a:lnSpc>
            </a:pPr>
            <a:r>
              <a:rPr lang="en-US" sz="2499" b="true">
                <a:solidFill>
                  <a:srgbClr val="000000"/>
                </a:solidFill>
                <a:latin typeface="Poppins Medium"/>
                <a:ea typeface="Poppins Medium"/>
                <a:cs typeface="Poppins Medium"/>
                <a:sym typeface="Poppins Medium"/>
              </a:rPr>
              <a:t>DELETE FROM NhaCungCap</a:t>
            </a:r>
          </a:p>
          <a:p>
            <a:pPr algn="just">
              <a:lnSpc>
                <a:spcPts val="4149"/>
              </a:lnSpc>
            </a:pPr>
            <a:r>
              <a:rPr lang="en-US" sz="2499" b="true">
                <a:solidFill>
                  <a:srgbClr val="000000"/>
                </a:solidFill>
                <a:latin typeface="Poppins Medium"/>
                <a:ea typeface="Poppins Medium"/>
                <a:cs typeface="Poppins Medium"/>
                <a:sym typeface="Poppins Medium"/>
              </a:rPr>
              <a:t>WHERE NOT EXISTS (</a:t>
            </a:r>
          </a:p>
          <a:p>
            <a:pPr algn="just">
              <a:lnSpc>
                <a:spcPts val="4149"/>
              </a:lnSpc>
            </a:pPr>
            <a:r>
              <a:rPr lang="en-US" sz="2499" b="true">
                <a:solidFill>
                  <a:srgbClr val="000000"/>
                </a:solidFill>
                <a:latin typeface="Poppins Medium"/>
                <a:ea typeface="Poppins Medium"/>
                <a:cs typeface="Poppins Medium"/>
                <a:sym typeface="Poppins Medium"/>
              </a:rPr>
              <a:t> SELECT *</a:t>
            </a:r>
          </a:p>
          <a:p>
            <a:pPr algn="just">
              <a:lnSpc>
                <a:spcPts val="4149"/>
              </a:lnSpc>
            </a:pPr>
            <a:r>
              <a:rPr lang="en-US" sz="2499" b="true">
                <a:solidFill>
                  <a:srgbClr val="000000"/>
                </a:solidFill>
                <a:latin typeface="Poppins Medium"/>
                <a:ea typeface="Poppins Medium"/>
                <a:cs typeface="Poppins Medium"/>
                <a:sym typeface="Poppins Medium"/>
              </a:rPr>
              <a:t> FROM CungCap_ThietBi</a:t>
            </a:r>
          </a:p>
          <a:p>
            <a:pPr algn="just">
              <a:lnSpc>
                <a:spcPts val="4149"/>
              </a:lnSpc>
            </a:pPr>
            <a:r>
              <a:rPr lang="en-US" sz="2499" b="true">
                <a:solidFill>
                  <a:srgbClr val="000000"/>
                </a:solidFill>
                <a:latin typeface="Poppins Medium"/>
                <a:ea typeface="Poppins Medium"/>
                <a:cs typeface="Poppins Medium"/>
                <a:sym typeface="Poppins Medium"/>
              </a:rPr>
              <a:t> WHERE CungCap_ThietBi.MaNCC = NhaCungCap.MaNCC);</a:t>
            </a:r>
          </a:p>
          <a:p>
            <a:pPr algn="just">
              <a:lnSpc>
                <a:spcPts val="4149"/>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19247" y="1570073"/>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1119247" y="2538215"/>
            <a:ext cx="6333899"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5ED5CA"/>
                </a:solidFill>
                <a:latin typeface="ฟ้อนต์ Bold"/>
                <a:ea typeface="ฟ้อนต์ Bold"/>
                <a:cs typeface="ฟ้อนต์ Bold"/>
                <a:sym typeface="ฟ้อนต์ Bold"/>
              </a:rPr>
              <a:t>GROUP BY</a:t>
            </a:r>
          </a:p>
        </p:txBody>
      </p:sp>
      <p:sp>
        <p:nvSpPr>
          <p:cNvPr name="TextBox 4" id="4"/>
          <p:cNvSpPr txBox="true"/>
          <p:nvPr/>
        </p:nvSpPr>
        <p:spPr>
          <a:xfrm rot="0">
            <a:off x="1119247" y="4489058"/>
            <a:ext cx="11667346" cy="5291569"/>
          </a:xfrm>
          <a:prstGeom prst="rect">
            <a:avLst/>
          </a:prstGeom>
        </p:spPr>
        <p:txBody>
          <a:bodyPr anchor="t" rtlCol="false" tIns="0" lIns="0" bIns="0" rIns="0">
            <a:spAutoFit/>
          </a:bodyPr>
          <a:lstStyle/>
          <a:p>
            <a:pPr algn="l">
              <a:lnSpc>
                <a:spcPts val="4749"/>
              </a:lnSpc>
            </a:pPr>
            <a:r>
              <a:rPr lang="en-US" sz="2624" spc="120">
                <a:solidFill>
                  <a:srgbClr val="000000"/>
                </a:solidFill>
                <a:latin typeface="Canva Sans"/>
                <a:ea typeface="Canva Sans"/>
                <a:cs typeface="Canva Sans"/>
                <a:sym typeface="Canva Sans"/>
              </a:rPr>
              <a:t>SELECT pb.TenPB,COUNT(DISTINCT tg.MaDA)</a:t>
            </a:r>
          </a:p>
          <a:p>
            <a:pPr algn="l">
              <a:lnSpc>
                <a:spcPts val="4749"/>
              </a:lnSpc>
            </a:pPr>
            <a:r>
              <a:rPr lang="en-US" sz="2624" spc="120">
                <a:solidFill>
                  <a:srgbClr val="000000"/>
                </a:solidFill>
                <a:latin typeface="Canva Sans"/>
                <a:ea typeface="Canva Sans"/>
                <a:cs typeface="Canva Sans"/>
                <a:sym typeface="Canva Sans"/>
              </a:rPr>
              <a:t> AS SoLuongDuAn</a:t>
            </a:r>
          </a:p>
          <a:p>
            <a:pPr algn="l">
              <a:lnSpc>
                <a:spcPts val="4749"/>
              </a:lnSpc>
            </a:pPr>
            <a:r>
              <a:rPr lang="en-US" sz="2624" spc="120">
                <a:solidFill>
                  <a:srgbClr val="000000"/>
                </a:solidFill>
                <a:latin typeface="Canva Sans"/>
                <a:ea typeface="Canva Sans"/>
                <a:cs typeface="Canva Sans"/>
                <a:sym typeface="Canva Sans"/>
              </a:rPr>
              <a:t>FROM PhongBan pb</a:t>
            </a:r>
          </a:p>
          <a:p>
            <a:pPr algn="l">
              <a:lnSpc>
                <a:spcPts val="4749"/>
              </a:lnSpc>
            </a:pPr>
            <a:r>
              <a:rPr lang="en-US" sz="2624" spc="120">
                <a:solidFill>
                  <a:srgbClr val="000000"/>
                </a:solidFill>
                <a:latin typeface="Canva Sans"/>
                <a:ea typeface="Canva Sans"/>
                <a:cs typeface="Canva Sans"/>
                <a:sym typeface="Canva Sans"/>
              </a:rPr>
              <a:t>JOIN NhanVien nv ON pb.MaPB = nv.MaPB</a:t>
            </a:r>
          </a:p>
          <a:p>
            <a:pPr algn="l">
              <a:lnSpc>
                <a:spcPts val="4749"/>
              </a:lnSpc>
            </a:pPr>
            <a:r>
              <a:rPr lang="en-US" sz="2624" spc="120">
                <a:solidFill>
                  <a:srgbClr val="000000"/>
                </a:solidFill>
                <a:latin typeface="Canva Sans"/>
                <a:ea typeface="Canva Sans"/>
                <a:cs typeface="Canva Sans"/>
                <a:sym typeface="Canva Sans"/>
              </a:rPr>
              <a:t>JOIN ThamGia_DuAn tg ON nv.MaNV = tg.MaNV</a:t>
            </a:r>
          </a:p>
          <a:p>
            <a:pPr algn="l">
              <a:lnSpc>
                <a:spcPts val="4749"/>
              </a:lnSpc>
            </a:pPr>
            <a:r>
              <a:rPr lang="en-US" sz="2624" spc="120">
                <a:solidFill>
                  <a:srgbClr val="000000"/>
                </a:solidFill>
                <a:latin typeface="Canva Sans"/>
                <a:ea typeface="Canva Sans"/>
                <a:cs typeface="Canva Sans"/>
                <a:sym typeface="Canva Sans"/>
              </a:rPr>
              <a:t>GROUP BY pb.TenPB</a:t>
            </a:r>
          </a:p>
          <a:p>
            <a:pPr algn="l">
              <a:lnSpc>
                <a:spcPts val="4749"/>
              </a:lnSpc>
            </a:pPr>
            <a:r>
              <a:rPr lang="en-US" sz="2624" spc="120">
                <a:solidFill>
                  <a:srgbClr val="000000"/>
                </a:solidFill>
                <a:latin typeface="Canva Sans"/>
                <a:ea typeface="Canva Sans"/>
                <a:cs typeface="Canva Sans"/>
                <a:sym typeface="Canva Sans"/>
              </a:rPr>
              <a:t>ORDER BY SoLuongDuAn DESC</a:t>
            </a:r>
          </a:p>
          <a:p>
            <a:pPr algn="l">
              <a:lnSpc>
                <a:spcPts val="4749"/>
              </a:lnSpc>
            </a:pPr>
            <a:r>
              <a:rPr lang="en-US" sz="2624" spc="120">
                <a:solidFill>
                  <a:srgbClr val="000000"/>
                </a:solidFill>
                <a:latin typeface="Canva Sans"/>
                <a:ea typeface="Canva Sans"/>
                <a:cs typeface="Canva Sans"/>
                <a:sym typeface="Canva Sans"/>
              </a:rPr>
              <a:t> GO</a:t>
            </a:r>
          </a:p>
          <a:p>
            <a:pPr algn="l">
              <a:lnSpc>
                <a:spcPts val="4749"/>
              </a:lnSpc>
            </a:pPr>
          </a:p>
        </p:txBody>
      </p:sp>
      <p:sp>
        <p:nvSpPr>
          <p:cNvPr name="TextBox 5" id="5"/>
          <p:cNvSpPr txBox="true"/>
          <p:nvPr/>
        </p:nvSpPr>
        <p:spPr>
          <a:xfrm rot="0">
            <a:off x="1028700" y="3488763"/>
            <a:ext cx="8115300" cy="1046487"/>
          </a:xfrm>
          <a:prstGeom prst="rect">
            <a:avLst/>
          </a:prstGeom>
        </p:spPr>
        <p:txBody>
          <a:bodyPr anchor="t" rtlCol="false" tIns="0" lIns="0" bIns="0" rIns="0">
            <a:spAutoFit/>
          </a:bodyPr>
          <a:lstStyle/>
          <a:p>
            <a:pPr algn="just">
              <a:lnSpc>
                <a:spcPts val="4269"/>
              </a:lnSpc>
            </a:pPr>
            <a:r>
              <a:rPr lang="en-US" b="true" sz="3049">
                <a:solidFill>
                  <a:srgbClr val="2C3249"/>
                </a:solidFill>
                <a:latin typeface="Canva Sans Bold"/>
                <a:ea typeface="Canva Sans Bold"/>
                <a:cs typeface="Canva Sans Bold"/>
                <a:sym typeface="Canva Sans Bold"/>
              </a:rPr>
              <a:t>Câu 7: Danh sách phòng ban có nhiều dự án nhất </a:t>
            </a:r>
          </a:p>
        </p:txBody>
      </p:sp>
      <p:grpSp>
        <p:nvGrpSpPr>
          <p:cNvPr name="Group 6" id="6"/>
          <p:cNvGrpSpPr/>
          <p:nvPr/>
        </p:nvGrpSpPr>
        <p:grpSpPr>
          <a:xfrm rot="0">
            <a:off x="9372820" y="259336"/>
            <a:ext cx="10590227" cy="8998964"/>
            <a:chOff x="0" y="0"/>
            <a:chExt cx="14120302" cy="11998619"/>
          </a:xfrm>
        </p:grpSpPr>
        <p:grpSp>
          <p:nvGrpSpPr>
            <p:cNvPr name="Group 7" id="7"/>
            <p:cNvGrpSpPr/>
            <p:nvPr/>
          </p:nvGrpSpPr>
          <p:grpSpPr>
            <a:xfrm rot="0">
              <a:off x="0" y="1340887"/>
              <a:ext cx="9516428" cy="951642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0" id="10"/>
            <p:cNvSpPr/>
            <p:nvPr/>
          </p:nvSpPr>
          <p:spPr>
            <a:xfrm flipH="false" flipV="false" rot="0">
              <a:off x="988616" y="0"/>
              <a:ext cx="10166395" cy="10857315"/>
            </a:xfrm>
            <a:custGeom>
              <a:avLst/>
              <a:gdLst/>
              <a:ahLst/>
              <a:cxnLst/>
              <a:rect r="r" b="b" t="t" l="l"/>
              <a:pathLst>
                <a:path h="10857315" w="10166395">
                  <a:moveTo>
                    <a:pt x="0" y="0"/>
                  </a:moveTo>
                  <a:lnTo>
                    <a:pt x="10166395" y="0"/>
                  </a:lnTo>
                  <a:lnTo>
                    <a:pt x="10166395" y="10857315"/>
                  </a:lnTo>
                  <a:lnTo>
                    <a:pt x="0" y="108573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7608083" y="5486400"/>
              <a:ext cx="6512219" cy="651221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4" id="14"/>
            <p:cNvSpPr/>
            <p:nvPr/>
          </p:nvSpPr>
          <p:spPr>
            <a:xfrm flipH="false" flipV="false" rot="0">
              <a:off x="787357" y="3348727"/>
              <a:ext cx="4783218" cy="3374343"/>
            </a:xfrm>
            <a:custGeom>
              <a:avLst/>
              <a:gdLst/>
              <a:ahLst/>
              <a:cxnLst/>
              <a:rect r="r" b="b" t="t" l="l"/>
              <a:pathLst>
                <a:path h="3374343" w="4783218">
                  <a:moveTo>
                    <a:pt x="0" y="0"/>
                  </a:moveTo>
                  <a:lnTo>
                    <a:pt x="4783218" y="0"/>
                  </a:lnTo>
                  <a:lnTo>
                    <a:pt x="4783218" y="3374343"/>
                  </a:lnTo>
                  <a:lnTo>
                    <a:pt x="0" y="33743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5" id="15"/>
          <p:cNvSpPr txBox="true"/>
          <p:nvPr/>
        </p:nvSpPr>
        <p:spPr>
          <a:xfrm rot="0">
            <a:off x="10572987"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 Nguyễn Hồng Huy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19247" y="1570073"/>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1119247" y="2538215"/>
            <a:ext cx="6333899"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5ED5CA"/>
                </a:solidFill>
                <a:latin typeface="ฟ้อนต์ Bold"/>
                <a:ea typeface="ฟ้อนต์ Bold"/>
                <a:cs typeface="ฟ้อนต์ Bold"/>
                <a:sym typeface="ฟ้อนต์ Bold"/>
              </a:rPr>
              <a:t>GROUP BY</a:t>
            </a:r>
          </a:p>
        </p:txBody>
      </p:sp>
      <p:sp>
        <p:nvSpPr>
          <p:cNvPr name="TextBox 4" id="4"/>
          <p:cNvSpPr txBox="true"/>
          <p:nvPr/>
        </p:nvSpPr>
        <p:spPr>
          <a:xfrm rot="0">
            <a:off x="1119247" y="4479533"/>
            <a:ext cx="9297715" cy="5095487"/>
          </a:xfrm>
          <a:prstGeom prst="rect">
            <a:avLst/>
          </a:prstGeom>
        </p:spPr>
        <p:txBody>
          <a:bodyPr anchor="t" rtlCol="false" tIns="0" lIns="0" bIns="0" rIns="0">
            <a:spAutoFit/>
          </a:bodyPr>
          <a:lstStyle/>
          <a:p>
            <a:pPr algn="l">
              <a:lnSpc>
                <a:spcPts val="5154"/>
              </a:lnSpc>
            </a:pPr>
            <a:r>
              <a:rPr lang="en-US" sz="2848" spc="131">
                <a:solidFill>
                  <a:srgbClr val="000000"/>
                </a:solidFill>
                <a:latin typeface="Canva Sans"/>
                <a:ea typeface="Canva Sans"/>
                <a:cs typeface="Canva Sans"/>
                <a:sym typeface="Canva Sans"/>
              </a:rPr>
              <a:t>SELECT nv.HoTen, COUNT(DISTINCT tg.MaDA)</a:t>
            </a:r>
          </a:p>
          <a:p>
            <a:pPr algn="l">
              <a:lnSpc>
                <a:spcPts val="5154"/>
              </a:lnSpc>
            </a:pPr>
            <a:r>
              <a:rPr lang="en-US" sz="2848" spc="131">
                <a:solidFill>
                  <a:srgbClr val="000000"/>
                </a:solidFill>
                <a:latin typeface="Canva Sans"/>
                <a:ea typeface="Canva Sans"/>
                <a:cs typeface="Canva Sans"/>
                <a:sym typeface="Canva Sans"/>
              </a:rPr>
              <a:t>AS SoDuAnThamGia</a:t>
            </a:r>
          </a:p>
          <a:p>
            <a:pPr algn="l">
              <a:lnSpc>
                <a:spcPts val="5154"/>
              </a:lnSpc>
            </a:pPr>
            <a:r>
              <a:rPr lang="en-US" sz="2848" spc="131">
                <a:solidFill>
                  <a:srgbClr val="000000"/>
                </a:solidFill>
                <a:latin typeface="Canva Sans"/>
                <a:ea typeface="Canva Sans"/>
                <a:cs typeface="Canva Sans"/>
                <a:sym typeface="Canva Sans"/>
              </a:rPr>
              <a:t>FROM NhanVien nv</a:t>
            </a:r>
          </a:p>
          <a:p>
            <a:pPr algn="l">
              <a:lnSpc>
                <a:spcPts val="5154"/>
              </a:lnSpc>
            </a:pPr>
            <a:r>
              <a:rPr lang="en-US" sz="2848" spc="131">
                <a:solidFill>
                  <a:srgbClr val="000000"/>
                </a:solidFill>
                <a:latin typeface="Canva Sans"/>
                <a:ea typeface="Canva Sans"/>
                <a:cs typeface="Canva Sans"/>
                <a:sym typeface="Canva Sans"/>
              </a:rPr>
              <a:t>JOIN ThamGia_DuAn tg ON nv.MaNV = tg.MaNV</a:t>
            </a:r>
          </a:p>
          <a:p>
            <a:pPr algn="l">
              <a:lnSpc>
                <a:spcPts val="5154"/>
              </a:lnSpc>
            </a:pPr>
            <a:r>
              <a:rPr lang="en-US" sz="2848" spc="131">
                <a:solidFill>
                  <a:srgbClr val="000000"/>
                </a:solidFill>
                <a:latin typeface="Canva Sans"/>
                <a:ea typeface="Canva Sans"/>
                <a:cs typeface="Canva Sans"/>
                <a:sym typeface="Canva Sans"/>
              </a:rPr>
              <a:t>GROUP BY nv.MaNV, nv.HoTen</a:t>
            </a:r>
          </a:p>
          <a:p>
            <a:pPr algn="l">
              <a:lnSpc>
                <a:spcPts val="5154"/>
              </a:lnSpc>
            </a:pPr>
            <a:r>
              <a:rPr lang="en-US" sz="2848" spc="131">
                <a:solidFill>
                  <a:srgbClr val="000000"/>
                </a:solidFill>
                <a:latin typeface="Canva Sans"/>
                <a:ea typeface="Canva Sans"/>
                <a:cs typeface="Canva Sans"/>
                <a:sym typeface="Canva Sans"/>
              </a:rPr>
              <a:t>HAVING COUNT(DISTINCT tg.MaDA) &gt;= 3</a:t>
            </a:r>
          </a:p>
          <a:p>
            <a:pPr algn="l">
              <a:lnSpc>
                <a:spcPts val="5154"/>
              </a:lnSpc>
            </a:pPr>
            <a:r>
              <a:rPr lang="en-US" sz="2848" spc="131">
                <a:solidFill>
                  <a:srgbClr val="000000"/>
                </a:solidFill>
                <a:latin typeface="Canva Sans"/>
                <a:ea typeface="Canva Sans"/>
                <a:cs typeface="Canva Sans"/>
                <a:sym typeface="Canva Sans"/>
              </a:rPr>
              <a:t>GO</a:t>
            </a:r>
          </a:p>
          <a:p>
            <a:pPr algn="l">
              <a:lnSpc>
                <a:spcPts val="5154"/>
              </a:lnSpc>
            </a:pPr>
          </a:p>
        </p:txBody>
      </p:sp>
      <p:sp>
        <p:nvSpPr>
          <p:cNvPr name="TextBox 5" id="5"/>
          <p:cNvSpPr txBox="true"/>
          <p:nvPr/>
        </p:nvSpPr>
        <p:spPr>
          <a:xfrm rot="0">
            <a:off x="1028700" y="3382554"/>
            <a:ext cx="9103078" cy="1579887"/>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Câu 8: Danh sách nhân viên tham gia từ 3 dự án trở lên </a:t>
            </a:r>
          </a:p>
          <a:p>
            <a:pPr algn="just">
              <a:lnSpc>
                <a:spcPts val="4269"/>
              </a:lnSpc>
            </a:pPr>
          </a:p>
        </p:txBody>
      </p:sp>
      <p:grpSp>
        <p:nvGrpSpPr>
          <p:cNvPr name="Group 6" id="6"/>
          <p:cNvGrpSpPr/>
          <p:nvPr/>
        </p:nvGrpSpPr>
        <p:grpSpPr>
          <a:xfrm rot="0">
            <a:off x="10131778" y="1787327"/>
            <a:ext cx="7137321" cy="71373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9" id="9"/>
          <p:cNvSpPr/>
          <p:nvPr/>
        </p:nvSpPr>
        <p:spPr>
          <a:xfrm flipH="false" flipV="false" rot="0">
            <a:off x="10873240" y="781662"/>
            <a:ext cx="7624796" cy="8142986"/>
          </a:xfrm>
          <a:custGeom>
            <a:avLst/>
            <a:gdLst/>
            <a:ahLst/>
            <a:cxnLst/>
            <a:rect r="r" b="b" t="t" l="l"/>
            <a:pathLst>
              <a:path h="8142986" w="762479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5837840" y="4896462"/>
            <a:ext cx="4884164" cy="488416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3" id="13"/>
          <p:cNvSpPr/>
          <p:nvPr/>
        </p:nvSpPr>
        <p:spPr>
          <a:xfrm flipH="false" flipV="false" rot="0">
            <a:off x="10722295" y="3293207"/>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131778"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 Nguyễn Hồng Huy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19247" y="1570073"/>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1119247" y="2538215"/>
            <a:ext cx="6333899" cy="901462"/>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5ED5CA"/>
                </a:solidFill>
                <a:latin typeface="ฟ้อนต์ Bold"/>
                <a:ea typeface="ฟ้อนต์ Bold"/>
                <a:cs typeface="ฟ้อนต์ Bold"/>
                <a:sym typeface="ฟ้อนต์ Bold"/>
              </a:rPr>
              <a:t>SUBQUERY</a:t>
            </a:r>
          </a:p>
        </p:txBody>
      </p:sp>
      <p:sp>
        <p:nvSpPr>
          <p:cNvPr name="TextBox 4" id="4"/>
          <p:cNvSpPr txBox="true"/>
          <p:nvPr/>
        </p:nvSpPr>
        <p:spPr>
          <a:xfrm rot="0">
            <a:off x="1119247" y="4479533"/>
            <a:ext cx="9297715" cy="5739328"/>
          </a:xfrm>
          <a:prstGeom prst="rect">
            <a:avLst/>
          </a:prstGeom>
        </p:spPr>
        <p:txBody>
          <a:bodyPr anchor="t" rtlCol="false" tIns="0" lIns="0" bIns="0" rIns="0">
            <a:spAutoFit/>
          </a:bodyPr>
          <a:lstStyle/>
          <a:p>
            <a:pPr algn="l">
              <a:lnSpc>
                <a:spcPts val="5154"/>
              </a:lnSpc>
            </a:pPr>
            <a:r>
              <a:rPr lang="en-US" sz="2848" spc="131">
                <a:solidFill>
                  <a:srgbClr val="000000"/>
                </a:solidFill>
                <a:latin typeface="Canva Sans"/>
                <a:ea typeface="Canva Sans"/>
                <a:cs typeface="Canva Sans"/>
                <a:sym typeface="Canva Sans"/>
              </a:rPr>
              <a:t>SELECT pb.TenPB</a:t>
            </a:r>
          </a:p>
          <a:p>
            <a:pPr algn="l">
              <a:lnSpc>
                <a:spcPts val="5154"/>
              </a:lnSpc>
            </a:pPr>
            <a:r>
              <a:rPr lang="en-US" sz="2848" spc="131">
                <a:solidFill>
                  <a:srgbClr val="000000"/>
                </a:solidFill>
                <a:latin typeface="Canva Sans"/>
                <a:ea typeface="Canva Sans"/>
                <a:cs typeface="Canva Sans"/>
                <a:sym typeface="Canva Sans"/>
              </a:rPr>
              <a:t>FROM PhongBan pb</a:t>
            </a:r>
          </a:p>
          <a:p>
            <a:pPr algn="l">
              <a:lnSpc>
                <a:spcPts val="5154"/>
              </a:lnSpc>
            </a:pPr>
            <a:r>
              <a:rPr lang="en-US" sz="2848" spc="131">
                <a:solidFill>
                  <a:srgbClr val="000000"/>
                </a:solidFill>
                <a:latin typeface="Canva Sans"/>
                <a:ea typeface="Canva Sans"/>
                <a:cs typeface="Canva Sans"/>
                <a:sym typeface="Canva Sans"/>
              </a:rPr>
              <a:t>WHERE NOT EXISTS (</a:t>
            </a:r>
          </a:p>
          <a:p>
            <a:pPr algn="l">
              <a:lnSpc>
                <a:spcPts val="5154"/>
              </a:lnSpc>
            </a:pPr>
            <a:r>
              <a:rPr lang="en-US" sz="2848" spc="131">
                <a:solidFill>
                  <a:srgbClr val="000000"/>
                </a:solidFill>
                <a:latin typeface="Canva Sans"/>
                <a:ea typeface="Canva Sans"/>
                <a:cs typeface="Canva Sans"/>
                <a:sym typeface="Canva Sans"/>
              </a:rPr>
              <a:t>    SELECT *</a:t>
            </a:r>
          </a:p>
          <a:p>
            <a:pPr algn="l">
              <a:lnSpc>
                <a:spcPts val="5154"/>
              </a:lnSpc>
            </a:pPr>
            <a:r>
              <a:rPr lang="en-US" sz="2848" spc="131">
                <a:solidFill>
                  <a:srgbClr val="000000"/>
                </a:solidFill>
                <a:latin typeface="Canva Sans"/>
                <a:ea typeface="Canva Sans"/>
                <a:cs typeface="Canva Sans"/>
                <a:sym typeface="Canva Sans"/>
              </a:rPr>
              <a:t>    </a:t>
            </a:r>
            <a:r>
              <a:rPr lang="en-US" sz="2848" spc="131">
                <a:solidFill>
                  <a:srgbClr val="000000"/>
                </a:solidFill>
                <a:latin typeface="Canva Sans"/>
                <a:ea typeface="Canva Sans"/>
                <a:cs typeface="Canva Sans"/>
                <a:sym typeface="Canva Sans"/>
              </a:rPr>
              <a:t>FROM NhanVien nv</a:t>
            </a:r>
          </a:p>
          <a:p>
            <a:pPr algn="l">
              <a:lnSpc>
                <a:spcPts val="5154"/>
              </a:lnSpc>
            </a:pPr>
            <a:r>
              <a:rPr lang="en-US" sz="2848" spc="131">
                <a:solidFill>
                  <a:srgbClr val="000000"/>
                </a:solidFill>
                <a:latin typeface="Canva Sans"/>
                <a:ea typeface="Canva Sans"/>
                <a:cs typeface="Canva Sans"/>
                <a:sym typeface="Canva Sans"/>
              </a:rPr>
              <a:t>    </a:t>
            </a:r>
            <a:r>
              <a:rPr lang="en-US" sz="2848" spc="131">
                <a:solidFill>
                  <a:srgbClr val="000000"/>
                </a:solidFill>
                <a:latin typeface="Canva Sans"/>
                <a:ea typeface="Canva Sans"/>
                <a:cs typeface="Canva Sans"/>
                <a:sym typeface="Canva Sans"/>
              </a:rPr>
              <a:t>JOIN ThamGia_DuAn tg ON nv.MaNV = tg.MaNV</a:t>
            </a:r>
          </a:p>
          <a:p>
            <a:pPr algn="l">
              <a:lnSpc>
                <a:spcPts val="5154"/>
              </a:lnSpc>
            </a:pPr>
            <a:r>
              <a:rPr lang="en-US" sz="2848" spc="131">
                <a:solidFill>
                  <a:srgbClr val="000000"/>
                </a:solidFill>
                <a:latin typeface="Canva Sans"/>
                <a:ea typeface="Canva Sans"/>
                <a:cs typeface="Canva Sans"/>
                <a:sym typeface="Canva Sans"/>
              </a:rPr>
              <a:t>    WHE</a:t>
            </a:r>
            <a:r>
              <a:rPr lang="en-US" sz="2848" spc="131">
                <a:solidFill>
                  <a:srgbClr val="000000"/>
                </a:solidFill>
                <a:latin typeface="Canva Sans"/>
                <a:ea typeface="Canva Sans"/>
                <a:cs typeface="Canva Sans"/>
                <a:sym typeface="Canva Sans"/>
              </a:rPr>
              <a:t>RE nv.MaPB = pb.MaPB)</a:t>
            </a:r>
          </a:p>
          <a:p>
            <a:pPr algn="l">
              <a:lnSpc>
                <a:spcPts val="5154"/>
              </a:lnSpc>
            </a:pPr>
            <a:r>
              <a:rPr lang="en-US" sz="2848" spc="131">
                <a:solidFill>
                  <a:srgbClr val="000000"/>
                </a:solidFill>
                <a:latin typeface="Canva Sans"/>
                <a:ea typeface="Canva Sans"/>
                <a:cs typeface="Canva Sans"/>
                <a:sym typeface="Canva Sans"/>
              </a:rPr>
              <a:t>GO</a:t>
            </a:r>
          </a:p>
        </p:txBody>
      </p:sp>
      <p:sp>
        <p:nvSpPr>
          <p:cNvPr name="TextBox 5" id="5"/>
          <p:cNvSpPr txBox="true"/>
          <p:nvPr/>
        </p:nvSpPr>
        <p:spPr>
          <a:xfrm rot="0">
            <a:off x="1028700" y="3382527"/>
            <a:ext cx="9103078" cy="1046487"/>
          </a:xfrm>
          <a:prstGeom prst="rect">
            <a:avLst/>
          </a:prstGeom>
        </p:spPr>
        <p:txBody>
          <a:bodyPr anchor="t" rtlCol="false" tIns="0" lIns="0" bIns="0" rIns="0">
            <a:spAutoFit/>
          </a:bodyPr>
          <a:lstStyle/>
          <a:p>
            <a:pPr algn="just">
              <a:lnSpc>
                <a:spcPts val="4269"/>
              </a:lnSpc>
            </a:pPr>
            <a:r>
              <a:rPr lang="en-US" b="true" sz="3049">
                <a:solidFill>
                  <a:srgbClr val="2C3249"/>
                </a:solidFill>
                <a:latin typeface="Canva Sans Bold"/>
                <a:ea typeface="Canva Sans Bold"/>
                <a:cs typeface="Canva Sans Bold"/>
                <a:sym typeface="Canva Sans Bold"/>
              </a:rPr>
              <a:t>Câu 9: Danh sách phòng ban không có nhân viên tham gia dự án:</a:t>
            </a:r>
          </a:p>
        </p:txBody>
      </p:sp>
      <p:grpSp>
        <p:nvGrpSpPr>
          <p:cNvPr name="Group 6" id="6"/>
          <p:cNvGrpSpPr/>
          <p:nvPr/>
        </p:nvGrpSpPr>
        <p:grpSpPr>
          <a:xfrm rot="0">
            <a:off x="10131778" y="1787327"/>
            <a:ext cx="7137321" cy="71373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9" id="9"/>
          <p:cNvSpPr/>
          <p:nvPr/>
        </p:nvSpPr>
        <p:spPr>
          <a:xfrm flipH="false" flipV="false" rot="0">
            <a:off x="10873240" y="781662"/>
            <a:ext cx="7624796" cy="8142986"/>
          </a:xfrm>
          <a:custGeom>
            <a:avLst/>
            <a:gdLst/>
            <a:ahLst/>
            <a:cxnLst/>
            <a:rect r="r" b="b" t="t" l="l"/>
            <a:pathLst>
              <a:path h="8142986" w="762479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5837840" y="4896462"/>
            <a:ext cx="4884164" cy="488416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3" id="13"/>
          <p:cNvSpPr/>
          <p:nvPr/>
        </p:nvSpPr>
        <p:spPr>
          <a:xfrm flipH="false" flipV="false" rot="0">
            <a:off x="10722295" y="3293207"/>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131778"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 Nguyễn Hồng Huy</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19247" y="1570073"/>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1119247" y="2538215"/>
            <a:ext cx="6333899" cy="901462"/>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5ED5CA"/>
                </a:solidFill>
                <a:latin typeface="ฟ้อนต์ Bold"/>
                <a:ea typeface="ฟ้อนต์ Bold"/>
                <a:cs typeface="ฟ้อนต์ Bold"/>
                <a:sym typeface="ฟ้อนต์ Bold"/>
              </a:rPr>
              <a:t>SUBQUERY</a:t>
            </a:r>
          </a:p>
        </p:txBody>
      </p:sp>
      <p:sp>
        <p:nvSpPr>
          <p:cNvPr name="TextBox 4" id="4"/>
          <p:cNvSpPr txBox="true"/>
          <p:nvPr/>
        </p:nvSpPr>
        <p:spPr>
          <a:xfrm rot="0">
            <a:off x="1119247" y="4479533"/>
            <a:ext cx="9297715" cy="4450875"/>
          </a:xfrm>
          <a:prstGeom prst="rect">
            <a:avLst/>
          </a:prstGeom>
        </p:spPr>
        <p:txBody>
          <a:bodyPr anchor="t" rtlCol="false" tIns="0" lIns="0" bIns="0" rIns="0">
            <a:spAutoFit/>
          </a:bodyPr>
          <a:lstStyle/>
          <a:p>
            <a:pPr algn="l">
              <a:lnSpc>
                <a:spcPts val="5154"/>
              </a:lnSpc>
            </a:pPr>
            <a:r>
              <a:rPr lang="en-US" sz="2848" spc="131">
                <a:solidFill>
                  <a:srgbClr val="000000"/>
                </a:solidFill>
                <a:latin typeface="Canva Sans"/>
                <a:ea typeface="Canva Sans"/>
                <a:cs typeface="Canva Sans"/>
                <a:sym typeface="Canva Sans"/>
              </a:rPr>
              <a:t>SELECT da.MaDA, da.TenDA, da.KinhPhi</a:t>
            </a:r>
          </a:p>
          <a:p>
            <a:pPr algn="l">
              <a:lnSpc>
                <a:spcPts val="5154"/>
              </a:lnSpc>
            </a:pPr>
            <a:r>
              <a:rPr lang="en-US" sz="2848" spc="131">
                <a:solidFill>
                  <a:srgbClr val="000000"/>
                </a:solidFill>
                <a:latin typeface="Canva Sans"/>
                <a:ea typeface="Canva Sans"/>
                <a:cs typeface="Canva Sans"/>
                <a:sym typeface="Canva Sans"/>
              </a:rPr>
              <a:t>FROM DuAn da</a:t>
            </a:r>
          </a:p>
          <a:p>
            <a:pPr algn="l">
              <a:lnSpc>
                <a:spcPts val="5154"/>
              </a:lnSpc>
            </a:pPr>
            <a:r>
              <a:rPr lang="en-US" sz="2848" spc="131">
                <a:solidFill>
                  <a:srgbClr val="000000"/>
                </a:solidFill>
                <a:latin typeface="Canva Sans"/>
                <a:ea typeface="Canva Sans"/>
                <a:cs typeface="Canva Sans"/>
                <a:sym typeface="Canva Sans"/>
              </a:rPr>
              <a:t>WHERE da.MaDA NOT IN (</a:t>
            </a:r>
          </a:p>
          <a:p>
            <a:pPr algn="l">
              <a:lnSpc>
                <a:spcPts val="5154"/>
              </a:lnSpc>
            </a:pPr>
            <a:r>
              <a:rPr lang="en-US" sz="2848" spc="131">
                <a:solidFill>
                  <a:srgbClr val="000000"/>
                </a:solidFill>
                <a:latin typeface="Canva Sans"/>
                <a:ea typeface="Canva Sans"/>
                <a:cs typeface="Canva Sans"/>
                <a:sym typeface="Canva Sans"/>
              </a:rPr>
              <a:t>        SELECT DISTINCT tg.</a:t>
            </a:r>
            <a:r>
              <a:rPr lang="en-US" sz="2848" spc="131">
                <a:solidFill>
                  <a:srgbClr val="000000"/>
                </a:solidFill>
                <a:latin typeface="Canva Sans"/>
                <a:ea typeface="Canva Sans"/>
                <a:cs typeface="Canva Sans"/>
                <a:sym typeface="Canva Sans"/>
              </a:rPr>
              <a:t>MaDA</a:t>
            </a:r>
          </a:p>
          <a:p>
            <a:pPr algn="l">
              <a:lnSpc>
                <a:spcPts val="5154"/>
              </a:lnSpc>
            </a:pPr>
            <a:r>
              <a:rPr lang="en-US" sz="2848" spc="131">
                <a:solidFill>
                  <a:srgbClr val="000000"/>
                </a:solidFill>
                <a:latin typeface="Canva Sans"/>
                <a:ea typeface="Canva Sans"/>
                <a:cs typeface="Canva Sans"/>
                <a:sym typeface="Canva Sans"/>
              </a:rPr>
              <a:t>        FR</a:t>
            </a:r>
            <a:r>
              <a:rPr lang="en-US" sz="2848" spc="131">
                <a:solidFill>
                  <a:srgbClr val="000000"/>
                </a:solidFill>
                <a:latin typeface="Canva Sans"/>
                <a:ea typeface="Canva Sans"/>
                <a:cs typeface="Canva Sans"/>
                <a:sym typeface="Canva Sans"/>
              </a:rPr>
              <a:t>OM ThamGia_DuAn tg)</a:t>
            </a:r>
          </a:p>
          <a:p>
            <a:pPr algn="l">
              <a:lnSpc>
                <a:spcPts val="5154"/>
              </a:lnSpc>
            </a:pPr>
            <a:r>
              <a:rPr lang="en-US" sz="2848" spc="131">
                <a:solidFill>
                  <a:srgbClr val="000000"/>
                </a:solidFill>
                <a:latin typeface="Canva Sans"/>
                <a:ea typeface="Canva Sans"/>
                <a:cs typeface="Canva Sans"/>
                <a:sym typeface="Canva Sans"/>
              </a:rPr>
              <a:t>ORDE</a:t>
            </a:r>
            <a:r>
              <a:rPr lang="en-US" sz="2848" spc="131">
                <a:solidFill>
                  <a:srgbClr val="000000"/>
                </a:solidFill>
                <a:latin typeface="Canva Sans"/>
                <a:ea typeface="Canva Sans"/>
                <a:cs typeface="Canva Sans"/>
                <a:sym typeface="Canva Sans"/>
              </a:rPr>
              <a:t>R BY da.KinhPhi DESC</a:t>
            </a:r>
          </a:p>
          <a:p>
            <a:pPr algn="l">
              <a:lnSpc>
                <a:spcPts val="5154"/>
              </a:lnSpc>
            </a:pPr>
            <a:r>
              <a:rPr lang="en-US" sz="2848" spc="131">
                <a:solidFill>
                  <a:srgbClr val="000000"/>
                </a:solidFill>
                <a:latin typeface="Canva Sans"/>
                <a:ea typeface="Canva Sans"/>
                <a:cs typeface="Canva Sans"/>
                <a:sym typeface="Canva Sans"/>
              </a:rPr>
              <a:t>GO</a:t>
            </a:r>
          </a:p>
        </p:txBody>
      </p:sp>
      <p:sp>
        <p:nvSpPr>
          <p:cNvPr name="TextBox 5" id="5"/>
          <p:cNvSpPr txBox="true"/>
          <p:nvPr/>
        </p:nvSpPr>
        <p:spPr>
          <a:xfrm rot="0">
            <a:off x="1028700" y="3382527"/>
            <a:ext cx="9103078" cy="1046487"/>
          </a:xfrm>
          <a:prstGeom prst="rect">
            <a:avLst/>
          </a:prstGeom>
        </p:spPr>
        <p:txBody>
          <a:bodyPr anchor="t" rtlCol="false" tIns="0" lIns="0" bIns="0" rIns="0">
            <a:spAutoFit/>
          </a:bodyPr>
          <a:lstStyle/>
          <a:p>
            <a:pPr algn="just">
              <a:lnSpc>
                <a:spcPts val="4269"/>
              </a:lnSpc>
            </a:pPr>
            <a:r>
              <a:rPr lang="en-US" b="true" sz="3049">
                <a:solidFill>
                  <a:srgbClr val="2C3249"/>
                </a:solidFill>
                <a:latin typeface="Canva Sans Bold"/>
                <a:ea typeface="Canva Sans Bold"/>
                <a:cs typeface="Canva Sans Bold"/>
                <a:sym typeface="Canva Sans Bold"/>
              </a:rPr>
              <a:t>Câu 10: Liệt kê các dự án không có nhân viên nào tham gia:</a:t>
            </a:r>
          </a:p>
        </p:txBody>
      </p:sp>
      <p:grpSp>
        <p:nvGrpSpPr>
          <p:cNvPr name="Group 6" id="6"/>
          <p:cNvGrpSpPr/>
          <p:nvPr/>
        </p:nvGrpSpPr>
        <p:grpSpPr>
          <a:xfrm rot="0">
            <a:off x="10131778" y="1787327"/>
            <a:ext cx="7137321" cy="71373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9" id="9"/>
          <p:cNvSpPr/>
          <p:nvPr/>
        </p:nvSpPr>
        <p:spPr>
          <a:xfrm flipH="false" flipV="false" rot="0">
            <a:off x="10873240" y="781662"/>
            <a:ext cx="7624796" cy="8142986"/>
          </a:xfrm>
          <a:custGeom>
            <a:avLst/>
            <a:gdLst/>
            <a:ahLst/>
            <a:cxnLst/>
            <a:rect r="r" b="b" t="t" l="l"/>
            <a:pathLst>
              <a:path h="8142986" w="7624796">
                <a:moveTo>
                  <a:pt x="0" y="0"/>
                </a:moveTo>
                <a:lnTo>
                  <a:pt x="7624796" y="0"/>
                </a:lnTo>
                <a:lnTo>
                  <a:pt x="7624796" y="8142986"/>
                </a:lnTo>
                <a:lnTo>
                  <a:pt x="0" y="8142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5837840" y="4896462"/>
            <a:ext cx="4884164" cy="488416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3" id="13"/>
          <p:cNvSpPr/>
          <p:nvPr/>
        </p:nvSpPr>
        <p:spPr>
          <a:xfrm flipH="false" flipV="false" rot="0">
            <a:off x="10722295" y="3293207"/>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131778"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 Nguyễn Hồng Huy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7503" y="52194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868444" y="1676093"/>
            <a:ext cx="8725481" cy="687107"/>
          </a:xfrm>
          <a:prstGeom prst="rect">
            <a:avLst/>
          </a:prstGeom>
        </p:spPr>
        <p:txBody>
          <a:bodyPr anchor="t" rtlCol="false" tIns="0" lIns="0" bIns="0" rIns="0">
            <a:spAutoFit/>
          </a:bodyPr>
          <a:lstStyle/>
          <a:p>
            <a:pPr algn="l" marL="0" indent="0" lvl="0">
              <a:lnSpc>
                <a:spcPts val="5304"/>
              </a:lnSpc>
              <a:spcBef>
                <a:spcPct val="0"/>
              </a:spcBef>
            </a:pPr>
            <a:r>
              <a:rPr lang="en-US" b="true" sz="4866">
                <a:solidFill>
                  <a:srgbClr val="5ED5CA"/>
                </a:solidFill>
                <a:latin typeface="ฟ้อนต์ Bold"/>
                <a:ea typeface="ฟ้อนต์ Bold"/>
                <a:cs typeface="ฟ้อนต์ Bold"/>
                <a:sym typeface="ฟ้อนต์ Bold"/>
              </a:rPr>
              <a:t>CÂU BẤT KỲ</a:t>
            </a:r>
          </a:p>
        </p:txBody>
      </p:sp>
      <p:grpSp>
        <p:nvGrpSpPr>
          <p:cNvPr name="Group 4" id="4"/>
          <p:cNvGrpSpPr/>
          <p:nvPr/>
        </p:nvGrpSpPr>
        <p:grpSpPr>
          <a:xfrm rot="0">
            <a:off x="12838656" y="3441161"/>
            <a:ext cx="7137321" cy="71373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4445342" y="643516"/>
            <a:ext cx="7624796" cy="8142986"/>
          </a:xfrm>
          <a:custGeom>
            <a:avLst/>
            <a:gdLst/>
            <a:ahLst/>
            <a:cxnLst/>
            <a:rect r="r" b="b" t="t" l="l"/>
            <a:pathLst>
              <a:path h="8142986" w="7624796">
                <a:moveTo>
                  <a:pt x="0" y="0"/>
                </a:moveTo>
                <a:lnTo>
                  <a:pt x="7624796" y="0"/>
                </a:lnTo>
                <a:lnTo>
                  <a:pt x="7624796" y="8142987"/>
                </a:lnTo>
                <a:lnTo>
                  <a:pt x="0" y="8142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257740" y="5108552"/>
            <a:ext cx="4884164" cy="48841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1" id="11"/>
          <p:cNvSpPr/>
          <p:nvPr/>
        </p:nvSpPr>
        <p:spPr>
          <a:xfrm flipH="false" flipV="false" rot="0">
            <a:off x="13392998" y="4103784"/>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714277"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Phan Trọng Phúc, Trần Hoàng Trọng</a:t>
            </a:r>
          </a:p>
        </p:txBody>
      </p:sp>
      <p:sp>
        <p:nvSpPr>
          <p:cNvPr name="TextBox 13" id="13"/>
          <p:cNvSpPr txBox="true"/>
          <p:nvPr/>
        </p:nvSpPr>
        <p:spPr>
          <a:xfrm rot="0">
            <a:off x="868444" y="2571885"/>
            <a:ext cx="14067458" cy="2143125"/>
          </a:xfrm>
          <a:prstGeom prst="rect">
            <a:avLst/>
          </a:prstGeom>
        </p:spPr>
        <p:txBody>
          <a:bodyPr anchor="t" rtlCol="false" tIns="0" lIns="0" bIns="0" rIns="0">
            <a:spAutoFit/>
          </a:bodyPr>
          <a:lstStyle/>
          <a:p>
            <a:pPr algn="just">
              <a:lnSpc>
                <a:spcPts val="4200"/>
              </a:lnSpc>
            </a:pPr>
            <a:r>
              <a:rPr lang="en-US" sz="3000" b="true">
                <a:solidFill>
                  <a:srgbClr val="000000"/>
                </a:solidFill>
                <a:latin typeface="Poppins Bold"/>
                <a:ea typeface="Poppins Bold"/>
                <a:cs typeface="Poppins Bold"/>
                <a:sym typeface="Poppins Bold"/>
              </a:rPr>
              <a:t>Câu 11: Liệt kê tên nhân viên, tên dự án, và tên kỹ năng mà nhân viên đó sử dụng, nhưng chỉ bao gồm những nhân viên có người thân làm việc trong cùng phòng ban với họ.</a:t>
            </a:r>
          </a:p>
          <a:p>
            <a:pPr algn="just">
              <a:lnSpc>
                <a:spcPts val="4200"/>
              </a:lnSpc>
              <a:spcBef>
                <a:spcPct val="0"/>
              </a:spcBef>
            </a:pPr>
          </a:p>
        </p:txBody>
      </p:sp>
      <p:sp>
        <p:nvSpPr>
          <p:cNvPr name="TextBox 14" id="14"/>
          <p:cNvSpPr txBox="true"/>
          <p:nvPr/>
        </p:nvSpPr>
        <p:spPr>
          <a:xfrm rot="0">
            <a:off x="868444" y="4242791"/>
            <a:ext cx="9845833" cy="6273800"/>
          </a:xfrm>
          <a:prstGeom prst="rect">
            <a:avLst/>
          </a:prstGeom>
        </p:spPr>
        <p:txBody>
          <a:bodyPr anchor="t" rtlCol="false" tIns="0" lIns="0" bIns="0" rIns="0">
            <a:spAutoFit/>
          </a:bodyPr>
          <a:lstStyle/>
          <a:p>
            <a:pPr algn="just">
              <a:lnSpc>
                <a:spcPts val="4149"/>
              </a:lnSpc>
            </a:pPr>
            <a:r>
              <a:rPr lang="en-US" sz="2499" b="true">
                <a:solidFill>
                  <a:srgbClr val="000000"/>
                </a:solidFill>
                <a:latin typeface="Poppins Medium"/>
                <a:ea typeface="Poppins Medium"/>
                <a:cs typeface="Poppins Medium"/>
                <a:sym typeface="Poppins Medium"/>
              </a:rPr>
              <a:t>SELECT NV.HoTen, DA.TenDA, KN.ChuThich</a:t>
            </a:r>
          </a:p>
          <a:p>
            <a:pPr algn="just">
              <a:lnSpc>
                <a:spcPts val="4149"/>
              </a:lnSpc>
            </a:pPr>
            <a:r>
              <a:rPr lang="en-US" sz="2499" b="true">
                <a:solidFill>
                  <a:srgbClr val="000000"/>
                </a:solidFill>
                <a:latin typeface="Poppins Medium"/>
                <a:ea typeface="Poppins Medium"/>
                <a:cs typeface="Poppins Medium"/>
                <a:sym typeface="Poppins Medium"/>
              </a:rPr>
              <a:t>FROM NhanVien NV</a:t>
            </a:r>
          </a:p>
          <a:p>
            <a:pPr algn="just">
              <a:lnSpc>
                <a:spcPts val="4149"/>
              </a:lnSpc>
            </a:pPr>
            <a:r>
              <a:rPr lang="en-US" sz="2499" b="true">
                <a:solidFill>
                  <a:srgbClr val="000000"/>
                </a:solidFill>
                <a:latin typeface="Poppins Medium"/>
                <a:ea typeface="Poppins Medium"/>
                <a:cs typeface="Poppins Medium"/>
                <a:sym typeface="Poppins Medium"/>
              </a:rPr>
              <a:t>JOIN SuDung_KyNang SDKN ON NV.MaNV = SDKN.MaNV</a:t>
            </a:r>
          </a:p>
          <a:p>
            <a:pPr algn="just">
              <a:lnSpc>
                <a:spcPts val="4149"/>
              </a:lnSpc>
            </a:pPr>
            <a:r>
              <a:rPr lang="en-US" sz="2499" b="true">
                <a:solidFill>
                  <a:srgbClr val="000000"/>
                </a:solidFill>
                <a:latin typeface="Poppins Medium"/>
                <a:ea typeface="Poppins Medium"/>
                <a:cs typeface="Poppins Medium"/>
                <a:sym typeface="Poppins Medium"/>
              </a:rPr>
              <a:t>JOIN DuAn DA ON SDKN.MaDA = DA.MaDA</a:t>
            </a:r>
          </a:p>
          <a:p>
            <a:pPr algn="just">
              <a:lnSpc>
                <a:spcPts val="4149"/>
              </a:lnSpc>
            </a:pPr>
            <a:r>
              <a:rPr lang="en-US" sz="2499" b="true">
                <a:solidFill>
                  <a:srgbClr val="000000"/>
                </a:solidFill>
                <a:latin typeface="Poppins Medium"/>
                <a:ea typeface="Poppins Medium"/>
                <a:cs typeface="Poppins Medium"/>
                <a:sym typeface="Poppins Medium"/>
              </a:rPr>
              <a:t>JOIN KyNang KN ON SDKN.MaKN = KN.MaKN</a:t>
            </a:r>
          </a:p>
          <a:p>
            <a:pPr algn="just">
              <a:lnSpc>
                <a:spcPts val="4149"/>
              </a:lnSpc>
            </a:pPr>
            <a:r>
              <a:rPr lang="en-US" sz="2499" b="true">
                <a:solidFill>
                  <a:srgbClr val="000000"/>
                </a:solidFill>
                <a:latin typeface="Poppins Medium"/>
                <a:ea typeface="Poppins Medium"/>
                <a:cs typeface="Poppins Medium"/>
                <a:sym typeface="Poppins Medium"/>
              </a:rPr>
              <a:t>WHERE EXISTS (</a:t>
            </a:r>
          </a:p>
          <a:p>
            <a:pPr algn="just">
              <a:lnSpc>
                <a:spcPts val="4149"/>
              </a:lnSpc>
            </a:pPr>
            <a:r>
              <a:rPr lang="en-US" sz="2499" b="true">
                <a:solidFill>
                  <a:srgbClr val="000000"/>
                </a:solidFill>
                <a:latin typeface="Poppins Medium"/>
                <a:ea typeface="Poppins Medium"/>
                <a:cs typeface="Poppins Medium"/>
                <a:sym typeface="Poppins Medium"/>
              </a:rPr>
              <a:t> SELECT *</a:t>
            </a:r>
          </a:p>
          <a:p>
            <a:pPr algn="just">
              <a:lnSpc>
                <a:spcPts val="4149"/>
              </a:lnSpc>
            </a:pPr>
            <a:r>
              <a:rPr lang="en-US" sz="2499" b="true">
                <a:solidFill>
                  <a:srgbClr val="000000"/>
                </a:solidFill>
                <a:latin typeface="Poppins Medium"/>
                <a:ea typeface="Poppins Medium"/>
                <a:cs typeface="Poppins Medium"/>
                <a:sym typeface="Poppins Medium"/>
              </a:rPr>
              <a:t> FROM NguoiThan NT</a:t>
            </a:r>
          </a:p>
          <a:p>
            <a:pPr algn="just">
              <a:lnSpc>
                <a:spcPts val="4149"/>
              </a:lnSpc>
            </a:pPr>
            <a:r>
              <a:rPr lang="en-US" sz="2499" b="true">
                <a:solidFill>
                  <a:srgbClr val="000000"/>
                </a:solidFill>
                <a:latin typeface="Poppins Medium"/>
                <a:ea typeface="Poppins Medium"/>
                <a:cs typeface="Poppins Medium"/>
                <a:sym typeface="Poppins Medium"/>
              </a:rPr>
              <a:t> JOIN NhanVien NV2 ON NT.MaNVNT = NV2.MaNV</a:t>
            </a:r>
          </a:p>
          <a:p>
            <a:pPr algn="just">
              <a:lnSpc>
                <a:spcPts val="4149"/>
              </a:lnSpc>
            </a:pPr>
            <a:r>
              <a:rPr lang="en-US" sz="2499" b="true">
                <a:solidFill>
                  <a:srgbClr val="000000"/>
                </a:solidFill>
                <a:latin typeface="Poppins Medium"/>
                <a:ea typeface="Poppins Medium"/>
                <a:cs typeface="Poppins Medium"/>
                <a:sym typeface="Poppins Medium"/>
              </a:rPr>
              <a:t> WHERE NT.MaNV = NV.MaNV</a:t>
            </a:r>
          </a:p>
          <a:p>
            <a:pPr algn="just">
              <a:lnSpc>
                <a:spcPts val="4149"/>
              </a:lnSpc>
            </a:pPr>
            <a:r>
              <a:rPr lang="en-US" sz="2499" b="true">
                <a:solidFill>
                  <a:srgbClr val="000000"/>
                </a:solidFill>
                <a:latin typeface="Poppins Medium"/>
                <a:ea typeface="Poppins Medium"/>
                <a:cs typeface="Poppins Medium"/>
                <a:sym typeface="Poppins Medium"/>
              </a:rPr>
              <a:t>   AND NV2.MaPB = NV.MaPB )</a:t>
            </a:r>
          </a:p>
          <a:p>
            <a:pPr algn="just">
              <a:lnSpc>
                <a:spcPts val="4149"/>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77503" y="52194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4:</a:t>
            </a:r>
          </a:p>
        </p:txBody>
      </p:sp>
      <p:sp>
        <p:nvSpPr>
          <p:cNvPr name="TextBox 3" id="3"/>
          <p:cNvSpPr txBox="true"/>
          <p:nvPr/>
        </p:nvSpPr>
        <p:spPr>
          <a:xfrm rot="0">
            <a:off x="868444" y="1676093"/>
            <a:ext cx="8725481" cy="687107"/>
          </a:xfrm>
          <a:prstGeom prst="rect">
            <a:avLst/>
          </a:prstGeom>
        </p:spPr>
        <p:txBody>
          <a:bodyPr anchor="t" rtlCol="false" tIns="0" lIns="0" bIns="0" rIns="0">
            <a:spAutoFit/>
          </a:bodyPr>
          <a:lstStyle/>
          <a:p>
            <a:pPr algn="l" marL="0" indent="0" lvl="0">
              <a:lnSpc>
                <a:spcPts val="5304"/>
              </a:lnSpc>
              <a:spcBef>
                <a:spcPct val="0"/>
              </a:spcBef>
            </a:pPr>
            <a:r>
              <a:rPr lang="en-US" b="true" sz="4866">
                <a:solidFill>
                  <a:srgbClr val="5ED5CA"/>
                </a:solidFill>
                <a:latin typeface="ฟ้อนต์ Bold"/>
                <a:ea typeface="ฟ้อนต์ Bold"/>
                <a:cs typeface="ฟ้อนต์ Bold"/>
                <a:sym typeface="ฟ้อนต์ Bold"/>
              </a:rPr>
              <a:t>DELETE</a:t>
            </a:r>
          </a:p>
        </p:txBody>
      </p:sp>
      <p:grpSp>
        <p:nvGrpSpPr>
          <p:cNvPr name="Group 4" id="4"/>
          <p:cNvGrpSpPr/>
          <p:nvPr/>
        </p:nvGrpSpPr>
        <p:grpSpPr>
          <a:xfrm rot="0">
            <a:off x="12838656" y="3441161"/>
            <a:ext cx="7137321" cy="713732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6" id="6"/>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7" id="7"/>
          <p:cNvSpPr/>
          <p:nvPr/>
        </p:nvSpPr>
        <p:spPr>
          <a:xfrm flipH="false" flipV="false" rot="0">
            <a:off x="14445342" y="643516"/>
            <a:ext cx="7624796" cy="8142986"/>
          </a:xfrm>
          <a:custGeom>
            <a:avLst/>
            <a:gdLst/>
            <a:ahLst/>
            <a:cxnLst/>
            <a:rect r="r" b="b" t="t" l="l"/>
            <a:pathLst>
              <a:path h="8142986" w="7624796">
                <a:moveTo>
                  <a:pt x="0" y="0"/>
                </a:moveTo>
                <a:lnTo>
                  <a:pt x="7624796" y="0"/>
                </a:lnTo>
                <a:lnTo>
                  <a:pt x="7624796" y="8142987"/>
                </a:lnTo>
                <a:lnTo>
                  <a:pt x="0" y="81429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8257740" y="5108552"/>
            <a:ext cx="4884164" cy="488416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sp>
        <p:nvSpPr>
          <p:cNvPr name="Freeform 11" id="11"/>
          <p:cNvSpPr/>
          <p:nvPr/>
        </p:nvSpPr>
        <p:spPr>
          <a:xfrm flipH="false" flipV="false" rot="0">
            <a:off x="13392998" y="4103784"/>
            <a:ext cx="3587414" cy="2530757"/>
          </a:xfrm>
          <a:custGeom>
            <a:avLst/>
            <a:gdLst/>
            <a:ahLst/>
            <a:cxnLst/>
            <a:rect r="r" b="b" t="t" l="l"/>
            <a:pathLst>
              <a:path h="2530757" w="3587414">
                <a:moveTo>
                  <a:pt x="0" y="0"/>
                </a:moveTo>
                <a:lnTo>
                  <a:pt x="3587414" y="0"/>
                </a:lnTo>
                <a:lnTo>
                  <a:pt x="3587414" y="2530758"/>
                </a:lnTo>
                <a:lnTo>
                  <a:pt x="0" y="25307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714277" y="9520911"/>
            <a:ext cx="7715013"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Phan Trọng Phúc, Trần Hoàng Trọng</a:t>
            </a:r>
          </a:p>
        </p:txBody>
      </p:sp>
      <p:sp>
        <p:nvSpPr>
          <p:cNvPr name="TextBox 13" id="13"/>
          <p:cNvSpPr txBox="true"/>
          <p:nvPr/>
        </p:nvSpPr>
        <p:spPr>
          <a:xfrm rot="0">
            <a:off x="868444" y="2571885"/>
            <a:ext cx="14067458" cy="2143125"/>
          </a:xfrm>
          <a:prstGeom prst="rect">
            <a:avLst/>
          </a:prstGeom>
        </p:spPr>
        <p:txBody>
          <a:bodyPr anchor="t" rtlCol="false" tIns="0" lIns="0" bIns="0" rIns="0">
            <a:spAutoFit/>
          </a:bodyPr>
          <a:lstStyle/>
          <a:p>
            <a:pPr algn="just">
              <a:lnSpc>
                <a:spcPts val="4200"/>
              </a:lnSpc>
            </a:pPr>
            <a:r>
              <a:rPr lang="en-US" sz="3000" b="true">
                <a:solidFill>
                  <a:srgbClr val="000000"/>
                </a:solidFill>
                <a:latin typeface="Poppins Bold"/>
                <a:ea typeface="Poppins Bold"/>
                <a:cs typeface="Poppins Bold"/>
                <a:sym typeface="Poppins Bold"/>
              </a:rPr>
              <a:t>Câu 12: Tìm tất cả các phòng ban có ngày làm việc gần nhất với nhà cung cấp trước ngày 1/4/2023 và đếm số nhân viên trong mỗi phòng ban đó.</a:t>
            </a:r>
          </a:p>
          <a:p>
            <a:pPr algn="just">
              <a:lnSpc>
                <a:spcPts val="4200"/>
              </a:lnSpc>
              <a:spcBef>
                <a:spcPct val="0"/>
              </a:spcBef>
            </a:pPr>
          </a:p>
        </p:txBody>
      </p:sp>
      <p:sp>
        <p:nvSpPr>
          <p:cNvPr name="TextBox 14" id="14"/>
          <p:cNvSpPr txBox="true"/>
          <p:nvPr/>
        </p:nvSpPr>
        <p:spPr>
          <a:xfrm rot="0">
            <a:off x="868444" y="4242791"/>
            <a:ext cx="7785124" cy="5226050"/>
          </a:xfrm>
          <a:prstGeom prst="rect">
            <a:avLst/>
          </a:prstGeom>
        </p:spPr>
        <p:txBody>
          <a:bodyPr anchor="t" rtlCol="false" tIns="0" lIns="0" bIns="0" rIns="0">
            <a:spAutoFit/>
          </a:bodyPr>
          <a:lstStyle/>
          <a:p>
            <a:pPr algn="just">
              <a:lnSpc>
                <a:spcPts val="4149"/>
              </a:lnSpc>
            </a:pPr>
            <a:r>
              <a:rPr lang="en-US" sz="2499" b="true">
                <a:solidFill>
                  <a:srgbClr val="000000"/>
                </a:solidFill>
                <a:latin typeface="Poppins Medium"/>
                <a:ea typeface="Poppins Medium"/>
                <a:cs typeface="Poppins Medium"/>
                <a:sym typeface="Poppins Medium"/>
              </a:rPr>
              <a:t>SELECT PB.TenPB, COUNT(NV.MaNV) AS SoNhanVien</a:t>
            </a:r>
          </a:p>
          <a:p>
            <a:pPr algn="just">
              <a:lnSpc>
                <a:spcPts val="4149"/>
              </a:lnSpc>
            </a:pPr>
            <a:r>
              <a:rPr lang="en-US" sz="2499" b="true">
                <a:solidFill>
                  <a:srgbClr val="000000"/>
                </a:solidFill>
                <a:latin typeface="Poppins Medium"/>
                <a:ea typeface="Poppins Medium"/>
                <a:cs typeface="Poppins Medium"/>
                <a:sym typeface="Poppins Medium"/>
              </a:rPr>
              <a:t>FROM PhongBan PB</a:t>
            </a:r>
          </a:p>
          <a:p>
            <a:pPr algn="just">
              <a:lnSpc>
                <a:spcPts val="4149"/>
              </a:lnSpc>
            </a:pPr>
            <a:r>
              <a:rPr lang="en-US" sz="2499" b="true">
                <a:solidFill>
                  <a:srgbClr val="000000"/>
                </a:solidFill>
                <a:latin typeface="Poppins Medium"/>
                <a:ea typeface="Poppins Medium"/>
                <a:cs typeface="Poppins Medium"/>
                <a:sym typeface="Poppins Medium"/>
              </a:rPr>
              <a:t>JOIN CungCap_ThietBi CCTB ON PB.MaPB = CCTB.MaPB</a:t>
            </a:r>
          </a:p>
          <a:p>
            <a:pPr algn="just">
              <a:lnSpc>
                <a:spcPts val="4149"/>
              </a:lnSpc>
            </a:pPr>
            <a:r>
              <a:rPr lang="en-US" sz="2499" b="true">
                <a:solidFill>
                  <a:srgbClr val="000000"/>
                </a:solidFill>
                <a:latin typeface="Poppins Medium"/>
                <a:ea typeface="Poppins Medium"/>
                <a:cs typeface="Poppins Medium"/>
                <a:sym typeface="Poppins Medium"/>
              </a:rPr>
              <a:t>LEFT JOIN NhanVien NV ON PB.MaPB = NV.MaPB</a:t>
            </a:r>
          </a:p>
          <a:p>
            <a:pPr algn="just">
              <a:lnSpc>
                <a:spcPts val="4149"/>
              </a:lnSpc>
            </a:pPr>
            <a:r>
              <a:rPr lang="en-US" sz="2499" b="true">
                <a:solidFill>
                  <a:srgbClr val="000000"/>
                </a:solidFill>
                <a:latin typeface="Poppins Medium"/>
                <a:ea typeface="Poppins Medium"/>
                <a:cs typeface="Poppins Medium"/>
                <a:sym typeface="Poppins Medium"/>
              </a:rPr>
              <a:t>WHERE CCTB.NgayLamViecGanNhat &lt; '2023-04-01'</a:t>
            </a:r>
          </a:p>
          <a:p>
            <a:pPr algn="just">
              <a:lnSpc>
                <a:spcPts val="4149"/>
              </a:lnSpc>
            </a:pPr>
            <a:r>
              <a:rPr lang="en-US" sz="2499" b="true">
                <a:solidFill>
                  <a:srgbClr val="000000"/>
                </a:solidFill>
                <a:latin typeface="Poppins Medium"/>
                <a:ea typeface="Poppins Medium"/>
                <a:cs typeface="Poppins Medium"/>
                <a:sym typeface="Poppins Medium"/>
              </a:rPr>
              <a:t>GROUP BY PB.TenPB;</a:t>
            </a:r>
          </a:p>
          <a:p>
            <a:pPr algn="just">
              <a:lnSpc>
                <a:spcPts val="4149"/>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84437" y="3533162"/>
            <a:ext cx="11591947" cy="9896625"/>
          </a:xfrm>
          <a:custGeom>
            <a:avLst/>
            <a:gdLst/>
            <a:ahLst/>
            <a:cxnLst/>
            <a:rect r="r" b="b" t="t" l="l"/>
            <a:pathLst>
              <a:path h="9896625" w="11591947">
                <a:moveTo>
                  <a:pt x="0" y="0"/>
                </a:moveTo>
                <a:lnTo>
                  <a:pt x="11591947" y="0"/>
                </a:lnTo>
                <a:lnTo>
                  <a:pt x="11591947" y="9896625"/>
                </a:lnTo>
                <a:lnTo>
                  <a:pt x="0" y="9896625"/>
                </a:lnTo>
                <a:lnTo>
                  <a:pt x="0" y="0"/>
                </a:lnTo>
                <a:close/>
              </a:path>
            </a:pathLst>
          </a:custGeom>
          <a:blipFill>
            <a:blip r:embed="rId2">
              <a:alphaModFix amt="64000"/>
            </a:blip>
            <a:stretch>
              <a:fillRect l="0" t="0" r="0" b="0"/>
            </a:stretch>
          </a:blipFill>
        </p:spPr>
      </p:sp>
      <p:grpSp>
        <p:nvGrpSpPr>
          <p:cNvPr name="Group 3" id="3"/>
          <p:cNvGrpSpPr/>
          <p:nvPr/>
        </p:nvGrpSpPr>
        <p:grpSpPr>
          <a:xfrm rot="0">
            <a:off x="11511642" y="5609588"/>
            <a:ext cx="2233227" cy="22332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42000"/>
                  </a:srgbClr>
                </a:gs>
                <a:gs pos="100000">
                  <a:srgbClr val="004AAD">
                    <a:alpha val="42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659744" y="3026147"/>
            <a:ext cx="6968511" cy="1679203"/>
          </a:xfrm>
          <a:prstGeom prst="rect">
            <a:avLst/>
          </a:prstGeom>
        </p:spPr>
        <p:txBody>
          <a:bodyPr anchor="t" rtlCol="false" tIns="0" lIns="0" bIns="0" rIns="0">
            <a:spAutoFit/>
          </a:bodyPr>
          <a:lstStyle/>
          <a:p>
            <a:pPr algn="ctr">
              <a:lnSpc>
                <a:spcPts val="12754"/>
              </a:lnSpc>
            </a:pPr>
            <a:r>
              <a:rPr lang="en-US" sz="12147">
                <a:solidFill>
                  <a:srgbClr val="1F2374"/>
                </a:solidFill>
                <a:latin typeface="Anton"/>
                <a:ea typeface="Anton"/>
                <a:cs typeface="Anton"/>
                <a:sym typeface="Anton"/>
              </a:rPr>
              <a:t>PHẦN B</a:t>
            </a:r>
          </a:p>
        </p:txBody>
      </p:sp>
      <p:sp>
        <p:nvSpPr>
          <p:cNvPr name="TextBox 7" id="7"/>
          <p:cNvSpPr txBox="true"/>
          <p:nvPr/>
        </p:nvSpPr>
        <p:spPr>
          <a:xfrm rot="0">
            <a:off x="6255747" y="8230014"/>
            <a:ext cx="5776506" cy="455296"/>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Montserrat"/>
                <a:ea typeface="Montserrat"/>
                <a:cs typeface="Montserrat"/>
                <a:sym typeface="Montserrat"/>
              </a:rPr>
              <a:t>CẢ NHÓM </a:t>
            </a:r>
          </a:p>
        </p:txBody>
      </p:sp>
      <p:sp>
        <p:nvSpPr>
          <p:cNvPr name="TextBox 8" id="8"/>
          <p:cNvSpPr txBox="true"/>
          <p:nvPr/>
        </p:nvSpPr>
        <p:spPr>
          <a:xfrm rot="0">
            <a:off x="5101922" y="4924425"/>
            <a:ext cx="8084156" cy="2890905"/>
          </a:xfrm>
          <a:prstGeom prst="rect">
            <a:avLst/>
          </a:prstGeom>
        </p:spPr>
        <p:txBody>
          <a:bodyPr anchor="t" rtlCol="false" tIns="0" lIns="0" bIns="0" rIns="0">
            <a:spAutoFit/>
          </a:bodyPr>
          <a:lstStyle/>
          <a:p>
            <a:pPr algn="ctr">
              <a:lnSpc>
                <a:spcPts val="11691"/>
              </a:lnSpc>
            </a:pPr>
            <a:r>
              <a:rPr lang="en-US" sz="7899">
                <a:solidFill>
                  <a:srgbClr val="C4459F"/>
                </a:solidFill>
                <a:latin typeface="Anton"/>
                <a:ea typeface="Anton"/>
                <a:cs typeface="Anton"/>
                <a:sym typeface="Anton"/>
              </a:rPr>
              <a:t>CHUẨN HÓA DỮ LIỆU CÁ NHÂN</a:t>
            </a:r>
          </a:p>
        </p:txBody>
      </p:sp>
      <p:grpSp>
        <p:nvGrpSpPr>
          <p:cNvPr name="Group 9" id="9"/>
          <p:cNvGrpSpPr/>
          <p:nvPr/>
        </p:nvGrpSpPr>
        <p:grpSpPr>
          <a:xfrm rot="0">
            <a:off x="13186078" y="5255609"/>
            <a:ext cx="1030630" cy="103063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65000"/>
                  </a:srgbClr>
                </a:gs>
                <a:gs pos="100000">
                  <a:srgbClr val="FF99FF">
                    <a:alpha val="65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8.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2090857" y="3021380"/>
            <a:ext cx="14106287" cy="3251856"/>
          </a:xfrm>
          <a:prstGeom prst="rect">
            <a:avLst/>
          </a:prstGeom>
        </p:spPr>
        <p:txBody>
          <a:bodyPr anchor="t" rtlCol="false" tIns="0" lIns="0" bIns="0" rIns="0">
            <a:spAutoFit/>
          </a:bodyPr>
          <a:lstStyle/>
          <a:p>
            <a:pPr algn="ctr">
              <a:lnSpc>
                <a:spcPts val="26563"/>
              </a:lnSpc>
              <a:spcBef>
                <a:spcPct val="0"/>
              </a:spcBef>
            </a:pPr>
            <a:r>
              <a:rPr lang="en-US" b="true" sz="18974">
                <a:solidFill>
                  <a:srgbClr val="000000"/>
                </a:solidFill>
                <a:latin typeface="Montserrat Bold"/>
                <a:ea typeface="Montserrat Bold"/>
                <a:cs typeface="Montserrat Bold"/>
                <a:sym typeface="Montserrat Bold"/>
              </a:rPr>
              <a:t>NHỰT LINH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34221" y="-446483"/>
            <a:ext cx="9993248" cy="8531735"/>
          </a:xfrm>
          <a:custGeom>
            <a:avLst/>
            <a:gdLst/>
            <a:ahLst/>
            <a:cxnLst/>
            <a:rect r="r" b="b" t="t" l="l"/>
            <a:pathLst>
              <a:path h="8531735" w="9993248">
                <a:moveTo>
                  <a:pt x="0" y="0"/>
                </a:moveTo>
                <a:lnTo>
                  <a:pt x="9993248" y="0"/>
                </a:lnTo>
                <a:lnTo>
                  <a:pt x="9993248" y="8531735"/>
                </a:lnTo>
                <a:lnTo>
                  <a:pt x="0" y="8531735"/>
                </a:lnTo>
                <a:lnTo>
                  <a:pt x="0" y="0"/>
                </a:lnTo>
                <a:close/>
              </a:path>
            </a:pathLst>
          </a:custGeom>
          <a:blipFill>
            <a:blip r:embed="rId2">
              <a:alphaModFix amt="46000"/>
            </a:blip>
            <a:stretch>
              <a:fillRect l="0" t="0" r="0" b="0"/>
            </a:stretch>
          </a:blipFill>
        </p:spPr>
      </p:sp>
      <p:sp>
        <p:nvSpPr>
          <p:cNvPr name="Freeform 3" id="3"/>
          <p:cNvSpPr/>
          <p:nvPr/>
        </p:nvSpPr>
        <p:spPr>
          <a:xfrm flipH="false" flipV="false" rot="0">
            <a:off x="1028700" y="2380599"/>
            <a:ext cx="6504993" cy="5195863"/>
          </a:xfrm>
          <a:custGeom>
            <a:avLst/>
            <a:gdLst/>
            <a:ahLst/>
            <a:cxnLst/>
            <a:rect r="r" b="b" t="t" l="l"/>
            <a:pathLst>
              <a:path h="5195863" w="6504993">
                <a:moveTo>
                  <a:pt x="0" y="0"/>
                </a:moveTo>
                <a:lnTo>
                  <a:pt x="6504993" y="0"/>
                </a:lnTo>
                <a:lnTo>
                  <a:pt x="6504993" y="5195863"/>
                </a:lnTo>
                <a:lnTo>
                  <a:pt x="0" y="5195863"/>
                </a:lnTo>
                <a:lnTo>
                  <a:pt x="0" y="0"/>
                </a:lnTo>
                <a:close/>
              </a:path>
            </a:pathLst>
          </a:custGeom>
          <a:blipFill>
            <a:blip r:embed="rId3"/>
            <a:stretch>
              <a:fillRect l="0" t="0" r="0" b="0"/>
            </a:stretch>
          </a:blipFill>
        </p:spPr>
      </p:sp>
      <p:sp>
        <p:nvSpPr>
          <p:cNvPr name="Freeform 4" id="4"/>
          <p:cNvSpPr/>
          <p:nvPr/>
        </p:nvSpPr>
        <p:spPr>
          <a:xfrm flipH="false" flipV="false" rot="0">
            <a:off x="1190815" y="8133862"/>
            <a:ext cx="503422" cy="572070"/>
          </a:xfrm>
          <a:custGeom>
            <a:avLst/>
            <a:gdLst/>
            <a:ahLst/>
            <a:cxnLst/>
            <a:rect r="r" b="b" t="t" l="l"/>
            <a:pathLst>
              <a:path h="572070" w="503422">
                <a:moveTo>
                  <a:pt x="0" y="0"/>
                </a:moveTo>
                <a:lnTo>
                  <a:pt x="503422" y="0"/>
                </a:lnTo>
                <a:lnTo>
                  <a:pt x="503422" y="572071"/>
                </a:lnTo>
                <a:lnTo>
                  <a:pt x="0" y="5720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7914" y="0"/>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685698" y="925409"/>
            <a:ext cx="9998213" cy="4481323"/>
          </a:xfrm>
          <a:prstGeom prst="rect">
            <a:avLst/>
          </a:prstGeom>
        </p:spPr>
        <p:txBody>
          <a:bodyPr anchor="t" rtlCol="false" tIns="0" lIns="0" bIns="0" rIns="0">
            <a:spAutoFit/>
          </a:bodyPr>
          <a:lstStyle/>
          <a:p>
            <a:pPr algn="l">
              <a:lnSpc>
                <a:spcPts val="5039"/>
              </a:lnSpc>
            </a:pPr>
            <a:r>
              <a:rPr lang="en-US" sz="3499">
                <a:solidFill>
                  <a:srgbClr val="1F2374"/>
                </a:solidFill>
                <a:latin typeface="Anton"/>
                <a:ea typeface="Anton"/>
                <a:cs typeface="Anton"/>
                <a:sym typeface="Anton"/>
              </a:rPr>
              <a:t>1/ CHO LƯỢC ĐỒ CSDL</a:t>
            </a:r>
          </a:p>
          <a:p>
            <a:pPr algn="l">
              <a:lnSpc>
                <a:spcPts val="5039"/>
              </a:lnSpc>
            </a:pPr>
            <a:r>
              <a:rPr lang="en-US" sz="3499">
                <a:solidFill>
                  <a:srgbClr val="1F2374"/>
                </a:solidFill>
                <a:latin typeface="Anton"/>
                <a:ea typeface="Anton"/>
                <a:cs typeface="Anton"/>
                <a:sym typeface="Anton"/>
              </a:rPr>
              <a:t> Q(TENTAU,LOAITAU,MACHUYEN,LUONGHANG,BENCANG,NGAY)</a:t>
            </a:r>
          </a:p>
          <a:p>
            <a:pPr algn="l">
              <a:lnSpc>
                <a:spcPts val="5039"/>
              </a:lnSpc>
            </a:pPr>
            <a:r>
              <a:rPr lang="en-US" sz="3499">
                <a:solidFill>
                  <a:srgbClr val="1F2374"/>
                </a:solidFill>
                <a:latin typeface="Anton"/>
                <a:ea typeface="Anton"/>
                <a:cs typeface="Anton"/>
                <a:sym typeface="Anton"/>
              </a:rPr>
              <a:t> F={TENTAU → LOAITAU</a:t>
            </a:r>
          </a:p>
          <a:p>
            <a:pPr algn="l">
              <a:lnSpc>
                <a:spcPts val="5039"/>
              </a:lnSpc>
            </a:pPr>
            <a:r>
              <a:rPr lang="en-US" sz="3499">
                <a:solidFill>
                  <a:srgbClr val="1F2374"/>
                </a:solidFill>
                <a:latin typeface="Anton"/>
                <a:ea typeface="Anton"/>
                <a:cs typeface="Anton"/>
                <a:sym typeface="Anton"/>
              </a:rPr>
              <a:t> MACHUYEN → TENTAU, LUONGHANG</a:t>
            </a:r>
          </a:p>
          <a:p>
            <a:pPr algn="l">
              <a:lnSpc>
                <a:spcPts val="5039"/>
              </a:lnSpc>
            </a:pPr>
            <a:r>
              <a:rPr lang="en-US" sz="3499">
                <a:solidFill>
                  <a:srgbClr val="1F2374"/>
                </a:solidFill>
                <a:latin typeface="Anton"/>
                <a:ea typeface="Anton"/>
                <a:cs typeface="Anton"/>
                <a:sym typeface="Anton"/>
              </a:rPr>
              <a:t> TENTAU,NGAY → BENCANG, MACHUYEN}</a:t>
            </a:r>
          </a:p>
          <a:p>
            <a:pPr algn="l">
              <a:lnSpc>
                <a:spcPts val="5039"/>
              </a:lnSpc>
            </a:pPr>
            <a:r>
              <a:rPr lang="en-US" sz="3499">
                <a:solidFill>
                  <a:srgbClr val="1F2374"/>
                </a:solidFill>
                <a:latin typeface="Anton"/>
                <a:ea typeface="Anton"/>
                <a:cs typeface="Anton"/>
                <a:sym typeface="Anton"/>
              </a:rPr>
              <a:t> a) Hãy tìm tập phủ tối thiểu của F</a:t>
            </a:r>
          </a:p>
          <a:p>
            <a:pPr algn="l">
              <a:lnSpc>
                <a:spcPts val="5327"/>
              </a:lnSpc>
            </a:pPr>
          </a:p>
        </p:txBody>
      </p:sp>
      <p:sp>
        <p:nvSpPr>
          <p:cNvPr name="TextBox 7" id="7"/>
          <p:cNvSpPr txBox="true"/>
          <p:nvPr/>
        </p:nvSpPr>
        <p:spPr>
          <a:xfrm rot="0">
            <a:off x="1826135" y="8047152"/>
            <a:ext cx="4910124"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ontserrat Bold"/>
                <a:ea typeface="Montserrat Bold"/>
                <a:cs typeface="Montserrat Bold"/>
                <a:sym typeface="Montserrat Bold"/>
              </a:rPr>
              <a:t>CHUẨN HÓA DỮ LIỆU CÁ NHÂN </a:t>
            </a:r>
          </a:p>
        </p:txBody>
      </p:sp>
      <p:sp>
        <p:nvSpPr>
          <p:cNvPr name="TextBox 8" id="8"/>
          <p:cNvSpPr txBox="true"/>
          <p:nvPr/>
        </p:nvSpPr>
        <p:spPr>
          <a:xfrm rot="0">
            <a:off x="7667043" y="5067300"/>
            <a:ext cx="9492080" cy="4415659"/>
          </a:xfrm>
          <a:prstGeom prst="rect">
            <a:avLst/>
          </a:prstGeom>
        </p:spPr>
        <p:txBody>
          <a:bodyPr anchor="t" rtlCol="false" tIns="0" lIns="0" bIns="0" rIns="0">
            <a:spAutoFit/>
          </a:bodyPr>
          <a:lstStyle/>
          <a:p>
            <a:pPr algn="l">
              <a:lnSpc>
                <a:spcPts val="4417"/>
              </a:lnSpc>
            </a:pPr>
            <a:r>
              <a:rPr lang="en-US" sz="3155" b="true">
                <a:solidFill>
                  <a:srgbClr val="000000"/>
                </a:solidFill>
                <a:latin typeface="Raleway Bold"/>
                <a:ea typeface="Raleway Bold"/>
                <a:cs typeface="Raleway Bold"/>
                <a:sym typeface="Raleway Bold"/>
              </a:rPr>
              <a:t>- Chuẩn hóa mỗi phụ thuộc hàm về dạng có 1 thuộc tính phía bên phải</a:t>
            </a:r>
          </a:p>
          <a:p>
            <a:pPr algn="l">
              <a:lnSpc>
                <a:spcPts val="4417"/>
              </a:lnSpc>
            </a:pPr>
            <a:r>
              <a:rPr lang="en-US" sz="3155" b="true">
                <a:solidFill>
                  <a:srgbClr val="000000"/>
                </a:solidFill>
                <a:latin typeface="Raleway Medium"/>
                <a:ea typeface="Raleway Medium"/>
                <a:cs typeface="Raleway Medium"/>
                <a:sym typeface="Raleway Medium"/>
              </a:rPr>
              <a:t>TENTAU → LOAITAU,</a:t>
            </a:r>
          </a:p>
          <a:p>
            <a:pPr algn="l">
              <a:lnSpc>
                <a:spcPts val="4417"/>
              </a:lnSpc>
            </a:pPr>
            <a:r>
              <a:rPr lang="en-US" sz="3155" b="true">
                <a:solidFill>
                  <a:srgbClr val="000000"/>
                </a:solidFill>
                <a:latin typeface="Raleway Medium"/>
                <a:ea typeface="Raleway Medium"/>
                <a:cs typeface="Raleway Medium"/>
                <a:sym typeface="Raleway Medium"/>
              </a:rPr>
              <a:t> MACHUYEN → TENTAU,</a:t>
            </a:r>
          </a:p>
          <a:p>
            <a:pPr algn="l">
              <a:lnSpc>
                <a:spcPts val="4417"/>
              </a:lnSpc>
            </a:pPr>
            <a:r>
              <a:rPr lang="en-US" sz="3155" b="true">
                <a:solidFill>
                  <a:srgbClr val="000000"/>
                </a:solidFill>
                <a:latin typeface="Raleway Medium"/>
                <a:ea typeface="Raleway Medium"/>
                <a:cs typeface="Raleway Medium"/>
                <a:sym typeface="Raleway Medium"/>
              </a:rPr>
              <a:t> MACHUYEN → LUONGHANG,</a:t>
            </a:r>
          </a:p>
          <a:p>
            <a:pPr algn="l">
              <a:lnSpc>
                <a:spcPts val="4417"/>
              </a:lnSpc>
            </a:pPr>
            <a:r>
              <a:rPr lang="en-US" sz="3155" b="true">
                <a:solidFill>
                  <a:srgbClr val="000000"/>
                </a:solidFill>
                <a:latin typeface="Raleway Medium"/>
                <a:ea typeface="Raleway Medium"/>
                <a:cs typeface="Raleway Medium"/>
                <a:sym typeface="Raleway Medium"/>
              </a:rPr>
              <a:t> TENTAU, NGAY → BENCANG,</a:t>
            </a:r>
          </a:p>
          <a:p>
            <a:pPr algn="l">
              <a:lnSpc>
                <a:spcPts val="4417"/>
              </a:lnSpc>
            </a:pPr>
            <a:r>
              <a:rPr lang="en-US" sz="3155" b="true">
                <a:solidFill>
                  <a:srgbClr val="000000"/>
                </a:solidFill>
                <a:latin typeface="Raleway Medium"/>
                <a:ea typeface="Raleway Medium"/>
                <a:cs typeface="Raleway Medium"/>
                <a:sym typeface="Raleway Medium"/>
              </a:rPr>
              <a:t> TENTAU, NGAY → MACHUYEN</a:t>
            </a:r>
          </a:p>
          <a:p>
            <a:pPr algn="l">
              <a:lnSpc>
                <a:spcPts val="4417"/>
              </a:lnSpc>
              <a:spcBef>
                <a:spcPct val="0"/>
              </a:spcBef>
            </a:pPr>
          </a:p>
        </p:txBody>
      </p:sp>
      <p:sp>
        <p:nvSpPr>
          <p:cNvPr name="TextBox 9" id="9"/>
          <p:cNvSpPr txBox="true"/>
          <p:nvPr/>
        </p:nvSpPr>
        <p:spPr>
          <a:xfrm rot="0">
            <a:off x="1190815" y="8372272"/>
            <a:ext cx="5203372" cy="438785"/>
          </a:xfrm>
          <a:prstGeom prst="rect">
            <a:avLst/>
          </a:prstGeom>
        </p:spPr>
        <p:txBody>
          <a:bodyPr anchor="t" rtlCol="false" tIns="0" lIns="0" bIns="0" rIns="0">
            <a:spAutoFit/>
          </a:bodyPr>
          <a:lstStyle/>
          <a:p>
            <a:pPr algn="ctr" marL="0" indent="0" lvl="0">
              <a:lnSpc>
                <a:spcPts val="3640"/>
              </a:lnSpc>
              <a:spcBef>
                <a:spcPct val="0"/>
              </a:spcBef>
            </a:pPr>
            <a:r>
              <a:rPr lang="en-US" sz="2600">
                <a:solidFill>
                  <a:srgbClr val="000000"/>
                </a:solidFill>
                <a:latin typeface="Muli"/>
                <a:ea typeface="Muli"/>
                <a:cs typeface="Muli"/>
                <a:sym typeface="Muli"/>
              </a:rPr>
              <a:t>Huỳnh Nguyễn Nhựt Linh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84437" y="3533162"/>
            <a:ext cx="11591947" cy="9896625"/>
          </a:xfrm>
          <a:custGeom>
            <a:avLst/>
            <a:gdLst/>
            <a:ahLst/>
            <a:cxnLst/>
            <a:rect r="r" b="b" t="t" l="l"/>
            <a:pathLst>
              <a:path h="9896625" w="11591947">
                <a:moveTo>
                  <a:pt x="0" y="0"/>
                </a:moveTo>
                <a:lnTo>
                  <a:pt x="11591947" y="0"/>
                </a:lnTo>
                <a:lnTo>
                  <a:pt x="11591947" y="9896625"/>
                </a:lnTo>
                <a:lnTo>
                  <a:pt x="0" y="9896625"/>
                </a:lnTo>
                <a:lnTo>
                  <a:pt x="0" y="0"/>
                </a:lnTo>
                <a:close/>
              </a:path>
            </a:pathLst>
          </a:custGeom>
          <a:blipFill>
            <a:blip r:embed="rId2">
              <a:alphaModFix amt="64000"/>
            </a:blip>
            <a:stretch>
              <a:fillRect l="0" t="0" r="0" b="0"/>
            </a:stretch>
          </a:blipFill>
        </p:spPr>
      </p:sp>
      <p:sp>
        <p:nvSpPr>
          <p:cNvPr name="Freeform 3" id="3"/>
          <p:cNvSpPr/>
          <p:nvPr/>
        </p:nvSpPr>
        <p:spPr>
          <a:xfrm flipH="false" flipV="false" rot="0">
            <a:off x="6345407" y="1028700"/>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555226" y="5095817"/>
            <a:ext cx="2233227" cy="22332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42000"/>
                  </a:srgbClr>
                </a:gs>
                <a:gs pos="100000">
                  <a:srgbClr val="004AAD">
                    <a:alpha val="42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345407" y="3189297"/>
            <a:ext cx="6968511" cy="1670961"/>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MÔ HÌNH</a:t>
            </a:r>
          </a:p>
        </p:txBody>
      </p:sp>
      <p:sp>
        <p:nvSpPr>
          <p:cNvPr name="TextBox 8" id="8"/>
          <p:cNvSpPr txBox="true"/>
          <p:nvPr/>
        </p:nvSpPr>
        <p:spPr>
          <a:xfrm rot="0">
            <a:off x="6597118" y="7804715"/>
            <a:ext cx="5776506" cy="3232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Montserrat"/>
                <a:ea typeface="Montserrat"/>
                <a:cs typeface="Montserrat"/>
                <a:sym typeface="Montserrat"/>
              </a:rPr>
              <a:t>TRẦN HOÀNG TRỌNG, NGUYỄN HỒNG HUY </a:t>
            </a:r>
          </a:p>
        </p:txBody>
      </p:sp>
      <p:sp>
        <p:nvSpPr>
          <p:cNvPr name="TextBox 9" id="9"/>
          <p:cNvSpPr txBox="true"/>
          <p:nvPr/>
        </p:nvSpPr>
        <p:spPr>
          <a:xfrm rot="0">
            <a:off x="7057488" y="1124553"/>
            <a:ext cx="2772175" cy="495301"/>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Montserrat Bold"/>
                <a:ea typeface="Montserrat Bold"/>
                <a:cs typeface="Montserrat Bold"/>
                <a:sym typeface="Montserrat Bold"/>
              </a:rPr>
              <a:t>YÊU CẦU 1:</a:t>
            </a:r>
          </a:p>
        </p:txBody>
      </p:sp>
      <p:sp>
        <p:nvSpPr>
          <p:cNvPr name="TextBox 10" id="10"/>
          <p:cNvSpPr txBox="true"/>
          <p:nvPr/>
        </p:nvSpPr>
        <p:spPr>
          <a:xfrm rot="0">
            <a:off x="6345407" y="5113985"/>
            <a:ext cx="7753027" cy="2463589"/>
          </a:xfrm>
          <a:prstGeom prst="rect">
            <a:avLst/>
          </a:prstGeom>
        </p:spPr>
        <p:txBody>
          <a:bodyPr anchor="t" rtlCol="false" tIns="0" lIns="0" bIns="0" rIns="0">
            <a:spAutoFit/>
          </a:bodyPr>
          <a:lstStyle/>
          <a:p>
            <a:pPr algn="l">
              <a:lnSpc>
                <a:spcPts val="18868"/>
              </a:lnSpc>
            </a:pPr>
            <a:r>
              <a:rPr lang="en-US" sz="17969">
                <a:solidFill>
                  <a:srgbClr val="C4459F"/>
                </a:solidFill>
                <a:latin typeface="Anton"/>
                <a:ea typeface="Anton"/>
                <a:cs typeface="Anton"/>
                <a:sym typeface="Anton"/>
              </a:rPr>
              <a:t>ER</a:t>
            </a:r>
          </a:p>
        </p:txBody>
      </p:sp>
      <p:grpSp>
        <p:nvGrpSpPr>
          <p:cNvPr name="Group 11" id="11"/>
          <p:cNvGrpSpPr/>
          <p:nvPr/>
        </p:nvGrpSpPr>
        <p:grpSpPr>
          <a:xfrm rot="0">
            <a:off x="11788453" y="4331970"/>
            <a:ext cx="1030630" cy="103063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65000"/>
                  </a:srgbClr>
                </a:gs>
                <a:gs pos="100000">
                  <a:srgbClr val="FF99FF">
                    <a:alpha val="65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083" y="3560676"/>
            <a:ext cx="20887092" cy="6167839"/>
            <a:chOff x="0" y="0"/>
            <a:chExt cx="5501127" cy="1624451"/>
          </a:xfrm>
        </p:grpSpPr>
        <p:sp>
          <p:nvSpPr>
            <p:cNvPr name="Freeform 3" id="3"/>
            <p:cNvSpPr/>
            <p:nvPr/>
          </p:nvSpPr>
          <p:spPr>
            <a:xfrm flipH="false" flipV="false" rot="0">
              <a:off x="0" y="0"/>
              <a:ext cx="5501127" cy="1624451"/>
            </a:xfrm>
            <a:custGeom>
              <a:avLst/>
              <a:gdLst/>
              <a:ahLst/>
              <a:cxnLst/>
              <a:rect r="r" b="b" t="t" l="l"/>
              <a:pathLst>
                <a:path h="1624451" w="5501127">
                  <a:moveTo>
                    <a:pt x="18903" y="0"/>
                  </a:moveTo>
                  <a:lnTo>
                    <a:pt x="5482224" y="0"/>
                  </a:lnTo>
                  <a:cubicBezTo>
                    <a:pt x="5492664" y="0"/>
                    <a:pt x="5501127" y="8463"/>
                    <a:pt x="5501127" y="18903"/>
                  </a:cubicBezTo>
                  <a:lnTo>
                    <a:pt x="5501127" y="1605548"/>
                  </a:lnTo>
                  <a:cubicBezTo>
                    <a:pt x="5501127" y="1610561"/>
                    <a:pt x="5499135" y="1615370"/>
                    <a:pt x="5495590" y="1618915"/>
                  </a:cubicBezTo>
                  <a:cubicBezTo>
                    <a:pt x="5492045" y="1622460"/>
                    <a:pt x="5487237" y="1624451"/>
                    <a:pt x="5482224" y="1624451"/>
                  </a:cubicBezTo>
                  <a:lnTo>
                    <a:pt x="18903" y="1624451"/>
                  </a:lnTo>
                  <a:cubicBezTo>
                    <a:pt x="13890" y="1624451"/>
                    <a:pt x="9082" y="1622460"/>
                    <a:pt x="5537" y="1618915"/>
                  </a:cubicBezTo>
                  <a:cubicBezTo>
                    <a:pt x="1992" y="1615370"/>
                    <a:pt x="0" y="1610561"/>
                    <a:pt x="0" y="1605548"/>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4" id="4"/>
            <p:cNvSpPr txBox="true"/>
            <p:nvPr/>
          </p:nvSpPr>
          <p:spPr>
            <a:xfrm>
              <a:off x="0" y="-38100"/>
              <a:ext cx="5501127" cy="166255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005199" y="5842629"/>
            <a:ext cx="9639356" cy="8229600"/>
          </a:xfrm>
          <a:custGeom>
            <a:avLst/>
            <a:gdLst/>
            <a:ahLst/>
            <a:cxnLst/>
            <a:rect r="r" b="b" t="t" l="l"/>
            <a:pathLst>
              <a:path h="8229600" w="9639356">
                <a:moveTo>
                  <a:pt x="0" y="0"/>
                </a:moveTo>
                <a:lnTo>
                  <a:pt x="9639356" y="0"/>
                </a:lnTo>
                <a:lnTo>
                  <a:pt x="9639356" y="8229600"/>
                </a:lnTo>
                <a:lnTo>
                  <a:pt x="0" y="8229600"/>
                </a:lnTo>
                <a:lnTo>
                  <a:pt x="0" y="0"/>
                </a:lnTo>
                <a:close/>
              </a:path>
            </a:pathLst>
          </a:custGeom>
          <a:blipFill>
            <a:blip r:embed="rId2">
              <a:alphaModFix amt="46000"/>
            </a:blip>
            <a:stretch>
              <a:fillRect l="0" t="0" r="0" b="0"/>
            </a:stretch>
          </a:blipFill>
        </p:spPr>
      </p:sp>
      <p:sp>
        <p:nvSpPr>
          <p:cNvPr name="Freeform 6" id="6"/>
          <p:cNvSpPr/>
          <p:nvPr/>
        </p:nvSpPr>
        <p:spPr>
          <a:xfrm flipH="false" flipV="false" rot="0">
            <a:off x="7341514" y="371541"/>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45005" y="-817212"/>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805359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
        <p:nvSpPr>
          <p:cNvPr name="TextBox 9" id="9"/>
          <p:cNvSpPr txBox="true"/>
          <p:nvPr/>
        </p:nvSpPr>
        <p:spPr>
          <a:xfrm rot="0">
            <a:off x="210255" y="3763465"/>
            <a:ext cx="9849345" cy="6312283"/>
          </a:xfrm>
          <a:prstGeom prst="rect">
            <a:avLst/>
          </a:prstGeom>
        </p:spPr>
        <p:txBody>
          <a:bodyPr anchor="t" rtlCol="false" tIns="0" lIns="0" bIns="0" rIns="0">
            <a:spAutoFit/>
          </a:bodyPr>
          <a:lstStyle/>
          <a:p>
            <a:pPr algn="just">
              <a:lnSpc>
                <a:spcPts val="3828"/>
              </a:lnSpc>
            </a:pPr>
            <a:r>
              <a:rPr lang="en-US" sz="2734" b="true">
                <a:solidFill>
                  <a:srgbClr val="000000"/>
                </a:solidFill>
                <a:latin typeface="Raleway Bold"/>
                <a:ea typeface="Raleway Bold"/>
                <a:cs typeface="Raleway Bold"/>
                <a:sym typeface="Raleway Bold"/>
              </a:rPr>
              <a:t>- Xóa tất cả thuộc tính dư thừa (Tất cả các vế trái đều là tối thiểu, không có thuộc tính dư =&gt; F đã là tập phủ tối thiểu)</a:t>
            </a:r>
          </a:p>
          <a:p>
            <a:pPr algn="just" marL="590469" indent="-295235" lvl="1">
              <a:lnSpc>
                <a:spcPts val="3828"/>
              </a:lnSpc>
              <a:buFont typeface="Arial"/>
              <a:buChar char="•"/>
            </a:pPr>
            <a:r>
              <a:rPr lang="en-US" sz="2734">
                <a:solidFill>
                  <a:srgbClr val="000000"/>
                </a:solidFill>
                <a:latin typeface="Raleway"/>
                <a:ea typeface="Raleway"/>
                <a:cs typeface="Raleway"/>
                <a:sym typeface="Raleway"/>
              </a:rPr>
              <a:t>Xét TENTAU,NGAY → BENCANG</a:t>
            </a:r>
          </a:p>
          <a:p>
            <a:pPr algn="just">
              <a:lnSpc>
                <a:spcPts val="3828"/>
              </a:lnSpc>
            </a:pPr>
            <a:r>
              <a:rPr lang="en-US" sz="2734">
                <a:solidFill>
                  <a:srgbClr val="000000"/>
                </a:solidFill>
                <a:latin typeface="Raleway"/>
                <a:ea typeface="Raleway"/>
                <a:cs typeface="Raleway"/>
                <a:sym typeface="Raleway"/>
              </a:rPr>
              <a:t> NGAY không dư thừa vìTENTAU+= {TENTAU,LOAITAU}</a:t>
            </a:r>
          </a:p>
          <a:p>
            <a:pPr algn="just">
              <a:lnSpc>
                <a:spcPts val="3828"/>
              </a:lnSpc>
            </a:pPr>
            <a:r>
              <a:rPr lang="en-US" sz="2734">
                <a:solidFill>
                  <a:srgbClr val="000000"/>
                </a:solidFill>
                <a:latin typeface="Raleway"/>
                <a:ea typeface="Raleway"/>
                <a:cs typeface="Raleway"/>
                <a:sym typeface="Raleway"/>
              </a:rPr>
              <a:t> TENTAU không dư thừa vì NGAY+={NGAY} </a:t>
            </a:r>
          </a:p>
          <a:p>
            <a:pPr algn="just">
              <a:lnSpc>
                <a:spcPts val="3828"/>
              </a:lnSpc>
            </a:pPr>
            <a:r>
              <a:rPr lang="en-US" sz="2734">
                <a:solidFill>
                  <a:srgbClr val="000000"/>
                </a:solidFill>
                <a:latin typeface="Raleway"/>
                <a:ea typeface="Raleway"/>
                <a:cs typeface="Raleway"/>
                <a:sym typeface="Raleway"/>
              </a:rPr>
              <a:t>         TENTAU,NGAY → BENCANG không dư thừa vế trái</a:t>
            </a:r>
          </a:p>
          <a:p>
            <a:pPr algn="just" marL="590469" indent="-295235" lvl="1">
              <a:lnSpc>
                <a:spcPts val="3828"/>
              </a:lnSpc>
              <a:buFont typeface="Arial"/>
              <a:buChar char="•"/>
            </a:pPr>
            <a:r>
              <a:rPr lang="en-US" sz="2734">
                <a:solidFill>
                  <a:srgbClr val="000000"/>
                </a:solidFill>
                <a:latin typeface="Raleway"/>
                <a:ea typeface="Raleway"/>
                <a:cs typeface="Raleway"/>
                <a:sym typeface="Raleway"/>
              </a:rPr>
              <a:t>Xét TENTAU,NGAY → MACHUYEN</a:t>
            </a:r>
          </a:p>
          <a:p>
            <a:pPr algn="just">
              <a:lnSpc>
                <a:spcPts val="3828"/>
              </a:lnSpc>
            </a:pPr>
            <a:r>
              <a:rPr lang="en-US" sz="2734">
                <a:solidFill>
                  <a:srgbClr val="000000"/>
                </a:solidFill>
                <a:latin typeface="Raleway"/>
                <a:ea typeface="Raleway"/>
                <a:cs typeface="Raleway"/>
                <a:sym typeface="Raleway"/>
              </a:rPr>
              <a:t>          NGAY không dư thừa vìTENTAU+= {TENTAU,LOAITAU}</a:t>
            </a:r>
          </a:p>
          <a:p>
            <a:pPr algn="just">
              <a:lnSpc>
                <a:spcPts val="3828"/>
              </a:lnSpc>
            </a:pPr>
            <a:r>
              <a:rPr lang="en-US" sz="2734">
                <a:solidFill>
                  <a:srgbClr val="000000"/>
                </a:solidFill>
                <a:latin typeface="Raleway"/>
                <a:ea typeface="Raleway"/>
                <a:cs typeface="Raleway"/>
                <a:sym typeface="Raleway"/>
              </a:rPr>
              <a:t>          TENTAU không dư thừa vì NGAY+={NGAY}    </a:t>
            </a:r>
          </a:p>
          <a:p>
            <a:pPr algn="just">
              <a:lnSpc>
                <a:spcPts val="3828"/>
              </a:lnSpc>
            </a:pPr>
            <a:r>
              <a:rPr lang="en-US" sz="2734">
                <a:solidFill>
                  <a:srgbClr val="000000"/>
                </a:solidFill>
                <a:latin typeface="Raleway"/>
                <a:ea typeface="Raleway"/>
                <a:cs typeface="Raleway"/>
                <a:sym typeface="Raleway"/>
              </a:rPr>
              <a:t>          TENTAU,NGAY → MACHUYEN không dư thừa vế trái</a:t>
            </a:r>
          </a:p>
          <a:p>
            <a:pPr algn="just">
              <a:lnSpc>
                <a:spcPts val="3828"/>
              </a:lnSpc>
            </a:pPr>
            <a:r>
              <a:rPr lang="en-US" b="true" sz="2734">
                <a:solidFill>
                  <a:srgbClr val="000000"/>
                </a:solidFill>
                <a:latin typeface="Raleway Bold"/>
                <a:ea typeface="Raleway Bold"/>
                <a:cs typeface="Raleway Bold"/>
                <a:sym typeface="Raleway Bold"/>
              </a:rPr>
              <a:t>-  </a:t>
            </a:r>
            <a:r>
              <a:rPr lang="en-US" b="true" sz="2734">
                <a:solidFill>
                  <a:srgbClr val="000000"/>
                </a:solidFill>
                <a:latin typeface="Raleway Bold"/>
                <a:ea typeface="Raleway Bold"/>
                <a:cs typeface="Raleway Bold"/>
                <a:sym typeface="Raleway Bold"/>
              </a:rPr>
              <a:t>Xóa tất cả các thuộc tính dư thừa </a:t>
            </a:r>
          </a:p>
          <a:p>
            <a:pPr algn="just">
              <a:lnSpc>
                <a:spcPts val="3828"/>
              </a:lnSpc>
            </a:pPr>
            <a:r>
              <a:rPr lang="en-US" sz="2734" b="true">
                <a:solidFill>
                  <a:srgbClr val="000000"/>
                </a:solidFill>
                <a:latin typeface="Raleway Medium"/>
                <a:ea typeface="Raleway Medium"/>
                <a:cs typeface="Raleway Medium"/>
                <a:sym typeface="Raleway Medium"/>
              </a:rPr>
              <a:t> </a:t>
            </a:r>
            <a:r>
              <a:rPr lang="en-US" sz="2734">
                <a:solidFill>
                  <a:srgbClr val="000000"/>
                </a:solidFill>
                <a:latin typeface="Raleway"/>
                <a:ea typeface="Raleway"/>
                <a:cs typeface="Raleway"/>
                <a:sym typeface="Raleway"/>
              </a:rPr>
              <a:t>Loại TENTAU,NGAY → BENCANG</a:t>
            </a:r>
          </a:p>
          <a:p>
            <a:pPr algn="just">
              <a:lnSpc>
                <a:spcPts val="3828"/>
              </a:lnSpc>
              <a:spcBef>
                <a:spcPct val="0"/>
              </a:spcBef>
            </a:pPr>
          </a:p>
        </p:txBody>
      </p:sp>
      <p:sp>
        <p:nvSpPr>
          <p:cNvPr name="Freeform 10" id="10"/>
          <p:cNvSpPr/>
          <p:nvPr/>
        </p:nvSpPr>
        <p:spPr>
          <a:xfrm flipH="true" flipV="false" rot="0">
            <a:off x="16128515" y="6992974"/>
            <a:ext cx="4318969" cy="4114800"/>
          </a:xfrm>
          <a:custGeom>
            <a:avLst/>
            <a:gdLst/>
            <a:ahLst/>
            <a:cxnLst/>
            <a:rect r="r" b="b" t="t" l="l"/>
            <a:pathLst>
              <a:path h="4114800" w="4318969">
                <a:moveTo>
                  <a:pt x="4318970" y="0"/>
                </a:moveTo>
                <a:lnTo>
                  <a:pt x="0" y="0"/>
                </a:lnTo>
                <a:lnTo>
                  <a:pt x="0" y="4114800"/>
                </a:lnTo>
                <a:lnTo>
                  <a:pt x="4318970" y="4114800"/>
                </a:lnTo>
                <a:lnTo>
                  <a:pt x="431897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TextBox 12" id="12"/>
          <p:cNvSpPr txBox="true"/>
          <p:nvPr/>
        </p:nvSpPr>
        <p:spPr>
          <a:xfrm rot="0">
            <a:off x="4421494" y="1615565"/>
            <a:ext cx="11276211" cy="674364"/>
          </a:xfrm>
          <a:prstGeom prst="rect">
            <a:avLst/>
          </a:prstGeom>
        </p:spPr>
        <p:txBody>
          <a:bodyPr anchor="t" rtlCol="false" tIns="0" lIns="0" bIns="0" rIns="0">
            <a:spAutoFit/>
          </a:bodyPr>
          <a:lstStyle/>
          <a:p>
            <a:pPr algn="ctr">
              <a:lnSpc>
                <a:spcPts val="5144"/>
              </a:lnSpc>
            </a:pPr>
            <a:r>
              <a:rPr lang="en-US" sz="4899">
                <a:solidFill>
                  <a:srgbClr val="1F2374"/>
                </a:solidFill>
                <a:latin typeface="Anton"/>
                <a:ea typeface="Anton"/>
                <a:cs typeface="Anton"/>
                <a:sym typeface="Anton"/>
              </a:rPr>
              <a:t>A) HÃY TÌM TẬP PHỦ TỐI THIỂU CỦA F</a:t>
            </a:r>
          </a:p>
        </p:txBody>
      </p:sp>
      <p:sp>
        <p:nvSpPr>
          <p:cNvPr name="TextBox 13" id="13"/>
          <p:cNvSpPr txBox="true"/>
          <p:nvPr/>
        </p:nvSpPr>
        <p:spPr>
          <a:xfrm rot="0">
            <a:off x="11253730" y="3734890"/>
            <a:ext cx="5528047" cy="3521942"/>
          </a:xfrm>
          <a:prstGeom prst="rect">
            <a:avLst/>
          </a:prstGeom>
        </p:spPr>
        <p:txBody>
          <a:bodyPr anchor="t" rtlCol="false" tIns="0" lIns="0" bIns="0" rIns="0">
            <a:spAutoFit/>
          </a:bodyPr>
          <a:lstStyle/>
          <a:p>
            <a:pPr algn="l" marL="568880" indent="-284440" lvl="1">
              <a:lnSpc>
                <a:spcPts val="4005"/>
              </a:lnSpc>
              <a:buFont typeface="Arial"/>
              <a:buChar char="•"/>
            </a:pPr>
            <a:r>
              <a:rPr lang="en-US" b="true" sz="2634">
                <a:solidFill>
                  <a:srgbClr val="000000"/>
                </a:solidFill>
                <a:latin typeface="Raleway Bold"/>
                <a:ea typeface="Raleway Bold"/>
                <a:cs typeface="Raleway Bold"/>
                <a:sym typeface="Raleway Bold"/>
              </a:rPr>
              <a:t>Tập phủ tối thiểu của F là:</a:t>
            </a:r>
          </a:p>
          <a:p>
            <a:pPr algn="l">
              <a:lnSpc>
                <a:spcPts val="4005"/>
              </a:lnSpc>
            </a:pPr>
            <a:r>
              <a:rPr lang="en-US" sz="2634" b="true">
                <a:solidFill>
                  <a:srgbClr val="000000"/>
                </a:solidFill>
                <a:latin typeface="Raleway Medium"/>
                <a:ea typeface="Raleway Medium"/>
                <a:cs typeface="Raleway Medium"/>
                <a:sym typeface="Raleway Medium"/>
              </a:rPr>
              <a:t>{TENTAU → LOAITAU,</a:t>
            </a:r>
          </a:p>
          <a:p>
            <a:pPr algn="l">
              <a:lnSpc>
                <a:spcPts val="4005"/>
              </a:lnSpc>
            </a:pPr>
            <a:r>
              <a:rPr lang="en-US" sz="2634" b="true">
                <a:solidFill>
                  <a:srgbClr val="000000"/>
                </a:solidFill>
                <a:latin typeface="Raleway Medium"/>
                <a:ea typeface="Raleway Medium"/>
                <a:cs typeface="Raleway Medium"/>
                <a:sym typeface="Raleway Medium"/>
              </a:rPr>
              <a:t> MACHUYEN → TENTAU,</a:t>
            </a:r>
          </a:p>
          <a:p>
            <a:pPr algn="l">
              <a:lnSpc>
                <a:spcPts val="4005"/>
              </a:lnSpc>
            </a:pPr>
            <a:r>
              <a:rPr lang="en-US" sz="2634" b="true">
                <a:solidFill>
                  <a:srgbClr val="000000"/>
                </a:solidFill>
                <a:latin typeface="Raleway Medium"/>
                <a:ea typeface="Raleway Medium"/>
                <a:cs typeface="Raleway Medium"/>
                <a:sym typeface="Raleway Medium"/>
              </a:rPr>
              <a:t> MACHUYEN → LUONGHANG,</a:t>
            </a:r>
          </a:p>
          <a:p>
            <a:pPr algn="l">
              <a:lnSpc>
                <a:spcPts val="4005"/>
              </a:lnSpc>
            </a:pPr>
            <a:r>
              <a:rPr lang="en-US" sz="2634" b="true">
                <a:solidFill>
                  <a:srgbClr val="000000"/>
                </a:solidFill>
                <a:latin typeface="Raleway Medium"/>
                <a:ea typeface="Raleway Medium"/>
                <a:cs typeface="Raleway Medium"/>
                <a:sym typeface="Raleway Medium"/>
              </a:rPr>
              <a:t> TENTAU, NGAY → BENCANG,</a:t>
            </a:r>
          </a:p>
          <a:p>
            <a:pPr algn="l">
              <a:lnSpc>
                <a:spcPts val="4005"/>
              </a:lnSpc>
            </a:pPr>
            <a:r>
              <a:rPr lang="en-US" sz="2634" b="true">
                <a:solidFill>
                  <a:srgbClr val="000000"/>
                </a:solidFill>
                <a:latin typeface="Raleway Medium"/>
                <a:ea typeface="Raleway Medium"/>
                <a:cs typeface="Raleway Medium"/>
                <a:sym typeface="Raleway Medium"/>
              </a:rPr>
              <a:t> TENTAU, NGAY → MACHUYEN}</a:t>
            </a:r>
          </a:p>
          <a:p>
            <a:pPr algn="l">
              <a:lnSpc>
                <a:spcPts val="4005"/>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083" y="3560676"/>
            <a:ext cx="20887092" cy="6167839"/>
            <a:chOff x="0" y="0"/>
            <a:chExt cx="5501127" cy="1624451"/>
          </a:xfrm>
        </p:grpSpPr>
        <p:sp>
          <p:nvSpPr>
            <p:cNvPr name="Freeform 3" id="3"/>
            <p:cNvSpPr/>
            <p:nvPr/>
          </p:nvSpPr>
          <p:spPr>
            <a:xfrm flipH="false" flipV="false" rot="0">
              <a:off x="0" y="0"/>
              <a:ext cx="5501127" cy="1624451"/>
            </a:xfrm>
            <a:custGeom>
              <a:avLst/>
              <a:gdLst/>
              <a:ahLst/>
              <a:cxnLst/>
              <a:rect r="r" b="b" t="t" l="l"/>
              <a:pathLst>
                <a:path h="1624451" w="5501127">
                  <a:moveTo>
                    <a:pt x="18903" y="0"/>
                  </a:moveTo>
                  <a:lnTo>
                    <a:pt x="5482224" y="0"/>
                  </a:lnTo>
                  <a:cubicBezTo>
                    <a:pt x="5492664" y="0"/>
                    <a:pt x="5501127" y="8463"/>
                    <a:pt x="5501127" y="18903"/>
                  </a:cubicBezTo>
                  <a:lnTo>
                    <a:pt x="5501127" y="1605548"/>
                  </a:lnTo>
                  <a:cubicBezTo>
                    <a:pt x="5501127" y="1610561"/>
                    <a:pt x="5499135" y="1615370"/>
                    <a:pt x="5495590" y="1618915"/>
                  </a:cubicBezTo>
                  <a:cubicBezTo>
                    <a:pt x="5492045" y="1622460"/>
                    <a:pt x="5487237" y="1624451"/>
                    <a:pt x="5482224" y="1624451"/>
                  </a:cubicBezTo>
                  <a:lnTo>
                    <a:pt x="18903" y="1624451"/>
                  </a:lnTo>
                  <a:cubicBezTo>
                    <a:pt x="13890" y="1624451"/>
                    <a:pt x="9082" y="1622460"/>
                    <a:pt x="5537" y="1618915"/>
                  </a:cubicBezTo>
                  <a:cubicBezTo>
                    <a:pt x="1992" y="1615370"/>
                    <a:pt x="0" y="1610561"/>
                    <a:pt x="0" y="1605548"/>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4" id="4"/>
            <p:cNvSpPr txBox="true"/>
            <p:nvPr/>
          </p:nvSpPr>
          <p:spPr>
            <a:xfrm>
              <a:off x="0" y="-38100"/>
              <a:ext cx="5501127" cy="166255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41514" y="371541"/>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45005" y="-817212"/>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05359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
        <p:nvSpPr>
          <p:cNvPr name="TextBox 8" id="8"/>
          <p:cNvSpPr txBox="true"/>
          <p:nvPr/>
        </p:nvSpPr>
        <p:spPr>
          <a:xfrm rot="0">
            <a:off x="210255" y="3596967"/>
            <a:ext cx="8602208" cy="6282979"/>
          </a:xfrm>
          <a:prstGeom prst="rect">
            <a:avLst/>
          </a:prstGeom>
        </p:spPr>
        <p:txBody>
          <a:bodyPr anchor="t" rtlCol="false" tIns="0" lIns="0" bIns="0" rIns="0">
            <a:spAutoFit/>
          </a:bodyPr>
          <a:lstStyle/>
          <a:p>
            <a:pPr algn="just" marL="515704" indent="-257852" lvl="1">
              <a:lnSpc>
                <a:spcPts val="3344"/>
              </a:lnSpc>
              <a:buFont typeface="Arial"/>
              <a:buChar char="•"/>
            </a:pPr>
            <a:r>
              <a:rPr lang="en-US" b="true" sz="2388">
                <a:solidFill>
                  <a:srgbClr val="000000"/>
                </a:solidFill>
                <a:latin typeface="Raleway Bold"/>
                <a:ea typeface="Raleway Bold"/>
                <a:cs typeface="Raleway Bold"/>
                <a:sym typeface="Raleway Bold"/>
              </a:rPr>
              <a:t>THỬ TẬP {TENTAU, NGAY}:</a:t>
            </a:r>
          </a:p>
          <a:p>
            <a:pPr algn="just">
              <a:lnSpc>
                <a:spcPts val="3344"/>
              </a:lnSpc>
            </a:pPr>
            <a:r>
              <a:rPr lang="en-US" sz="2388">
                <a:solidFill>
                  <a:srgbClr val="000000"/>
                </a:solidFill>
                <a:latin typeface="Raleway"/>
                <a:ea typeface="Raleway"/>
                <a:cs typeface="Raleway"/>
                <a:sym typeface="Raleway"/>
              </a:rPr>
              <a:t>Từ TENTAU → LOAITAU</a:t>
            </a:r>
          </a:p>
          <a:p>
            <a:pPr algn="just">
              <a:lnSpc>
                <a:spcPts val="3344"/>
              </a:lnSpc>
            </a:pPr>
            <a:r>
              <a:rPr lang="en-US" sz="2388">
                <a:solidFill>
                  <a:srgbClr val="000000"/>
                </a:solidFill>
                <a:latin typeface="Raleway"/>
                <a:ea typeface="Raleway"/>
                <a:cs typeface="Raleway"/>
                <a:sym typeface="Raleway"/>
              </a:rPr>
              <a:t>Từ TENTAU, NGAY → BENCANG, MACHUYEN</a:t>
            </a:r>
          </a:p>
          <a:p>
            <a:pPr algn="just">
              <a:lnSpc>
                <a:spcPts val="3344"/>
              </a:lnSpc>
            </a:pPr>
            <a:r>
              <a:rPr lang="en-US" sz="2388">
                <a:solidFill>
                  <a:srgbClr val="000000"/>
                </a:solidFill>
                <a:latin typeface="Raleway"/>
                <a:ea typeface="Raleway"/>
                <a:cs typeface="Raleway"/>
                <a:sym typeface="Raleway"/>
              </a:rPr>
              <a:t>→ Có MACHUYEN, thì từ đó MACHUYEN → TENTAU, LUONGHANG</a:t>
            </a:r>
          </a:p>
          <a:p>
            <a:pPr algn="just">
              <a:lnSpc>
                <a:spcPts val="3344"/>
              </a:lnSpc>
            </a:pPr>
            <a:r>
              <a:rPr lang="en-US" sz="2388">
                <a:solidFill>
                  <a:srgbClr val="000000"/>
                </a:solidFill>
                <a:latin typeface="Raleway"/>
                <a:ea typeface="Raleway"/>
                <a:cs typeface="Raleway"/>
                <a:sym typeface="Raleway"/>
              </a:rPr>
              <a:t>→ Vậy bao đóng {TENTAU, NGAY} = {TENTAU, NGAY, LOAITAU, BENCANG, MACHUYEN, LUONGHANG}</a:t>
            </a:r>
          </a:p>
          <a:p>
            <a:pPr algn="just">
              <a:lnSpc>
                <a:spcPts val="3344"/>
              </a:lnSpc>
            </a:pPr>
            <a:r>
              <a:rPr lang="en-US" sz="2388">
                <a:solidFill>
                  <a:srgbClr val="000000"/>
                </a:solidFill>
                <a:latin typeface="Raleway"/>
                <a:ea typeface="Raleway"/>
                <a:cs typeface="Raleway"/>
                <a:sym typeface="Raleway"/>
              </a:rPr>
              <a:t>→ Bao phủ toàn bộ Q → Là khóa</a:t>
            </a:r>
          </a:p>
          <a:p>
            <a:pPr algn="just" marL="515704" indent="-257852" lvl="1">
              <a:lnSpc>
                <a:spcPts val="3344"/>
              </a:lnSpc>
              <a:buFont typeface="Arial"/>
              <a:buChar char="•"/>
            </a:pPr>
            <a:r>
              <a:rPr lang="en-US" b="true" sz="2388">
                <a:solidFill>
                  <a:srgbClr val="000000"/>
                </a:solidFill>
                <a:latin typeface="Raleway Bold"/>
                <a:ea typeface="Raleway Bold"/>
                <a:cs typeface="Raleway Bold"/>
                <a:sym typeface="Raleway Bold"/>
              </a:rPr>
              <a:t>THỬ {MACHUYEN, NGAY}:</a:t>
            </a:r>
          </a:p>
          <a:p>
            <a:pPr algn="just">
              <a:lnSpc>
                <a:spcPts val="3344"/>
              </a:lnSpc>
            </a:pPr>
            <a:r>
              <a:rPr lang="en-US" sz="2388">
                <a:solidFill>
                  <a:srgbClr val="000000"/>
                </a:solidFill>
                <a:latin typeface="Raleway"/>
                <a:ea typeface="Raleway"/>
                <a:cs typeface="Raleway"/>
                <a:sym typeface="Raleway"/>
              </a:rPr>
              <a:t>MACHUYEN → TENTAU, LUONGHANG</a:t>
            </a:r>
          </a:p>
          <a:p>
            <a:pPr algn="just">
              <a:lnSpc>
                <a:spcPts val="3344"/>
              </a:lnSpc>
            </a:pPr>
            <a:r>
              <a:rPr lang="en-US" sz="2388">
                <a:solidFill>
                  <a:srgbClr val="000000"/>
                </a:solidFill>
                <a:latin typeface="Raleway"/>
                <a:ea typeface="Raleway"/>
                <a:cs typeface="Raleway"/>
                <a:sym typeface="Raleway"/>
              </a:rPr>
              <a:t>→ Giờ ta có TENTAU, NGAY → từ đó ra BENCANG, MACHUYEN</a:t>
            </a:r>
          </a:p>
          <a:p>
            <a:pPr algn="just">
              <a:lnSpc>
                <a:spcPts val="3344"/>
              </a:lnSpc>
            </a:pPr>
            <a:r>
              <a:rPr lang="en-US" sz="2388">
                <a:solidFill>
                  <a:srgbClr val="000000"/>
                </a:solidFill>
                <a:latin typeface="Raleway"/>
                <a:ea typeface="Raleway"/>
                <a:cs typeface="Raleway"/>
                <a:sym typeface="Raleway"/>
              </a:rPr>
              <a:t>→ TENTAU → LOAITAU</a:t>
            </a:r>
          </a:p>
          <a:p>
            <a:pPr algn="just">
              <a:lnSpc>
                <a:spcPts val="3344"/>
              </a:lnSpc>
            </a:pPr>
            <a:r>
              <a:rPr lang="en-US" sz="2388">
                <a:solidFill>
                  <a:srgbClr val="000000"/>
                </a:solidFill>
                <a:latin typeface="Raleway"/>
                <a:ea typeface="Raleway"/>
                <a:cs typeface="Raleway"/>
                <a:sym typeface="Raleway"/>
              </a:rPr>
              <a:t>→ Bao đóng cũng là toàn bộ Q → Là khóa</a:t>
            </a:r>
          </a:p>
          <a:p>
            <a:pPr algn="just">
              <a:lnSpc>
                <a:spcPts val="3344"/>
              </a:lnSpc>
              <a:spcBef>
                <a:spcPct val="0"/>
              </a:spcBef>
            </a:pPr>
          </a:p>
        </p:txBody>
      </p:sp>
      <p:sp>
        <p:nvSpPr>
          <p:cNvPr name="Freeform 9" id="9"/>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6">
              <a:alphaModFix amt="46000"/>
            </a:blip>
            <a:stretch>
              <a:fillRect l="0" t="0" r="0" b="0"/>
            </a:stretch>
          </a:blipFill>
        </p:spPr>
      </p:sp>
      <p:sp>
        <p:nvSpPr>
          <p:cNvPr name="TextBox 10" id="10"/>
          <p:cNvSpPr txBox="true"/>
          <p:nvPr/>
        </p:nvSpPr>
        <p:spPr>
          <a:xfrm rot="0">
            <a:off x="4421494" y="1615565"/>
            <a:ext cx="11276211" cy="674364"/>
          </a:xfrm>
          <a:prstGeom prst="rect">
            <a:avLst/>
          </a:prstGeom>
        </p:spPr>
        <p:txBody>
          <a:bodyPr anchor="t" rtlCol="false" tIns="0" lIns="0" bIns="0" rIns="0">
            <a:spAutoFit/>
          </a:bodyPr>
          <a:lstStyle/>
          <a:p>
            <a:pPr algn="ctr">
              <a:lnSpc>
                <a:spcPts val="5144"/>
              </a:lnSpc>
            </a:pPr>
            <a:r>
              <a:rPr lang="en-US" sz="4899">
                <a:solidFill>
                  <a:srgbClr val="1F2374"/>
                </a:solidFill>
                <a:latin typeface="Anton"/>
                <a:ea typeface="Anton"/>
                <a:cs typeface="Anton"/>
                <a:sym typeface="Anton"/>
              </a:rPr>
              <a:t>B) TÌM TẤT CẢ CÁC KHÓA CỦA Q</a:t>
            </a:r>
          </a:p>
        </p:txBody>
      </p:sp>
      <p:sp>
        <p:nvSpPr>
          <p:cNvPr name="TextBox 11" id="11"/>
          <p:cNvSpPr txBox="true"/>
          <p:nvPr/>
        </p:nvSpPr>
        <p:spPr>
          <a:xfrm rot="0">
            <a:off x="5634157" y="2378769"/>
            <a:ext cx="9748539" cy="997817"/>
          </a:xfrm>
          <a:prstGeom prst="rect">
            <a:avLst/>
          </a:prstGeom>
        </p:spPr>
        <p:txBody>
          <a:bodyPr anchor="t" rtlCol="false" tIns="0" lIns="0" bIns="0" rIns="0">
            <a:spAutoFit/>
          </a:bodyPr>
          <a:lstStyle/>
          <a:p>
            <a:pPr algn="l">
              <a:lnSpc>
                <a:spcPts val="4005"/>
              </a:lnSpc>
            </a:pPr>
            <a:r>
              <a:rPr lang="en-US" sz="2634" b="true">
                <a:solidFill>
                  <a:srgbClr val="000000"/>
                </a:solidFill>
                <a:latin typeface="Raleway Medium"/>
                <a:ea typeface="Raleway Medium"/>
                <a:cs typeface="Raleway Medium"/>
                <a:sym typeface="Raleway Medium"/>
              </a:rPr>
              <a:t>TN (Thuộc tính không xuất hiện bên phải) = {NGAY}</a:t>
            </a:r>
          </a:p>
          <a:p>
            <a:pPr algn="l">
              <a:lnSpc>
                <a:spcPts val="4005"/>
              </a:lnSpc>
            </a:pPr>
            <a:r>
              <a:rPr lang="en-US" sz="2634" b="true">
                <a:solidFill>
                  <a:srgbClr val="000000"/>
                </a:solidFill>
                <a:latin typeface="Raleway Medium"/>
                <a:ea typeface="Raleway Medium"/>
                <a:cs typeface="Raleway Medium"/>
                <a:sym typeface="Raleway Medium"/>
              </a:rPr>
              <a:t>TG (các thuộc tính còn lại cần xét) = {TENTAU, MACHUYEN}</a:t>
            </a:r>
          </a:p>
        </p:txBody>
      </p:sp>
      <p:sp>
        <p:nvSpPr>
          <p:cNvPr name="TextBox 12" id="12"/>
          <p:cNvSpPr txBox="true"/>
          <p:nvPr/>
        </p:nvSpPr>
        <p:spPr>
          <a:xfrm rot="0">
            <a:off x="9300206" y="3596967"/>
            <a:ext cx="8554217" cy="6282979"/>
          </a:xfrm>
          <a:prstGeom prst="rect">
            <a:avLst/>
          </a:prstGeom>
        </p:spPr>
        <p:txBody>
          <a:bodyPr anchor="t" rtlCol="false" tIns="0" lIns="0" bIns="0" rIns="0">
            <a:spAutoFit/>
          </a:bodyPr>
          <a:lstStyle/>
          <a:p>
            <a:pPr algn="just" marL="515704" indent="-257852" lvl="1">
              <a:lnSpc>
                <a:spcPts val="3344"/>
              </a:lnSpc>
              <a:buFont typeface="Arial"/>
              <a:buChar char="•"/>
            </a:pPr>
            <a:r>
              <a:rPr lang="en-US" b="true" sz="2388">
                <a:solidFill>
                  <a:srgbClr val="000000"/>
                </a:solidFill>
                <a:latin typeface="Raleway Bold"/>
                <a:ea typeface="Raleway Bold"/>
                <a:cs typeface="Raleway Bold"/>
                <a:sym typeface="Raleway Bold"/>
              </a:rPr>
              <a:t>Thử {TENTAU, MACHUYEN, NGAY}</a:t>
            </a:r>
          </a:p>
          <a:p>
            <a:pPr algn="just">
              <a:lnSpc>
                <a:spcPts val="3344"/>
              </a:lnSpc>
            </a:pPr>
            <a:r>
              <a:rPr lang="en-US" sz="2388">
                <a:solidFill>
                  <a:srgbClr val="000000"/>
                </a:solidFill>
                <a:latin typeface="Raleway"/>
                <a:ea typeface="Raleway"/>
                <a:cs typeface="Raleway"/>
                <a:sym typeface="Raleway"/>
              </a:rPr>
              <a:t>Từ TENTAU → LOAITAU</a:t>
            </a:r>
          </a:p>
          <a:p>
            <a:pPr algn="just">
              <a:lnSpc>
                <a:spcPts val="3344"/>
              </a:lnSpc>
            </a:pPr>
            <a:r>
              <a:rPr lang="en-US" sz="2388">
                <a:solidFill>
                  <a:srgbClr val="000000"/>
                </a:solidFill>
                <a:latin typeface="Raleway"/>
                <a:ea typeface="Raleway"/>
                <a:cs typeface="Raleway"/>
                <a:sym typeface="Raleway"/>
              </a:rPr>
              <a:t>→ thêm LOAITAU</a:t>
            </a:r>
          </a:p>
          <a:p>
            <a:pPr algn="just">
              <a:lnSpc>
                <a:spcPts val="3344"/>
              </a:lnSpc>
            </a:pPr>
            <a:r>
              <a:rPr lang="en-US" sz="2388">
                <a:solidFill>
                  <a:srgbClr val="000000"/>
                </a:solidFill>
                <a:latin typeface="Raleway"/>
                <a:ea typeface="Raleway"/>
                <a:cs typeface="Raleway"/>
                <a:sym typeface="Raleway"/>
              </a:rPr>
              <a:t>Từ MACHUYEN → TENTAU, LUONGHANG</a:t>
            </a:r>
          </a:p>
          <a:p>
            <a:pPr algn="just">
              <a:lnSpc>
                <a:spcPts val="3344"/>
              </a:lnSpc>
            </a:pPr>
            <a:r>
              <a:rPr lang="en-US" sz="2388">
                <a:solidFill>
                  <a:srgbClr val="000000"/>
                </a:solidFill>
                <a:latin typeface="Raleway"/>
                <a:ea typeface="Raleway"/>
                <a:cs typeface="Raleway"/>
                <a:sym typeface="Raleway"/>
              </a:rPr>
              <a:t>→ TENTAU đã có rồi, thêm LUONGHANG</a:t>
            </a:r>
          </a:p>
          <a:p>
            <a:pPr algn="just">
              <a:lnSpc>
                <a:spcPts val="3344"/>
              </a:lnSpc>
            </a:pPr>
            <a:r>
              <a:rPr lang="en-US" sz="2388">
                <a:solidFill>
                  <a:srgbClr val="000000"/>
                </a:solidFill>
                <a:latin typeface="Raleway"/>
                <a:ea typeface="Raleway"/>
                <a:cs typeface="Raleway"/>
                <a:sym typeface="Raleway"/>
              </a:rPr>
              <a:t>Từ TENTAU, NGAY → BENCANG, MACHUYEN</a:t>
            </a:r>
          </a:p>
          <a:p>
            <a:pPr algn="just">
              <a:lnSpc>
                <a:spcPts val="3344"/>
              </a:lnSpc>
            </a:pPr>
            <a:r>
              <a:rPr lang="en-US" sz="2388">
                <a:solidFill>
                  <a:srgbClr val="000000"/>
                </a:solidFill>
                <a:latin typeface="Raleway"/>
                <a:ea typeface="Raleway"/>
                <a:cs typeface="Raleway"/>
                <a:sym typeface="Raleway"/>
              </a:rPr>
              <a:t>→ thỏa mãn điều kiện, thêm BENCANG</a:t>
            </a:r>
          </a:p>
          <a:p>
            <a:pPr algn="just">
              <a:lnSpc>
                <a:spcPts val="3344"/>
              </a:lnSpc>
            </a:pPr>
            <a:r>
              <a:rPr lang="en-US" sz="2388">
                <a:solidFill>
                  <a:srgbClr val="000000"/>
                </a:solidFill>
                <a:latin typeface="Raleway"/>
                <a:ea typeface="Raleway"/>
                <a:cs typeface="Raleway"/>
                <a:sym typeface="Raleway"/>
              </a:rPr>
              <a:t>→ MACHUYEN đã có rồi</a:t>
            </a:r>
          </a:p>
          <a:p>
            <a:pPr algn="just">
              <a:lnSpc>
                <a:spcPts val="3344"/>
              </a:lnSpc>
            </a:pPr>
            <a:r>
              <a:rPr lang="en-US" sz="2388">
                <a:solidFill>
                  <a:srgbClr val="000000"/>
                </a:solidFill>
                <a:latin typeface="Raleway"/>
                <a:ea typeface="Raleway"/>
                <a:cs typeface="Raleway"/>
                <a:sym typeface="Raleway"/>
              </a:rPr>
              <a:t>Tập thuộc tính của Q = {TENTAU, LOAITAU, MACHUYEN, LUONGHANG, BENCANG, NGAY}</a:t>
            </a:r>
          </a:p>
          <a:p>
            <a:pPr algn="just">
              <a:lnSpc>
                <a:spcPts val="3344"/>
              </a:lnSpc>
            </a:pPr>
            <a:r>
              <a:rPr lang="en-US" sz="2388">
                <a:solidFill>
                  <a:srgbClr val="000000"/>
                </a:solidFill>
                <a:latin typeface="Raleway"/>
                <a:ea typeface="Raleway"/>
                <a:cs typeface="Raleway"/>
                <a:sym typeface="Raleway"/>
              </a:rPr>
              <a:t>→ Bao đóng đầy đủ → Là siêu khóa</a:t>
            </a:r>
          </a:p>
          <a:p>
            <a:pPr algn="just">
              <a:lnSpc>
                <a:spcPts val="3344"/>
              </a:lnSpc>
            </a:pPr>
            <a:r>
              <a:rPr lang="en-US" sz="2388">
                <a:solidFill>
                  <a:srgbClr val="000000"/>
                </a:solidFill>
                <a:latin typeface="Raleway"/>
                <a:ea typeface="Raleway"/>
                <a:cs typeface="Raleway"/>
                <a:sym typeface="Raleway"/>
              </a:rPr>
              <a:t>Vậy {TENTAU, MACHUYEN, NGAY} là siêu khóa, nhưng không phải khóa. Vì bỏ bớt TENTAU hoặc MACHUYEN vẫn đủ điều kiện</a:t>
            </a:r>
          </a:p>
          <a:p>
            <a:pPr algn="just">
              <a:lnSpc>
                <a:spcPts val="3344"/>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16708" y="380080"/>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43213" y="3122107"/>
            <a:ext cx="4182770" cy="4182770"/>
          </a:xfrm>
          <a:custGeom>
            <a:avLst/>
            <a:gdLst/>
            <a:ahLst/>
            <a:cxnLst/>
            <a:rect r="r" b="b" t="t" l="l"/>
            <a:pathLst>
              <a:path h="4182770" w="4182770">
                <a:moveTo>
                  <a:pt x="0" y="0"/>
                </a:moveTo>
                <a:lnTo>
                  <a:pt x="4182769" y="0"/>
                </a:lnTo>
                <a:lnTo>
                  <a:pt x="4182769" y="4182769"/>
                </a:lnTo>
                <a:lnTo>
                  <a:pt x="0" y="4182769"/>
                </a:lnTo>
                <a:lnTo>
                  <a:pt x="0" y="0"/>
                </a:lnTo>
                <a:close/>
              </a:path>
            </a:pathLst>
          </a:custGeom>
          <a:blipFill>
            <a:blip r:embed="rId4"/>
            <a:stretch>
              <a:fillRect l="0" t="0" r="0" b="0"/>
            </a:stretch>
          </a:blipFill>
        </p:spPr>
      </p:sp>
      <p:sp>
        <p:nvSpPr>
          <p:cNvPr name="TextBox 4" id="4"/>
          <p:cNvSpPr txBox="true"/>
          <p:nvPr/>
        </p:nvSpPr>
        <p:spPr>
          <a:xfrm rot="0">
            <a:off x="7316708" y="1145399"/>
            <a:ext cx="8542595" cy="4685792"/>
          </a:xfrm>
          <a:prstGeom prst="rect">
            <a:avLst/>
          </a:prstGeom>
        </p:spPr>
        <p:txBody>
          <a:bodyPr anchor="t" rtlCol="false" tIns="0" lIns="0" bIns="0" rIns="0">
            <a:spAutoFit/>
          </a:bodyPr>
          <a:lstStyle/>
          <a:p>
            <a:pPr algn="l">
              <a:lnSpc>
                <a:spcPts val="7687"/>
              </a:lnSpc>
            </a:pPr>
            <a:r>
              <a:rPr lang="en-US" sz="6199">
                <a:solidFill>
                  <a:srgbClr val="1F2374"/>
                </a:solidFill>
                <a:latin typeface="Anton"/>
                <a:ea typeface="Anton"/>
                <a:cs typeface="Anton"/>
                <a:sym typeface="Anton"/>
              </a:rPr>
              <a:t>8/ Q(A,B,C,D)</a:t>
            </a:r>
          </a:p>
          <a:p>
            <a:pPr algn="l">
              <a:lnSpc>
                <a:spcPts val="7687"/>
              </a:lnSpc>
            </a:pPr>
            <a:r>
              <a:rPr lang="en-US" sz="6199">
                <a:solidFill>
                  <a:srgbClr val="1F2374"/>
                </a:solidFill>
                <a:latin typeface="Anton"/>
                <a:ea typeface="Anton"/>
                <a:cs typeface="Anton"/>
                <a:sym typeface="Anton"/>
              </a:rPr>
              <a:t> F={AB→C; D→B; C→ABD}</a:t>
            </a:r>
          </a:p>
          <a:p>
            <a:pPr algn="l">
              <a:lnSpc>
                <a:spcPts val="7687"/>
              </a:lnSpc>
            </a:pPr>
            <a:r>
              <a:rPr lang="en-US" sz="6199">
                <a:solidFill>
                  <a:srgbClr val="1F2374"/>
                </a:solidFill>
                <a:latin typeface="Anton"/>
                <a:ea typeface="Anton"/>
                <a:cs typeface="Anton"/>
                <a:sym typeface="Anton"/>
              </a:rPr>
              <a:t> Hãy tìm tất cả các khóa của Q</a:t>
            </a:r>
          </a:p>
          <a:p>
            <a:pPr algn="l">
              <a:lnSpc>
                <a:spcPts val="5879"/>
              </a:lnSpc>
            </a:pPr>
          </a:p>
        </p:txBody>
      </p:sp>
      <p:sp>
        <p:nvSpPr>
          <p:cNvPr name="TextBox 5" id="5"/>
          <p:cNvSpPr txBox="true"/>
          <p:nvPr/>
        </p:nvSpPr>
        <p:spPr>
          <a:xfrm rot="0">
            <a:off x="7316708" y="5156342"/>
            <a:ext cx="9587096" cy="5227321"/>
          </a:xfrm>
          <a:prstGeom prst="rect">
            <a:avLst/>
          </a:prstGeom>
        </p:spPr>
        <p:txBody>
          <a:bodyPr anchor="t" rtlCol="false" tIns="0" lIns="0" bIns="0" rIns="0">
            <a:spAutoFit/>
          </a:bodyPr>
          <a:lstStyle/>
          <a:p>
            <a:pPr algn="l">
              <a:lnSpc>
                <a:spcPts val="3779"/>
              </a:lnSpc>
            </a:pPr>
            <a:r>
              <a:rPr lang="en-US" sz="2699" b="true">
                <a:solidFill>
                  <a:srgbClr val="000000"/>
                </a:solidFill>
                <a:latin typeface="Raleway Medium"/>
                <a:ea typeface="Raleway Medium"/>
                <a:cs typeface="Raleway Medium"/>
                <a:sym typeface="Raleway Medium"/>
              </a:rPr>
              <a:t>Tập thuộc tính: {A, B, C, D}</a:t>
            </a:r>
          </a:p>
          <a:p>
            <a:pPr algn="l">
              <a:lnSpc>
                <a:spcPts val="3779"/>
              </a:lnSpc>
            </a:pPr>
            <a:r>
              <a:rPr lang="en-US" sz="2699" b="true">
                <a:solidFill>
                  <a:srgbClr val="000000"/>
                </a:solidFill>
                <a:latin typeface="Raleway Medium"/>
                <a:ea typeface="Raleway Medium"/>
                <a:cs typeface="Raleway Medium"/>
                <a:sym typeface="Raleway Medium"/>
              </a:rPr>
              <a:t>-TN = ∅ (không có thuộc tính nào không phụ thuộc)</a:t>
            </a:r>
          </a:p>
          <a:p>
            <a:pPr algn="l">
              <a:lnSpc>
                <a:spcPts val="3779"/>
              </a:lnSpc>
            </a:pPr>
            <a:r>
              <a:rPr lang="en-US" sz="2699" b="true">
                <a:solidFill>
                  <a:srgbClr val="000000"/>
                </a:solidFill>
                <a:latin typeface="Raleway Medium"/>
                <a:ea typeface="Raleway Medium"/>
                <a:cs typeface="Raleway Medium"/>
                <a:sym typeface="Raleway Medium"/>
              </a:rPr>
              <a:t>-TG = {A, B, C, D}</a:t>
            </a:r>
          </a:p>
          <a:p>
            <a:pPr algn="l">
              <a:lnSpc>
                <a:spcPts val="3779"/>
              </a:lnSpc>
            </a:pPr>
            <a:r>
              <a:rPr lang="en-US" sz="2699" b="true">
                <a:solidFill>
                  <a:srgbClr val="000000"/>
                </a:solidFill>
                <a:latin typeface="Raleway Medium"/>
                <a:ea typeface="Raleway Medium"/>
                <a:cs typeface="Raleway Medium"/>
                <a:sym typeface="Raleway Medium"/>
              </a:rPr>
              <a:t>-Xi: Là tập con của {A, B, C, D} — ta thử từng tổ hợp</a:t>
            </a:r>
          </a:p>
          <a:p>
            <a:pPr algn="l">
              <a:lnSpc>
                <a:spcPts val="3779"/>
              </a:lnSpc>
            </a:pPr>
            <a:r>
              <a:rPr lang="en-US" sz="2699" b="true">
                <a:solidFill>
                  <a:srgbClr val="000000"/>
                </a:solidFill>
                <a:latin typeface="Raleway Medium"/>
                <a:ea typeface="Raleway Medium"/>
                <a:cs typeface="Raleway Medium"/>
                <a:sym typeface="Raleway Medium"/>
              </a:rPr>
              <a:t>-(TN → Xi):   Vì TN = ∅ (không có thuộc tính không phụ thuộc ai) → TN → Xi = Xi</a:t>
            </a:r>
          </a:p>
          <a:p>
            <a:pPr algn="l">
              <a:lnSpc>
                <a:spcPts val="3779"/>
              </a:lnSpc>
            </a:pPr>
            <a:r>
              <a:rPr lang="en-US" sz="2699" b="true">
                <a:solidFill>
                  <a:srgbClr val="000000"/>
                </a:solidFill>
                <a:latin typeface="Raleway Medium"/>
                <a:ea typeface="Raleway Medium"/>
                <a:cs typeface="Raleway Medium"/>
                <a:sym typeface="Raleway Medium"/>
              </a:rPr>
              <a:t>-(TN ∪ Xi)+:  Tính bao đóng của Xi (X⁺)</a:t>
            </a:r>
          </a:p>
          <a:p>
            <a:pPr algn="l">
              <a:lnSpc>
                <a:spcPts val="3779"/>
              </a:lnSpc>
            </a:pPr>
            <a:r>
              <a:rPr lang="en-US" sz="2699" b="true">
                <a:solidFill>
                  <a:srgbClr val="000000"/>
                </a:solidFill>
                <a:latin typeface="Raleway Medium"/>
                <a:ea typeface="Raleway Medium"/>
                <a:cs typeface="Raleway Medium"/>
                <a:sym typeface="Raleway Medium"/>
              </a:rPr>
              <a:t>-Siêu Khóa:    Nếu X⁺ = {A, B, C, D} → là siêu khóa</a:t>
            </a:r>
          </a:p>
          <a:p>
            <a:pPr algn="l">
              <a:lnSpc>
                <a:spcPts val="3779"/>
              </a:lnSpc>
            </a:pPr>
            <a:r>
              <a:rPr lang="en-US" sz="2699" b="true">
                <a:solidFill>
                  <a:srgbClr val="000000"/>
                </a:solidFill>
                <a:latin typeface="Raleway Medium"/>
                <a:ea typeface="Raleway Medium"/>
                <a:cs typeface="Raleway Medium"/>
                <a:sym typeface="Raleway Medium"/>
              </a:rPr>
              <a:t>-Khóa : nếu là siêu khóa và không có tập con nào nhỏ hơn cũng là siêu khóa → là khóa</a:t>
            </a:r>
          </a:p>
          <a:p>
            <a:pPr algn="l">
              <a:lnSpc>
                <a:spcPts val="3779"/>
              </a:lnSpc>
              <a:spcBef>
                <a:spcPct val="0"/>
              </a:spcBef>
            </a:pPr>
          </a:p>
        </p:txBody>
      </p:sp>
      <p:sp>
        <p:nvSpPr>
          <p:cNvPr name="Freeform 6" id="6"/>
          <p:cNvSpPr/>
          <p:nvPr/>
        </p:nvSpPr>
        <p:spPr>
          <a:xfrm flipH="false" flipV="false" rot="0">
            <a:off x="14504450" y="-416385"/>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246205" y="8502164"/>
            <a:ext cx="7315200" cy="2646772"/>
          </a:xfrm>
          <a:custGeom>
            <a:avLst/>
            <a:gdLst/>
            <a:ahLst/>
            <a:cxnLst/>
            <a:rect r="r" b="b" t="t" l="l"/>
            <a:pathLst>
              <a:path h="2646772" w="7315200">
                <a:moveTo>
                  <a:pt x="0" y="0"/>
                </a:moveTo>
                <a:lnTo>
                  <a:pt x="7315200" y="0"/>
                </a:lnTo>
                <a:lnTo>
                  <a:pt x="7315200" y="2646772"/>
                </a:lnTo>
                <a:lnTo>
                  <a:pt x="0" y="2646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15319" y="1705106"/>
            <a:ext cx="2280501" cy="2280501"/>
          </a:xfrm>
          <a:custGeom>
            <a:avLst/>
            <a:gdLst/>
            <a:ahLst/>
            <a:cxnLst/>
            <a:rect r="r" b="b" t="t" l="l"/>
            <a:pathLst>
              <a:path h="2280501" w="2280501">
                <a:moveTo>
                  <a:pt x="0" y="0"/>
                </a:moveTo>
                <a:lnTo>
                  <a:pt x="2280501" y="0"/>
                </a:lnTo>
                <a:lnTo>
                  <a:pt x="2280501" y="2280501"/>
                </a:lnTo>
                <a:lnTo>
                  <a:pt x="0" y="2280501"/>
                </a:lnTo>
                <a:lnTo>
                  <a:pt x="0" y="0"/>
                </a:lnTo>
                <a:close/>
              </a:path>
            </a:pathLst>
          </a:custGeom>
          <a:blipFill>
            <a:blip r:embed="rId4"/>
            <a:stretch>
              <a:fillRect l="0" t="0" r="0" b="0"/>
            </a:stretch>
          </a:blipFill>
        </p:spPr>
      </p:sp>
      <p:grpSp>
        <p:nvGrpSpPr>
          <p:cNvPr name="Group 9" id="9"/>
          <p:cNvGrpSpPr/>
          <p:nvPr/>
        </p:nvGrpSpPr>
        <p:grpSpPr>
          <a:xfrm rot="0">
            <a:off x="5065447" y="2146319"/>
            <a:ext cx="594555" cy="5945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5684143" y="1746677"/>
            <a:ext cx="283679" cy="28367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100000"/>
                  </a:srgbClr>
                </a:gs>
                <a:gs pos="100000">
                  <a:srgbClr val="FF99FF">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805359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5FE2EB">
                <a:alpha val="100000"/>
              </a:srgbClr>
            </a:gs>
          </a:gsLst>
          <a:lin ang="0"/>
        </a:gradFill>
      </p:bgPr>
    </p:bg>
    <p:spTree>
      <p:nvGrpSpPr>
        <p:cNvPr id="1" name=""/>
        <p:cNvGrpSpPr/>
        <p:nvPr/>
      </p:nvGrpSpPr>
      <p:grpSpPr>
        <a:xfrm>
          <a:off x="0" y="0"/>
          <a:ext cx="0" cy="0"/>
          <a:chOff x="0" y="0"/>
          <a:chExt cx="0" cy="0"/>
        </a:xfrm>
      </p:grpSpPr>
      <p:graphicFrame>
        <p:nvGraphicFramePr>
          <p:cNvPr name="Object 2" id="2"/>
          <p:cNvGraphicFramePr/>
          <p:nvPr/>
        </p:nvGraphicFramePr>
        <p:xfrm>
          <a:off x="245765" y="0"/>
          <a:ext cx="6286500" cy="7124700"/>
        </p:xfrm>
        <a:graphic>
          <a:graphicData uri="http://schemas.openxmlformats.org/presentationml/2006/ole">
            <p:oleObj imgW="7708900" imgH="85471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3" id="3"/>
          <p:cNvSpPr txBox="true"/>
          <p:nvPr/>
        </p:nvSpPr>
        <p:spPr>
          <a:xfrm rot="0">
            <a:off x="12513118" y="1751237"/>
            <a:ext cx="5439154" cy="6073009"/>
          </a:xfrm>
          <a:prstGeom prst="rect">
            <a:avLst/>
          </a:prstGeom>
        </p:spPr>
        <p:txBody>
          <a:bodyPr anchor="t" rtlCol="false" tIns="0" lIns="0" bIns="0" rIns="0">
            <a:spAutoFit/>
          </a:bodyPr>
          <a:lstStyle/>
          <a:p>
            <a:pPr algn="l">
              <a:lnSpc>
                <a:spcPts val="4417"/>
              </a:lnSpc>
            </a:pPr>
            <a:r>
              <a:rPr lang="en-US" sz="3155" b="true">
                <a:solidFill>
                  <a:srgbClr val="000000"/>
                </a:solidFill>
                <a:latin typeface="Raleway Bold"/>
                <a:ea typeface="Raleway Bold"/>
                <a:cs typeface="Raleway Bold"/>
                <a:sym typeface="Raleway Bold"/>
              </a:rPr>
              <a:t>Kết luận: Khóa duy nhất là {C} vì:</a:t>
            </a:r>
          </a:p>
          <a:p>
            <a:pPr algn="l">
              <a:lnSpc>
                <a:spcPts val="4417"/>
              </a:lnSpc>
            </a:pPr>
            <a:r>
              <a:rPr lang="en-US" sz="3155" b="true">
                <a:solidFill>
                  <a:srgbClr val="000000"/>
                </a:solidFill>
                <a:latin typeface="Raleway Medium"/>
                <a:ea typeface="Raleway Medium"/>
                <a:cs typeface="Raleway Medium"/>
                <a:sym typeface="Raleway Medium"/>
              </a:rPr>
              <a:t>- Bao đóng C⁺ = toàn bộ {A, B, C, D}</a:t>
            </a:r>
          </a:p>
          <a:p>
            <a:pPr algn="l">
              <a:lnSpc>
                <a:spcPts val="4417"/>
              </a:lnSpc>
            </a:pPr>
            <a:r>
              <a:rPr lang="en-US" sz="3155" b="true">
                <a:solidFill>
                  <a:srgbClr val="000000"/>
                </a:solidFill>
                <a:latin typeface="Raleway Medium"/>
                <a:ea typeface="Raleway Medium"/>
                <a:cs typeface="Raleway Medium"/>
                <a:sym typeface="Raleway Medium"/>
              </a:rPr>
              <a:t>-Không có tập con nào nhỏ hơn C (vì là 1 thuộc tính)</a:t>
            </a:r>
          </a:p>
          <a:p>
            <a:pPr algn="l">
              <a:lnSpc>
                <a:spcPts val="4417"/>
              </a:lnSpc>
            </a:pPr>
            <a:r>
              <a:rPr lang="en-US" sz="3155" b="true">
                <a:solidFill>
                  <a:srgbClr val="000000"/>
                </a:solidFill>
                <a:latin typeface="Raleway Medium"/>
                <a:ea typeface="Raleway Medium"/>
                <a:cs typeface="Raleway Medium"/>
                <a:sym typeface="Raleway Medium"/>
              </a:rPr>
              <a:t>-Các tổ hợp khác tuy cũng bao đóng đầy đủ nhưng không tối thiểu → không phải khóa</a:t>
            </a:r>
          </a:p>
          <a:p>
            <a:pPr algn="l">
              <a:lnSpc>
                <a:spcPts val="4417"/>
              </a:lnSpc>
              <a:spcBef>
                <a:spcPct val="0"/>
              </a:spcBef>
            </a:pPr>
          </a:p>
        </p:txBody>
      </p:sp>
      <p:sp>
        <p:nvSpPr>
          <p:cNvPr name="Freeform 4" id="4"/>
          <p:cNvSpPr/>
          <p:nvPr/>
        </p:nvSpPr>
        <p:spPr>
          <a:xfrm flipH="false" flipV="false" rot="0">
            <a:off x="12513118" y="380080"/>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325000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6FCF1">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3" id="3"/>
          <p:cNvGrpSpPr/>
          <p:nvPr/>
        </p:nvGrpSpPr>
        <p:grpSpPr>
          <a:xfrm rot="0">
            <a:off x="3086771" y="1374714"/>
            <a:ext cx="15403875" cy="1205200"/>
            <a:chOff x="0" y="0"/>
            <a:chExt cx="4056988" cy="317419"/>
          </a:xfrm>
        </p:grpSpPr>
        <p:sp>
          <p:nvSpPr>
            <p:cNvPr name="Freeform 4" id="4"/>
            <p:cNvSpPr/>
            <p:nvPr/>
          </p:nvSpPr>
          <p:spPr>
            <a:xfrm flipH="false" flipV="false" rot="0">
              <a:off x="0" y="0"/>
              <a:ext cx="4056988" cy="317419"/>
            </a:xfrm>
            <a:custGeom>
              <a:avLst/>
              <a:gdLst/>
              <a:ahLst/>
              <a:cxnLst/>
              <a:rect r="r" b="b" t="t" l="l"/>
              <a:pathLst>
                <a:path h="317419" w="4056988">
                  <a:moveTo>
                    <a:pt x="0" y="0"/>
                  </a:moveTo>
                  <a:lnTo>
                    <a:pt x="4056988" y="0"/>
                  </a:lnTo>
                  <a:lnTo>
                    <a:pt x="4056988" y="317419"/>
                  </a:lnTo>
                  <a:lnTo>
                    <a:pt x="0" y="317419"/>
                  </a:lnTo>
                  <a:close/>
                </a:path>
              </a:pathLst>
            </a:custGeom>
            <a:solidFill>
              <a:srgbClr val="6D9C9C">
                <a:alpha val="71765"/>
              </a:srgbClr>
            </a:solidFill>
          </p:spPr>
        </p:sp>
        <p:sp>
          <p:nvSpPr>
            <p:cNvPr name="TextBox 5" id="5"/>
            <p:cNvSpPr txBox="true"/>
            <p:nvPr/>
          </p:nvSpPr>
          <p:spPr>
            <a:xfrm>
              <a:off x="0" y="28575"/>
              <a:ext cx="4056988" cy="28884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7" id="7"/>
          <p:cNvSpPr/>
          <p:nvPr/>
        </p:nvSpPr>
        <p:spPr>
          <a:xfrm flipH="false" flipV="false" rot="0">
            <a:off x="327054" y="1374714"/>
            <a:ext cx="6217418" cy="6922226"/>
          </a:xfrm>
          <a:custGeom>
            <a:avLst/>
            <a:gdLst/>
            <a:ahLst/>
            <a:cxnLst/>
            <a:rect r="r" b="b" t="t" l="l"/>
            <a:pathLst>
              <a:path h="6922226" w="6217418">
                <a:moveTo>
                  <a:pt x="0" y="0"/>
                </a:moveTo>
                <a:lnTo>
                  <a:pt x="6217418" y="0"/>
                </a:lnTo>
                <a:lnTo>
                  <a:pt x="6217418" y="6922227"/>
                </a:lnTo>
                <a:lnTo>
                  <a:pt x="0" y="6922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953437" y="1542629"/>
            <a:ext cx="8934283"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BÀI TẬP TỔNG HỢP</a:t>
            </a:r>
          </a:p>
        </p:txBody>
      </p:sp>
      <p:sp>
        <p:nvSpPr>
          <p:cNvPr name="TextBox 9" id="9"/>
          <p:cNvSpPr txBox="true"/>
          <p:nvPr/>
        </p:nvSpPr>
        <p:spPr>
          <a:xfrm rot="0">
            <a:off x="7096312" y="2703740"/>
            <a:ext cx="9742419" cy="7143011"/>
          </a:xfrm>
          <a:prstGeom prst="rect">
            <a:avLst/>
          </a:prstGeom>
        </p:spPr>
        <p:txBody>
          <a:bodyPr anchor="t" rtlCol="false" tIns="0" lIns="0" bIns="0" rIns="0">
            <a:spAutoFit/>
          </a:bodyPr>
          <a:lstStyle/>
          <a:p>
            <a:pPr algn="l">
              <a:lnSpc>
                <a:spcPts val="5149"/>
              </a:lnSpc>
            </a:pPr>
            <a:r>
              <a:rPr lang="en-US" sz="3786">
                <a:solidFill>
                  <a:srgbClr val="063050"/>
                </a:solidFill>
                <a:latin typeface="Poppins"/>
                <a:ea typeface="Poppins"/>
                <a:cs typeface="Poppins"/>
                <a:sym typeface="Poppins"/>
              </a:rPr>
              <a:t>  1/ Cho biết dạng chuẩn của các lược đồ quan hệ sau:</a:t>
            </a:r>
          </a:p>
          <a:p>
            <a:pPr algn="l">
              <a:lnSpc>
                <a:spcPts val="5149"/>
              </a:lnSpc>
            </a:pPr>
            <a:r>
              <a:rPr lang="en-US" sz="3786">
                <a:solidFill>
                  <a:srgbClr val="063050"/>
                </a:solidFill>
                <a:latin typeface="Poppins"/>
                <a:ea typeface="Poppins"/>
                <a:cs typeface="Poppins"/>
                <a:sym typeface="Poppins"/>
              </a:rPr>
              <a:t>a) Q(ABCDEG); F={A→BC, C→DE, E→G} </a:t>
            </a:r>
          </a:p>
          <a:p>
            <a:pPr algn="l">
              <a:lnSpc>
                <a:spcPts val="5149"/>
              </a:lnSpc>
            </a:pPr>
            <a:r>
              <a:rPr lang="en-US" sz="3786">
                <a:solidFill>
                  <a:srgbClr val="063050"/>
                </a:solidFill>
                <a:latin typeface="Poppins"/>
                <a:ea typeface="Poppins"/>
                <a:cs typeface="Poppins"/>
                <a:sym typeface="Poppins"/>
              </a:rPr>
              <a:t>b) Q(ABCDEGH);F={C→AB, D→E, B→G} </a:t>
            </a:r>
          </a:p>
          <a:p>
            <a:pPr algn="l">
              <a:lnSpc>
                <a:spcPts val="5149"/>
              </a:lnSpc>
            </a:pPr>
            <a:r>
              <a:rPr lang="en-US" sz="3786">
                <a:solidFill>
                  <a:srgbClr val="063050"/>
                </a:solidFill>
                <a:latin typeface="Poppins"/>
                <a:ea typeface="Poppins"/>
                <a:cs typeface="Poppins"/>
                <a:sym typeface="Poppins"/>
              </a:rPr>
              <a:t>c) Q(ABCDEGH) </a:t>
            </a:r>
          </a:p>
          <a:p>
            <a:pPr algn="l">
              <a:lnSpc>
                <a:spcPts val="5149"/>
              </a:lnSpc>
            </a:pPr>
            <a:r>
              <a:rPr lang="en-US" sz="3786">
                <a:solidFill>
                  <a:srgbClr val="063050"/>
                </a:solidFill>
                <a:latin typeface="Poppins"/>
                <a:ea typeface="Poppins"/>
                <a:cs typeface="Poppins"/>
                <a:sym typeface="Poppins"/>
              </a:rPr>
              <a:t>F={A→BC, D→E, H→G} </a:t>
            </a:r>
          </a:p>
          <a:p>
            <a:pPr algn="l">
              <a:lnSpc>
                <a:spcPts val="5149"/>
              </a:lnSpc>
            </a:pPr>
            <a:r>
              <a:rPr lang="en-US" sz="3786">
                <a:solidFill>
                  <a:srgbClr val="063050"/>
                </a:solidFill>
                <a:latin typeface="Poppins"/>
                <a:ea typeface="Poppins"/>
                <a:cs typeface="Poppins"/>
                <a:sym typeface="Poppins"/>
              </a:rPr>
              <a:t>d) Q(ABCDEG); </a:t>
            </a:r>
          </a:p>
          <a:p>
            <a:pPr algn="l">
              <a:lnSpc>
                <a:spcPts val="5149"/>
              </a:lnSpc>
            </a:pPr>
            <a:r>
              <a:rPr lang="en-US" sz="3786">
                <a:solidFill>
                  <a:srgbClr val="063050"/>
                </a:solidFill>
                <a:latin typeface="Poppins"/>
                <a:ea typeface="Poppins"/>
                <a:cs typeface="Poppins"/>
                <a:sym typeface="Poppins"/>
              </a:rPr>
              <a:t>F={AB→C, C→B, ABD→E, G→A} </a:t>
            </a:r>
          </a:p>
          <a:p>
            <a:pPr algn="l">
              <a:lnSpc>
                <a:spcPts val="5149"/>
              </a:lnSpc>
            </a:pPr>
            <a:r>
              <a:rPr lang="en-US" sz="3786">
                <a:solidFill>
                  <a:srgbClr val="063050"/>
                </a:solidFill>
                <a:latin typeface="Poppins"/>
                <a:ea typeface="Poppins"/>
                <a:cs typeface="Poppins"/>
                <a:sym typeface="Poppins"/>
              </a:rPr>
              <a:t>e) Q(ABCDEGHI); F{AC→B,BI→ACD,ABC→D,H→I,ACE→BCG,CG→AE}</a:t>
            </a:r>
          </a:p>
        </p:txBody>
      </p:sp>
      <p:sp>
        <p:nvSpPr>
          <p:cNvPr name="Freeform 10" id="10"/>
          <p:cNvSpPr/>
          <p:nvPr/>
        </p:nvSpPr>
        <p:spPr>
          <a:xfrm flipH="false" flipV="false" rot="0">
            <a:off x="347742" y="380080"/>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84629"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083" y="3560676"/>
            <a:ext cx="20887092" cy="6290721"/>
            <a:chOff x="0" y="0"/>
            <a:chExt cx="5501127" cy="1656815"/>
          </a:xfrm>
        </p:grpSpPr>
        <p:sp>
          <p:nvSpPr>
            <p:cNvPr name="Freeform 3" id="3"/>
            <p:cNvSpPr/>
            <p:nvPr/>
          </p:nvSpPr>
          <p:spPr>
            <a:xfrm flipH="false" flipV="false" rot="0">
              <a:off x="0" y="0"/>
              <a:ext cx="5501127" cy="1656816"/>
            </a:xfrm>
            <a:custGeom>
              <a:avLst/>
              <a:gdLst/>
              <a:ahLst/>
              <a:cxnLst/>
              <a:rect r="r" b="b" t="t" l="l"/>
              <a:pathLst>
                <a:path h="1656816" w="5501127">
                  <a:moveTo>
                    <a:pt x="18903" y="0"/>
                  </a:moveTo>
                  <a:lnTo>
                    <a:pt x="5482224" y="0"/>
                  </a:lnTo>
                  <a:cubicBezTo>
                    <a:pt x="5492664" y="0"/>
                    <a:pt x="5501127" y="8463"/>
                    <a:pt x="5501127" y="18903"/>
                  </a:cubicBezTo>
                  <a:lnTo>
                    <a:pt x="5501127" y="1637912"/>
                  </a:lnTo>
                  <a:cubicBezTo>
                    <a:pt x="5501127" y="1642926"/>
                    <a:pt x="5499135" y="1647734"/>
                    <a:pt x="5495590" y="1651279"/>
                  </a:cubicBezTo>
                  <a:cubicBezTo>
                    <a:pt x="5492045" y="1654824"/>
                    <a:pt x="5487237" y="1656816"/>
                    <a:pt x="5482224" y="1656816"/>
                  </a:cubicBezTo>
                  <a:lnTo>
                    <a:pt x="18903" y="1656816"/>
                  </a:lnTo>
                  <a:cubicBezTo>
                    <a:pt x="13890" y="1656816"/>
                    <a:pt x="9082" y="1654824"/>
                    <a:pt x="5537" y="1651279"/>
                  </a:cubicBezTo>
                  <a:cubicBezTo>
                    <a:pt x="1992" y="1647734"/>
                    <a:pt x="0" y="1642926"/>
                    <a:pt x="0" y="163791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4" id="4"/>
            <p:cNvSpPr txBox="true"/>
            <p:nvPr/>
          </p:nvSpPr>
          <p:spPr>
            <a:xfrm>
              <a:off x="0" y="-38100"/>
              <a:ext cx="5501127" cy="169491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41514" y="371541"/>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05359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
        <p:nvSpPr>
          <p:cNvPr name="TextBox 7" id="7"/>
          <p:cNvSpPr txBox="true"/>
          <p:nvPr/>
        </p:nvSpPr>
        <p:spPr>
          <a:xfrm rot="0">
            <a:off x="156206" y="3751176"/>
            <a:ext cx="8656256" cy="6167075"/>
          </a:xfrm>
          <a:prstGeom prst="rect">
            <a:avLst/>
          </a:prstGeom>
        </p:spPr>
        <p:txBody>
          <a:bodyPr anchor="t" rtlCol="false" tIns="0" lIns="0" bIns="0" rIns="0">
            <a:spAutoFit/>
          </a:bodyPr>
          <a:lstStyle/>
          <a:p>
            <a:pPr algn="just">
              <a:lnSpc>
                <a:spcPts val="4482"/>
              </a:lnSpc>
            </a:pPr>
            <a:r>
              <a:rPr lang="en-US" sz="3201" b="true">
                <a:solidFill>
                  <a:srgbClr val="000000"/>
                </a:solidFill>
                <a:latin typeface="Raleway Bold"/>
                <a:ea typeface="Raleway Bold"/>
                <a:cs typeface="Raleway Bold"/>
                <a:sym typeface="Raleway Bold"/>
              </a:rPr>
              <a:t>Bước 1: Tìm khóa</a:t>
            </a:r>
          </a:p>
          <a:p>
            <a:pPr algn="just">
              <a:lnSpc>
                <a:spcPts val="4482"/>
              </a:lnSpc>
            </a:pPr>
            <a:r>
              <a:rPr lang="en-US" sz="3201">
                <a:solidFill>
                  <a:srgbClr val="000000"/>
                </a:solidFill>
                <a:latin typeface="Raleway"/>
                <a:ea typeface="Raleway"/>
                <a:cs typeface="Raleway"/>
                <a:sym typeface="Raleway"/>
              </a:rPr>
              <a:t>Ta có A là khóa của Q (vì A⁺ = ABCDEG = Q)</a:t>
            </a:r>
          </a:p>
          <a:p>
            <a:pPr algn="just">
              <a:lnSpc>
                <a:spcPts val="4482"/>
              </a:lnSpc>
            </a:pPr>
            <a:r>
              <a:rPr lang="en-US" sz="3201">
                <a:solidFill>
                  <a:srgbClr val="000000"/>
                </a:solidFill>
                <a:latin typeface="Raleway"/>
                <a:ea typeface="Raleway"/>
                <a:cs typeface="Raleway"/>
                <a:sym typeface="Raleway"/>
              </a:rPr>
              <a:t>Tập thuộc tính không khóa là: B, C, D, E, G</a:t>
            </a:r>
          </a:p>
          <a:p>
            <a:pPr algn="just">
              <a:lnSpc>
                <a:spcPts val="4482"/>
              </a:lnSpc>
            </a:pPr>
            <a:r>
              <a:rPr lang="en-US" sz="3201">
                <a:solidFill>
                  <a:srgbClr val="000000"/>
                </a:solidFill>
                <a:latin typeface="Raleway"/>
                <a:ea typeface="Raleway"/>
                <a:cs typeface="Raleway"/>
                <a:sym typeface="Raleway"/>
              </a:rPr>
              <a:t>A-&gt;B-&gt;C-&gt;D-&gt;E-&gt;G ➔Q đạt chuẩn 2 không đạt chuẩn 3 vì G không là thuộc tính </a:t>
            </a:r>
          </a:p>
          <a:p>
            <a:pPr algn="just">
              <a:lnSpc>
                <a:spcPts val="4482"/>
              </a:lnSpc>
            </a:pPr>
            <a:r>
              <a:rPr lang="en-US" sz="3201" b="true">
                <a:solidFill>
                  <a:srgbClr val="000000"/>
                </a:solidFill>
                <a:latin typeface="Raleway Bold"/>
                <a:ea typeface="Raleway Bold"/>
                <a:cs typeface="Raleway Bold"/>
                <a:sym typeface="Raleway Bold"/>
              </a:rPr>
              <a:t>Bước 2: Kiểm tra dạng chuẩn</a:t>
            </a:r>
          </a:p>
          <a:p>
            <a:pPr algn="just" marL="691261" indent="-345631" lvl="1">
              <a:lnSpc>
                <a:spcPts val="4482"/>
              </a:lnSpc>
              <a:buFont typeface="Arial"/>
              <a:buChar char="•"/>
            </a:pPr>
            <a:r>
              <a:rPr lang="en-US" sz="3201">
                <a:solidFill>
                  <a:srgbClr val="000000"/>
                </a:solidFill>
                <a:latin typeface="Raleway"/>
                <a:ea typeface="Raleway"/>
                <a:cs typeface="Raleway"/>
                <a:sym typeface="Raleway"/>
              </a:rPr>
              <a:t>Xét dạng chuẩn BCNF:</a:t>
            </a:r>
          </a:p>
          <a:p>
            <a:pPr algn="just">
              <a:lnSpc>
                <a:spcPts val="4482"/>
              </a:lnSpc>
            </a:pPr>
            <a:r>
              <a:rPr lang="en-US" sz="3201">
                <a:solidFill>
                  <a:srgbClr val="000000"/>
                </a:solidFill>
                <a:latin typeface="Raleway"/>
                <a:ea typeface="Raleway"/>
                <a:cs typeface="Raleway"/>
                <a:sym typeface="Raleway"/>
              </a:rPr>
              <a:t>C→DE, E→G: vi phạm chuẩn BCNF do vế trái không phải là siêu khóa</a:t>
            </a:r>
          </a:p>
          <a:p>
            <a:pPr algn="just">
              <a:lnSpc>
                <a:spcPts val="4482"/>
              </a:lnSpc>
            </a:pPr>
            <a:r>
              <a:rPr lang="en-US" sz="3201">
                <a:solidFill>
                  <a:srgbClr val="000000"/>
                </a:solidFill>
                <a:latin typeface="Raleway"/>
                <a:ea typeface="Raleway"/>
                <a:cs typeface="Raleway"/>
                <a:sym typeface="Raleway"/>
              </a:rPr>
              <a:t>=&gt; Lược đồ Q không đạt chuẩn BCNF</a:t>
            </a:r>
          </a:p>
          <a:p>
            <a:pPr algn="just">
              <a:lnSpc>
                <a:spcPts val="4482"/>
              </a:lnSpc>
              <a:spcBef>
                <a:spcPct val="0"/>
              </a:spcBef>
            </a:pPr>
          </a:p>
        </p:txBody>
      </p:sp>
      <p:sp>
        <p:nvSpPr>
          <p:cNvPr name="Freeform 8" id="8"/>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4">
              <a:alphaModFix amt="46000"/>
            </a:blip>
            <a:stretch>
              <a:fillRect l="0" t="0" r="0" b="0"/>
            </a:stretch>
          </a:blipFill>
        </p:spPr>
      </p:sp>
      <p:sp>
        <p:nvSpPr>
          <p:cNvPr name="TextBox 9" id="9"/>
          <p:cNvSpPr txBox="true"/>
          <p:nvPr/>
        </p:nvSpPr>
        <p:spPr>
          <a:xfrm rot="0">
            <a:off x="3662101" y="1348057"/>
            <a:ext cx="11276211" cy="1322064"/>
          </a:xfrm>
          <a:prstGeom prst="rect">
            <a:avLst/>
          </a:prstGeom>
        </p:spPr>
        <p:txBody>
          <a:bodyPr anchor="t" rtlCol="false" tIns="0" lIns="0" bIns="0" rIns="0">
            <a:spAutoFit/>
          </a:bodyPr>
          <a:lstStyle/>
          <a:p>
            <a:pPr algn="ctr">
              <a:lnSpc>
                <a:spcPts val="5144"/>
              </a:lnSpc>
            </a:pPr>
            <a:r>
              <a:rPr lang="en-US" sz="4899" spc="181">
                <a:solidFill>
                  <a:srgbClr val="1F2374"/>
                </a:solidFill>
                <a:latin typeface="Anton"/>
                <a:ea typeface="Anton"/>
                <a:cs typeface="Anton"/>
                <a:sym typeface="Anton"/>
              </a:rPr>
              <a:t> A) Q(ABCDEG);</a:t>
            </a:r>
          </a:p>
          <a:p>
            <a:pPr algn="ctr">
              <a:lnSpc>
                <a:spcPts val="5144"/>
              </a:lnSpc>
            </a:pPr>
            <a:r>
              <a:rPr lang="en-US" sz="4899" spc="181">
                <a:solidFill>
                  <a:srgbClr val="1F2374"/>
                </a:solidFill>
                <a:latin typeface="Anton"/>
                <a:ea typeface="Anton"/>
                <a:cs typeface="Anton"/>
                <a:sym typeface="Anton"/>
              </a:rPr>
              <a:t> F={A→BC, C→DE, E→G}</a:t>
            </a:r>
          </a:p>
        </p:txBody>
      </p:sp>
      <p:sp>
        <p:nvSpPr>
          <p:cNvPr name="Freeform 10" id="10"/>
          <p:cNvSpPr/>
          <p:nvPr/>
        </p:nvSpPr>
        <p:spPr>
          <a:xfrm flipH="false" flipV="false" rot="0">
            <a:off x="-686727" y="-997911"/>
            <a:ext cx="4094440" cy="4558588"/>
          </a:xfrm>
          <a:custGeom>
            <a:avLst/>
            <a:gdLst/>
            <a:ahLst/>
            <a:cxnLst/>
            <a:rect r="r" b="b" t="t" l="l"/>
            <a:pathLst>
              <a:path h="4558588" w="4094440">
                <a:moveTo>
                  <a:pt x="0" y="0"/>
                </a:moveTo>
                <a:lnTo>
                  <a:pt x="4094440" y="0"/>
                </a:lnTo>
                <a:lnTo>
                  <a:pt x="4094440" y="4558587"/>
                </a:lnTo>
                <a:lnTo>
                  <a:pt x="0" y="4558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300206" y="3655747"/>
            <a:ext cx="8621749" cy="5382070"/>
          </a:xfrm>
          <a:prstGeom prst="rect">
            <a:avLst/>
          </a:prstGeom>
        </p:spPr>
        <p:txBody>
          <a:bodyPr anchor="t" rtlCol="false" tIns="0" lIns="0" bIns="0" rIns="0">
            <a:spAutoFit/>
          </a:bodyPr>
          <a:lstStyle/>
          <a:p>
            <a:pPr algn="just" marL="691261" indent="-345631" lvl="1">
              <a:lnSpc>
                <a:spcPts val="4738"/>
              </a:lnSpc>
              <a:buFont typeface="Arial"/>
              <a:buChar char="•"/>
            </a:pPr>
            <a:r>
              <a:rPr lang="en-US" sz="3201">
                <a:solidFill>
                  <a:srgbClr val="000000"/>
                </a:solidFill>
                <a:latin typeface="Raleway"/>
                <a:ea typeface="Raleway"/>
                <a:cs typeface="Raleway"/>
                <a:sym typeface="Raleway"/>
              </a:rPr>
              <a:t>Xét dạng chuẩn 3NF:</a:t>
            </a:r>
          </a:p>
          <a:p>
            <a:pPr algn="just">
              <a:lnSpc>
                <a:spcPts val="4738"/>
              </a:lnSpc>
            </a:pPr>
            <a:r>
              <a:rPr lang="en-US" sz="3201">
                <a:solidFill>
                  <a:srgbClr val="000000"/>
                </a:solidFill>
                <a:latin typeface="Raleway"/>
                <a:ea typeface="Raleway"/>
                <a:cs typeface="Raleway"/>
                <a:sym typeface="Raleway"/>
              </a:rPr>
              <a:t>C→DE: vi phạm chuẩn 3NF do vế trái không phải là siêu khóa và vế phải không phải là thuộc tính của khóa</a:t>
            </a:r>
          </a:p>
          <a:p>
            <a:pPr algn="just" marL="691261" indent="-345631" lvl="1">
              <a:lnSpc>
                <a:spcPts val="4738"/>
              </a:lnSpc>
              <a:buFont typeface="Arial"/>
              <a:buChar char="•"/>
            </a:pPr>
            <a:r>
              <a:rPr lang="en-US" sz="3201">
                <a:solidFill>
                  <a:srgbClr val="000000"/>
                </a:solidFill>
                <a:latin typeface="Raleway"/>
                <a:ea typeface="Raleway"/>
                <a:cs typeface="Raleway"/>
                <a:sym typeface="Raleway"/>
              </a:rPr>
              <a:t>Xét dạng chuẩn 2NF:</a:t>
            </a:r>
          </a:p>
          <a:p>
            <a:pPr algn="just">
              <a:lnSpc>
                <a:spcPts val="4738"/>
              </a:lnSpc>
            </a:pPr>
            <a:r>
              <a:rPr lang="en-US" sz="3201">
                <a:solidFill>
                  <a:srgbClr val="000000"/>
                </a:solidFill>
                <a:latin typeface="Raleway"/>
                <a:ea typeface="Raleway"/>
                <a:cs typeface="Raleway"/>
                <a:sym typeface="Raleway"/>
              </a:rPr>
              <a:t>Khóa là A, mà tất cả phụ thuộc đều có vế trái không phải là tập con thực sự của A ⇒ không có phụ thuộc nào gây vi phạm 2NF </a:t>
            </a:r>
          </a:p>
          <a:p>
            <a:pPr algn="just">
              <a:lnSpc>
                <a:spcPts val="4738"/>
              </a:lnSpc>
            </a:pPr>
            <a:r>
              <a:rPr lang="en-US" b="true" sz="3201" i="true">
                <a:solidFill>
                  <a:srgbClr val="000000"/>
                </a:solidFill>
                <a:latin typeface="Raleway Bold Italics"/>
                <a:ea typeface="Raleway Bold Italics"/>
                <a:cs typeface="Raleway Bold Italics"/>
                <a:sym typeface="Raleway Bold Italics"/>
              </a:rPr>
              <a:t>Vậy dạng chuẩn cao nhất của lược đồ là 2NF</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083" y="3560676"/>
            <a:ext cx="20887092" cy="6290721"/>
            <a:chOff x="0" y="0"/>
            <a:chExt cx="5501127" cy="1656815"/>
          </a:xfrm>
        </p:grpSpPr>
        <p:sp>
          <p:nvSpPr>
            <p:cNvPr name="Freeform 3" id="3"/>
            <p:cNvSpPr/>
            <p:nvPr/>
          </p:nvSpPr>
          <p:spPr>
            <a:xfrm flipH="false" flipV="false" rot="0">
              <a:off x="0" y="0"/>
              <a:ext cx="5501127" cy="1656816"/>
            </a:xfrm>
            <a:custGeom>
              <a:avLst/>
              <a:gdLst/>
              <a:ahLst/>
              <a:cxnLst/>
              <a:rect r="r" b="b" t="t" l="l"/>
              <a:pathLst>
                <a:path h="1656816" w="5501127">
                  <a:moveTo>
                    <a:pt x="18903" y="0"/>
                  </a:moveTo>
                  <a:lnTo>
                    <a:pt x="5482224" y="0"/>
                  </a:lnTo>
                  <a:cubicBezTo>
                    <a:pt x="5492664" y="0"/>
                    <a:pt x="5501127" y="8463"/>
                    <a:pt x="5501127" y="18903"/>
                  </a:cubicBezTo>
                  <a:lnTo>
                    <a:pt x="5501127" y="1637912"/>
                  </a:lnTo>
                  <a:cubicBezTo>
                    <a:pt x="5501127" y="1642926"/>
                    <a:pt x="5499135" y="1647734"/>
                    <a:pt x="5495590" y="1651279"/>
                  </a:cubicBezTo>
                  <a:cubicBezTo>
                    <a:pt x="5492045" y="1654824"/>
                    <a:pt x="5487237" y="1656816"/>
                    <a:pt x="5482224" y="1656816"/>
                  </a:cubicBezTo>
                  <a:lnTo>
                    <a:pt x="18903" y="1656816"/>
                  </a:lnTo>
                  <a:cubicBezTo>
                    <a:pt x="13890" y="1656816"/>
                    <a:pt x="9082" y="1654824"/>
                    <a:pt x="5537" y="1651279"/>
                  </a:cubicBezTo>
                  <a:cubicBezTo>
                    <a:pt x="1992" y="1647734"/>
                    <a:pt x="0" y="1642926"/>
                    <a:pt x="0" y="163791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4" id="4"/>
            <p:cNvSpPr txBox="true"/>
            <p:nvPr/>
          </p:nvSpPr>
          <p:spPr>
            <a:xfrm>
              <a:off x="0" y="-38100"/>
              <a:ext cx="5501127" cy="169491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41514" y="371541"/>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05359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
        <p:nvSpPr>
          <p:cNvPr name="TextBox 7" id="7"/>
          <p:cNvSpPr txBox="true"/>
          <p:nvPr/>
        </p:nvSpPr>
        <p:spPr>
          <a:xfrm rot="0">
            <a:off x="156206" y="3751176"/>
            <a:ext cx="8656256" cy="5605100"/>
          </a:xfrm>
          <a:prstGeom prst="rect">
            <a:avLst/>
          </a:prstGeom>
        </p:spPr>
        <p:txBody>
          <a:bodyPr anchor="t" rtlCol="false" tIns="0" lIns="0" bIns="0" rIns="0">
            <a:spAutoFit/>
          </a:bodyPr>
          <a:lstStyle/>
          <a:p>
            <a:pPr algn="just">
              <a:lnSpc>
                <a:spcPts val="4482"/>
              </a:lnSpc>
            </a:pPr>
            <a:r>
              <a:rPr lang="en-US" sz="3201" b="true">
                <a:solidFill>
                  <a:srgbClr val="000000"/>
                </a:solidFill>
                <a:latin typeface="Raleway Bold"/>
                <a:ea typeface="Raleway Bold"/>
                <a:cs typeface="Raleway Bold"/>
                <a:sym typeface="Raleway Bold"/>
              </a:rPr>
              <a:t>Bước 1: Tìm khóa</a:t>
            </a:r>
          </a:p>
          <a:p>
            <a:pPr algn="just">
              <a:lnSpc>
                <a:spcPts val="4482"/>
              </a:lnSpc>
            </a:pPr>
            <a:r>
              <a:rPr lang="en-US" sz="3201">
                <a:solidFill>
                  <a:srgbClr val="000000"/>
                </a:solidFill>
                <a:latin typeface="Raleway"/>
                <a:ea typeface="Raleway"/>
                <a:cs typeface="Raleway"/>
                <a:sym typeface="Raleway"/>
              </a:rPr>
              <a:t>CD⁺ = ABCDEG ⇒ thiếu H → CDH⁺ = toàn bộ ⇒ CDH là khóa.</a:t>
            </a:r>
          </a:p>
          <a:p>
            <a:pPr algn="just">
              <a:lnSpc>
                <a:spcPts val="4482"/>
              </a:lnSpc>
            </a:pPr>
            <a:r>
              <a:rPr lang="en-US" sz="3201" b="true">
                <a:solidFill>
                  <a:srgbClr val="000000"/>
                </a:solidFill>
                <a:latin typeface="Raleway Bold"/>
                <a:ea typeface="Raleway Bold"/>
                <a:cs typeface="Raleway Bold"/>
                <a:sym typeface="Raleway Bold"/>
              </a:rPr>
              <a:t>Bước 2: Kiểm tra dạng chuẩn</a:t>
            </a:r>
          </a:p>
          <a:p>
            <a:pPr algn="just" marL="691261" indent="-345631" lvl="1">
              <a:lnSpc>
                <a:spcPts val="4482"/>
              </a:lnSpc>
              <a:buFont typeface="Arial"/>
              <a:buChar char="•"/>
            </a:pPr>
            <a:r>
              <a:rPr lang="en-US" sz="3201">
                <a:solidFill>
                  <a:srgbClr val="000000"/>
                </a:solidFill>
                <a:latin typeface="Raleway"/>
                <a:ea typeface="Raleway"/>
                <a:cs typeface="Raleway"/>
                <a:sym typeface="Raleway"/>
              </a:rPr>
              <a:t>Xét dạng chuẩn BCNF:</a:t>
            </a:r>
          </a:p>
          <a:p>
            <a:pPr algn="just">
              <a:lnSpc>
                <a:spcPts val="4482"/>
              </a:lnSpc>
            </a:pPr>
            <a:r>
              <a:rPr lang="en-US" sz="3201">
                <a:solidFill>
                  <a:srgbClr val="000000"/>
                </a:solidFill>
                <a:latin typeface="Raleway"/>
                <a:ea typeface="Raleway"/>
                <a:cs typeface="Raleway"/>
                <a:sym typeface="Raleway"/>
              </a:rPr>
              <a:t>C→AB, D→E, B→G: vi phạm chuẩn BCNF do vế trái không phải là siêu khóa</a:t>
            </a:r>
          </a:p>
          <a:p>
            <a:pPr algn="just">
              <a:lnSpc>
                <a:spcPts val="4482"/>
              </a:lnSpc>
            </a:pPr>
            <a:r>
              <a:rPr lang="en-US" sz="3201">
                <a:solidFill>
                  <a:srgbClr val="000000"/>
                </a:solidFill>
                <a:latin typeface="Raleway"/>
                <a:ea typeface="Raleway"/>
                <a:cs typeface="Raleway"/>
                <a:sym typeface="Raleway"/>
              </a:rPr>
              <a:t>=&gt; Lược đồ Q không đạt chuẩn BCNF</a:t>
            </a:r>
          </a:p>
          <a:p>
            <a:pPr algn="just">
              <a:lnSpc>
                <a:spcPts val="4482"/>
              </a:lnSpc>
            </a:pPr>
          </a:p>
          <a:p>
            <a:pPr algn="just">
              <a:lnSpc>
                <a:spcPts val="4482"/>
              </a:lnSpc>
              <a:spcBef>
                <a:spcPct val="0"/>
              </a:spcBef>
            </a:pPr>
          </a:p>
        </p:txBody>
      </p:sp>
      <p:sp>
        <p:nvSpPr>
          <p:cNvPr name="Freeform 8" id="8"/>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4">
              <a:alphaModFix amt="46000"/>
            </a:blip>
            <a:stretch>
              <a:fillRect l="0" t="0" r="0" b="0"/>
            </a:stretch>
          </a:blipFill>
        </p:spPr>
      </p:sp>
      <p:sp>
        <p:nvSpPr>
          <p:cNvPr name="TextBox 9" id="9"/>
          <p:cNvSpPr txBox="true"/>
          <p:nvPr/>
        </p:nvSpPr>
        <p:spPr>
          <a:xfrm rot="0">
            <a:off x="3662101" y="1348057"/>
            <a:ext cx="11276211" cy="1322064"/>
          </a:xfrm>
          <a:prstGeom prst="rect">
            <a:avLst/>
          </a:prstGeom>
        </p:spPr>
        <p:txBody>
          <a:bodyPr anchor="t" rtlCol="false" tIns="0" lIns="0" bIns="0" rIns="0">
            <a:spAutoFit/>
          </a:bodyPr>
          <a:lstStyle/>
          <a:p>
            <a:pPr algn="ctr">
              <a:lnSpc>
                <a:spcPts val="5144"/>
              </a:lnSpc>
            </a:pPr>
            <a:r>
              <a:rPr lang="en-US" sz="4899" spc="181">
                <a:solidFill>
                  <a:srgbClr val="1F2374"/>
                </a:solidFill>
                <a:latin typeface="Anton"/>
                <a:ea typeface="Anton"/>
                <a:cs typeface="Anton"/>
                <a:sym typeface="Anton"/>
              </a:rPr>
              <a:t> B) Q(ABCDEGH);</a:t>
            </a:r>
          </a:p>
          <a:p>
            <a:pPr algn="ctr">
              <a:lnSpc>
                <a:spcPts val="5144"/>
              </a:lnSpc>
            </a:pPr>
            <a:r>
              <a:rPr lang="en-US" sz="4899" spc="181">
                <a:solidFill>
                  <a:srgbClr val="1F2374"/>
                </a:solidFill>
                <a:latin typeface="Anton"/>
                <a:ea typeface="Anton"/>
                <a:cs typeface="Anton"/>
                <a:sym typeface="Anton"/>
              </a:rPr>
              <a:t> F={C→AB, D→E, B→G}</a:t>
            </a:r>
          </a:p>
        </p:txBody>
      </p:sp>
      <p:sp>
        <p:nvSpPr>
          <p:cNvPr name="Freeform 10" id="10"/>
          <p:cNvSpPr/>
          <p:nvPr/>
        </p:nvSpPr>
        <p:spPr>
          <a:xfrm flipH="false" flipV="false" rot="0">
            <a:off x="-686727" y="-997911"/>
            <a:ext cx="4094440" cy="4558588"/>
          </a:xfrm>
          <a:custGeom>
            <a:avLst/>
            <a:gdLst/>
            <a:ahLst/>
            <a:cxnLst/>
            <a:rect r="r" b="b" t="t" l="l"/>
            <a:pathLst>
              <a:path h="4558588" w="4094440">
                <a:moveTo>
                  <a:pt x="0" y="0"/>
                </a:moveTo>
                <a:lnTo>
                  <a:pt x="4094440" y="0"/>
                </a:lnTo>
                <a:lnTo>
                  <a:pt x="4094440" y="4558587"/>
                </a:lnTo>
                <a:lnTo>
                  <a:pt x="0" y="4558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300206" y="3655747"/>
            <a:ext cx="8621749" cy="5382070"/>
          </a:xfrm>
          <a:prstGeom prst="rect">
            <a:avLst/>
          </a:prstGeom>
        </p:spPr>
        <p:txBody>
          <a:bodyPr anchor="t" rtlCol="false" tIns="0" lIns="0" bIns="0" rIns="0">
            <a:spAutoFit/>
          </a:bodyPr>
          <a:lstStyle/>
          <a:p>
            <a:pPr algn="just" marL="691261" indent="-345631" lvl="1">
              <a:lnSpc>
                <a:spcPts val="4738"/>
              </a:lnSpc>
              <a:buFont typeface="Arial"/>
              <a:buChar char="•"/>
            </a:pPr>
            <a:r>
              <a:rPr lang="en-US" sz="3201">
                <a:solidFill>
                  <a:srgbClr val="000000"/>
                </a:solidFill>
                <a:latin typeface="Raleway"/>
                <a:ea typeface="Raleway"/>
                <a:cs typeface="Raleway"/>
                <a:sym typeface="Raleway"/>
              </a:rPr>
              <a:t>Xét dạng chuẩn 3NF:</a:t>
            </a:r>
          </a:p>
          <a:p>
            <a:pPr algn="just">
              <a:lnSpc>
                <a:spcPts val="4738"/>
              </a:lnSpc>
            </a:pPr>
            <a:r>
              <a:rPr lang="en-US" sz="3201">
                <a:solidFill>
                  <a:srgbClr val="000000"/>
                </a:solidFill>
                <a:latin typeface="Raleway"/>
                <a:ea typeface="Raleway"/>
                <a:cs typeface="Raleway"/>
                <a:sym typeface="Raleway"/>
              </a:rPr>
              <a:t>C→AB: vi phạm chuẩn 3NF do vế trái không phải là siêu khóa và vế phải không phải là thuộc tính của khóa</a:t>
            </a:r>
          </a:p>
          <a:p>
            <a:pPr algn="just" marL="691261" indent="-345631" lvl="1">
              <a:lnSpc>
                <a:spcPts val="4738"/>
              </a:lnSpc>
              <a:buFont typeface="Arial"/>
              <a:buChar char="•"/>
            </a:pPr>
            <a:r>
              <a:rPr lang="en-US" sz="3201">
                <a:solidFill>
                  <a:srgbClr val="000000"/>
                </a:solidFill>
                <a:latin typeface="Raleway"/>
                <a:ea typeface="Raleway"/>
                <a:cs typeface="Raleway"/>
                <a:sym typeface="Raleway"/>
              </a:rPr>
              <a:t>Xét dạng chuẩn 2NF:</a:t>
            </a:r>
          </a:p>
          <a:p>
            <a:pPr algn="just">
              <a:lnSpc>
                <a:spcPts val="4738"/>
              </a:lnSpc>
            </a:pPr>
            <a:r>
              <a:rPr lang="en-US" sz="3201">
                <a:solidFill>
                  <a:srgbClr val="000000"/>
                </a:solidFill>
                <a:latin typeface="Raleway"/>
                <a:ea typeface="Raleway"/>
                <a:cs typeface="Raleway"/>
                <a:sym typeface="Raleway"/>
              </a:rPr>
              <a:t>C → AB: C là một phần của khóa CDH, và AB là thuộc tính không khóa. Tuy nhiên, AB phụ thuộc vào một phần khóa =&gt; Vi phạm 2NF</a:t>
            </a:r>
          </a:p>
          <a:p>
            <a:pPr algn="just">
              <a:lnSpc>
                <a:spcPts val="4738"/>
              </a:lnSpc>
            </a:pPr>
            <a:r>
              <a:rPr lang="en-US" b="true" sz="3201" i="true">
                <a:solidFill>
                  <a:srgbClr val="000000"/>
                </a:solidFill>
                <a:latin typeface="Raleway Bold Italics"/>
                <a:ea typeface="Raleway Bold Italics"/>
                <a:cs typeface="Raleway Bold Italics"/>
                <a:sym typeface="Raleway Bold Italics"/>
              </a:rPr>
              <a:t>Vậy dạng chuẩn cao nhất của lược đồ là 1NF</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083" y="3560676"/>
            <a:ext cx="20887092" cy="6536486"/>
            <a:chOff x="0" y="0"/>
            <a:chExt cx="5501127" cy="1721544"/>
          </a:xfrm>
        </p:grpSpPr>
        <p:sp>
          <p:nvSpPr>
            <p:cNvPr name="Freeform 3" id="3"/>
            <p:cNvSpPr/>
            <p:nvPr/>
          </p:nvSpPr>
          <p:spPr>
            <a:xfrm flipH="false" flipV="false" rot="0">
              <a:off x="0" y="0"/>
              <a:ext cx="5501127" cy="1721544"/>
            </a:xfrm>
            <a:custGeom>
              <a:avLst/>
              <a:gdLst/>
              <a:ahLst/>
              <a:cxnLst/>
              <a:rect r="r" b="b" t="t" l="l"/>
              <a:pathLst>
                <a:path h="1721544" w="5501127">
                  <a:moveTo>
                    <a:pt x="18903" y="0"/>
                  </a:moveTo>
                  <a:lnTo>
                    <a:pt x="5482224" y="0"/>
                  </a:lnTo>
                  <a:cubicBezTo>
                    <a:pt x="5492664" y="0"/>
                    <a:pt x="5501127" y="8463"/>
                    <a:pt x="5501127" y="18903"/>
                  </a:cubicBezTo>
                  <a:lnTo>
                    <a:pt x="5501127" y="1702640"/>
                  </a:lnTo>
                  <a:cubicBezTo>
                    <a:pt x="5501127" y="1707654"/>
                    <a:pt x="5499135" y="1712462"/>
                    <a:pt x="5495590" y="1716007"/>
                  </a:cubicBezTo>
                  <a:cubicBezTo>
                    <a:pt x="5492045" y="1719552"/>
                    <a:pt x="5487237" y="1721544"/>
                    <a:pt x="5482224" y="1721544"/>
                  </a:cubicBezTo>
                  <a:lnTo>
                    <a:pt x="18903" y="1721544"/>
                  </a:lnTo>
                  <a:cubicBezTo>
                    <a:pt x="13890" y="1721544"/>
                    <a:pt x="9082" y="1719552"/>
                    <a:pt x="5537" y="1716007"/>
                  </a:cubicBezTo>
                  <a:cubicBezTo>
                    <a:pt x="1992" y="1712462"/>
                    <a:pt x="0" y="1707654"/>
                    <a:pt x="0" y="1702640"/>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4" id="4"/>
            <p:cNvSpPr txBox="true"/>
            <p:nvPr/>
          </p:nvSpPr>
          <p:spPr>
            <a:xfrm>
              <a:off x="0" y="-38100"/>
              <a:ext cx="5501127" cy="17596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41514" y="371541"/>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05359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
        <p:nvSpPr>
          <p:cNvPr name="TextBox 7" id="7"/>
          <p:cNvSpPr txBox="true"/>
          <p:nvPr/>
        </p:nvSpPr>
        <p:spPr>
          <a:xfrm rot="0">
            <a:off x="156206" y="3751176"/>
            <a:ext cx="8656256" cy="7853000"/>
          </a:xfrm>
          <a:prstGeom prst="rect">
            <a:avLst/>
          </a:prstGeom>
        </p:spPr>
        <p:txBody>
          <a:bodyPr anchor="t" rtlCol="false" tIns="0" lIns="0" bIns="0" rIns="0">
            <a:spAutoFit/>
          </a:bodyPr>
          <a:lstStyle/>
          <a:p>
            <a:pPr algn="just">
              <a:lnSpc>
                <a:spcPts val="4482"/>
              </a:lnSpc>
            </a:pPr>
            <a:r>
              <a:rPr lang="en-US" sz="3201" b="true">
                <a:solidFill>
                  <a:srgbClr val="000000"/>
                </a:solidFill>
                <a:latin typeface="Raleway Bold"/>
                <a:ea typeface="Raleway Bold"/>
                <a:cs typeface="Raleway Bold"/>
                <a:sym typeface="Raleway Bold"/>
              </a:rPr>
              <a:t>Bước 1: Tìm khóa</a:t>
            </a:r>
          </a:p>
          <a:p>
            <a:pPr algn="just">
              <a:lnSpc>
                <a:spcPts val="4482"/>
              </a:lnSpc>
            </a:pPr>
            <a:r>
              <a:rPr lang="en-US" sz="3201">
                <a:solidFill>
                  <a:srgbClr val="000000"/>
                </a:solidFill>
                <a:latin typeface="Raleway"/>
                <a:ea typeface="Raleway"/>
                <a:cs typeface="Raleway"/>
                <a:sym typeface="Raleway"/>
              </a:rPr>
              <a:t>- ABDG⁺ = ABCDEG ⇒ ABDG là khóa</a:t>
            </a:r>
          </a:p>
          <a:p>
            <a:pPr algn="just">
              <a:lnSpc>
                <a:spcPts val="4482"/>
              </a:lnSpc>
            </a:pPr>
            <a:r>
              <a:rPr lang="en-US" sz="3201">
                <a:solidFill>
                  <a:srgbClr val="000000"/>
                </a:solidFill>
                <a:latin typeface="Raleway"/>
                <a:ea typeface="Raleway"/>
                <a:cs typeface="Raleway"/>
                <a:sym typeface="Raleway"/>
              </a:rPr>
              <a:t>TN={ A,D,H} ; TG= ∅➔ khóa chính là tập TN </a:t>
            </a:r>
          </a:p>
          <a:p>
            <a:pPr algn="just">
              <a:lnSpc>
                <a:spcPts val="4482"/>
              </a:lnSpc>
            </a:pPr>
            <a:r>
              <a:rPr lang="en-US" sz="3201">
                <a:solidFill>
                  <a:srgbClr val="000000"/>
                </a:solidFill>
                <a:latin typeface="Raleway"/>
                <a:ea typeface="Raleway"/>
                <a:cs typeface="Raleway"/>
                <a:sym typeface="Raleway"/>
              </a:rPr>
              <a:t>{AD→ E, D→E} </a:t>
            </a:r>
          </a:p>
          <a:p>
            <a:pPr algn="just">
              <a:lnSpc>
                <a:spcPts val="4482"/>
              </a:lnSpc>
            </a:pPr>
            <a:r>
              <a:rPr lang="en-US" sz="3201">
                <a:solidFill>
                  <a:srgbClr val="000000"/>
                </a:solidFill>
                <a:latin typeface="Raleway"/>
                <a:ea typeface="Raleway"/>
                <a:cs typeface="Raleway"/>
                <a:sym typeface="Raleway"/>
              </a:rPr>
              <a:t>➔Là phụ thuộc không đầy đủ </a:t>
            </a:r>
          </a:p>
          <a:p>
            <a:pPr algn="just">
              <a:lnSpc>
                <a:spcPts val="4482"/>
              </a:lnSpc>
            </a:pPr>
            <a:r>
              <a:rPr lang="en-US" sz="3201">
                <a:solidFill>
                  <a:srgbClr val="000000"/>
                </a:solidFill>
                <a:latin typeface="Raleway"/>
                <a:ea typeface="Raleway"/>
                <a:cs typeface="Raleway"/>
                <a:sym typeface="Raleway"/>
              </a:rPr>
              <a:t>➔đạt chuẩn 1 </a:t>
            </a:r>
          </a:p>
          <a:p>
            <a:pPr algn="just">
              <a:lnSpc>
                <a:spcPts val="4482"/>
              </a:lnSpc>
            </a:pPr>
            <a:r>
              <a:rPr lang="en-US" sz="3201" b="true">
                <a:solidFill>
                  <a:srgbClr val="000000"/>
                </a:solidFill>
                <a:latin typeface="Raleway Bold"/>
                <a:ea typeface="Raleway Bold"/>
                <a:cs typeface="Raleway Bold"/>
                <a:sym typeface="Raleway Bold"/>
              </a:rPr>
              <a:t>Bước 2: Kiểm tra dạng chuẩn</a:t>
            </a:r>
          </a:p>
          <a:p>
            <a:pPr algn="just" marL="691261" indent="-345631" lvl="1">
              <a:lnSpc>
                <a:spcPts val="4482"/>
              </a:lnSpc>
              <a:buFont typeface="Arial"/>
              <a:buChar char="•"/>
            </a:pPr>
            <a:r>
              <a:rPr lang="en-US" sz="3201">
                <a:solidFill>
                  <a:srgbClr val="000000"/>
                </a:solidFill>
                <a:latin typeface="Raleway"/>
                <a:ea typeface="Raleway"/>
                <a:cs typeface="Raleway"/>
                <a:sym typeface="Raleway"/>
              </a:rPr>
              <a:t>Xét dạng chuẩn BCNF:</a:t>
            </a:r>
          </a:p>
          <a:p>
            <a:pPr algn="just">
              <a:lnSpc>
                <a:spcPts val="4482"/>
              </a:lnSpc>
            </a:pPr>
            <a:r>
              <a:rPr lang="en-US" sz="3201">
                <a:solidFill>
                  <a:srgbClr val="000000"/>
                </a:solidFill>
                <a:latin typeface="Raleway"/>
                <a:ea typeface="Raleway"/>
                <a:cs typeface="Raleway"/>
                <a:sym typeface="Raleway"/>
              </a:rPr>
              <a:t>A→BC, D→E, H→G: vi phạm chuẩn BCNF do vế trái không phải là siêu khóa</a:t>
            </a:r>
          </a:p>
          <a:p>
            <a:pPr algn="just">
              <a:lnSpc>
                <a:spcPts val="4482"/>
              </a:lnSpc>
            </a:pPr>
            <a:r>
              <a:rPr lang="en-US" sz="3201">
                <a:solidFill>
                  <a:srgbClr val="000000"/>
                </a:solidFill>
                <a:latin typeface="Raleway"/>
                <a:ea typeface="Raleway"/>
                <a:cs typeface="Raleway"/>
                <a:sym typeface="Raleway"/>
              </a:rPr>
              <a:t>=&gt; Lược đồ Q không đạt chuẩn BCNF</a:t>
            </a:r>
          </a:p>
          <a:p>
            <a:pPr algn="just">
              <a:lnSpc>
                <a:spcPts val="4482"/>
              </a:lnSpc>
            </a:pPr>
          </a:p>
          <a:p>
            <a:pPr algn="just">
              <a:lnSpc>
                <a:spcPts val="4482"/>
              </a:lnSpc>
            </a:pPr>
          </a:p>
          <a:p>
            <a:pPr algn="just">
              <a:lnSpc>
                <a:spcPts val="4482"/>
              </a:lnSpc>
              <a:spcBef>
                <a:spcPct val="0"/>
              </a:spcBef>
            </a:pPr>
          </a:p>
        </p:txBody>
      </p:sp>
      <p:sp>
        <p:nvSpPr>
          <p:cNvPr name="Freeform 8" id="8"/>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4">
              <a:alphaModFix amt="46000"/>
            </a:blip>
            <a:stretch>
              <a:fillRect l="0" t="0" r="0" b="0"/>
            </a:stretch>
          </a:blipFill>
        </p:spPr>
      </p:sp>
      <p:sp>
        <p:nvSpPr>
          <p:cNvPr name="TextBox 9" id="9"/>
          <p:cNvSpPr txBox="true"/>
          <p:nvPr/>
        </p:nvSpPr>
        <p:spPr>
          <a:xfrm rot="0">
            <a:off x="3662101" y="1348057"/>
            <a:ext cx="11276211" cy="1969764"/>
          </a:xfrm>
          <a:prstGeom prst="rect">
            <a:avLst/>
          </a:prstGeom>
        </p:spPr>
        <p:txBody>
          <a:bodyPr anchor="t" rtlCol="false" tIns="0" lIns="0" bIns="0" rIns="0">
            <a:spAutoFit/>
          </a:bodyPr>
          <a:lstStyle/>
          <a:p>
            <a:pPr algn="ctr">
              <a:lnSpc>
                <a:spcPts val="5144"/>
              </a:lnSpc>
            </a:pPr>
            <a:r>
              <a:rPr lang="en-US" sz="4899" spc="181">
                <a:solidFill>
                  <a:srgbClr val="1F2374"/>
                </a:solidFill>
                <a:latin typeface="Anton"/>
                <a:ea typeface="Anton"/>
                <a:cs typeface="Anton"/>
                <a:sym typeface="Anton"/>
              </a:rPr>
              <a:t>C) Q(ABCDEGH)</a:t>
            </a:r>
          </a:p>
          <a:p>
            <a:pPr algn="ctr">
              <a:lnSpc>
                <a:spcPts val="5144"/>
              </a:lnSpc>
            </a:pPr>
            <a:r>
              <a:rPr lang="en-US" sz="4899" spc="181">
                <a:solidFill>
                  <a:srgbClr val="1F2374"/>
                </a:solidFill>
                <a:latin typeface="Anton"/>
                <a:ea typeface="Anton"/>
                <a:cs typeface="Anton"/>
                <a:sym typeface="Anton"/>
              </a:rPr>
              <a:t> F={A→BC, D→E, H→G}</a:t>
            </a:r>
          </a:p>
          <a:p>
            <a:pPr algn="ctr">
              <a:lnSpc>
                <a:spcPts val="5144"/>
              </a:lnSpc>
            </a:pPr>
          </a:p>
        </p:txBody>
      </p:sp>
      <p:sp>
        <p:nvSpPr>
          <p:cNvPr name="Freeform 10" id="10"/>
          <p:cNvSpPr/>
          <p:nvPr/>
        </p:nvSpPr>
        <p:spPr>
          <a:xfrm flipH="false" flipV="false" rot="0">
            <a:off x="-686727" y="-997911"/>
            <a:ext cx="4094440" cy="4558588"/>
          </a:xfrm>
          <a:custGeom>
            <a:avLst/>
            <a:gdLst/>
            <a:ahLst/>
            <a:cxnLst/>
            <a:rect r="r" b="b" t="t" l="l"/>
            <a:pathLst>
              <a:path h="4558588" w="4094440">
                <a:moveTo>
                  <a:pt x="0" y="0"/>
                </a:moveTo>
                <a:lnTo>
                  <a:pt x="4094440" y="0"/>
                </a:lnTo>
                <a:lnTo>
                  <a:pt x="4094440" y="4558587"/>
                </a:lnTo>
                <a:lnTo>
                  <a:pt x="0" y="4558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300206" y="3655747"/>
            <a:ext cx="8621749" cy="5382070"/>
          </a:xfrm>
          <a:prstGeom prst="rect">
            <a:avLst/>
          </a:prstGeom>
        </p:spPr>
        <p:txBody>
          <a:bodyPr anchor="t" rtlCol="false" tIns="0" lIns="0" bIns="0" rIns="0">
            <a:spAutoFit/>
          </a:bodyPr>
          <a:lstStyle/>
          <a:p>
            <a:pPr algn="just" marL="691261" indent="-345631" lvl="1">
              <a:lnSpc>
                <a:spcPts val="4738"/>
              </a:lnSpc>
              <a:buFont typeface="Arial"/>
              <a:buChar char="•"/>
            </a:pPr>
            <a:r>
              <a:rPr lang="en-US" sz="3201">
                <a:solidFill>
                  <a:srgbClr val="000000"/>
                </a:solidFill>
                <a:latin typeface="Raleway"/>
                <a:ea typeface="Raleway"/>
                <a:cs typeface="Raleway"/>
                <a:sym typeface="Raleway"/>
              </a:rPr>
              <a:t>Xét dạng chuẩn 3NF:</a:t>
            </a:r>
          </a:p>
          <a:p>
            <a:pPr algn="just">
              <a:lnSpc>
                <a:spcPts val="4738"/>
              </a:lnSpc>
            </a:pPr>
            <a:r>
              <a:rPr lang="en-US" sz="3201">
                <a:solidFill>
                  <a:srgbClr val="000000"/>
                </a:solidFill>
                <a:latin typeface="Raleway"/>
                <a:ea typeface="Raleway"/>
                <a:cs typeface="Raleway"/>
                <a:sym typeface="Raleway"/>
              </a:rPr>
              <a:t>A→BC: vi phạm chuẩn 3NF do vế trái không phải là siêu khóa và vế phải không phải là thuộc tính của khóa</a:t>
            </a:r>
          </a:p>
          <a:p>
            <a:pPr algn="just" marL="691261" indent="-345631" lvl="1">
              <a:lnSpc>
                <a:spcPts val="4738"/>
              </a:lnSpc>
              <a:buFont typeface="Arial"/>
              <a:buChar char="•"/>
            </a:pPr>
            <a:r>
              <a:rPr lang="en-US" sz="3201">
                <a:solidFill>
                  <a:srgbClr val="000000"/>
                </a:solidFill>
                <a:latin typeface="Raleway"/>
                <a:ea typeface="Raleway"/>
                <a:cs typeface="Raleway"/>
                <a:sym typeface="Raleway"/>
              </a:rPr>
              <a:t>Xét dạng chuẩn 2NF:</a:t>
            </a:r>
          </a:p>
          <a:p>
            <a:pPr algn="just">
              <a:lnSpc>
                <a:spcPts val="4738"/>
              </a:lnSpc>
            </a:pPr>
            <a:r>
              <a:rPr lang="en-US" sz="3201">
                <a:solidFill>
                  <a:srgbClr val="000000"/>
                </a:solidFill>
                <a:latin typeface="Raleway"/>
                <a:ea typeface="Raleway"/>
                <a:cs typeface="Raleway"/>
                <a:sym typeface="Raleway"/>
              </a:rPr>
              <a:t>A→BC: A là một phần của khóa ADH, và BC là thuộc tính không khóa. Tuy nhiên, BC phụ thuộc vào một phần khóa =&gt; Vi phạm 2NF</a:t>
            </a:r>
          </a:p>
          <a:p>
            <a:pPr algn="just">
              <a:lnSpc>
                <a:spcPts val="4738"/>
              </a:lnSpc>
            </a:pPr>
            <a:r>
              <a:rPr lang="en-US" b="true" sz="3201" i="true">
                <a:solidFill>
                  <a:srgbClr val="000000"/>
                </a:solidFill>
                <a:latin typeface="Raleway Bold Italics"/>
                <a:ea typeface="Raleway Bold Italics"/>
                <a:cs typeface="Raleway Bold Italics"/>
                <a:sym typeface="Raleway Bold Italics"/>
              </a:rPr>
              <a:t>Vậy dạng chuẩn cao nhất của lược đồ là 1NF</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083" y="3560676"/>
            <a:ext cx="20887092" cy="6536486"/>
            <a:chOff x="0" y="0"/>
            <a:chExt cx="5501127" cy="1721544"/>
          </a:xfrm>
        </p:grpSpPr>
        <p:sp>
          <p:nvSpPr>
            <p:cNvPr name="Freeform 3" id="3"/>
            <p:cNvSpPr/>
            <p:nvPr/>
          </p:nvSpPr>
          <p:spPr>
            <a:xfrm flipH="false" flipV="false" rot="0">
              <a:off x="0" y="0"/>
              <a:ext cx="5501127" cy="1721544"/>
            </a:xfrm>
            <a:custGeom>
              <a:avLst/>
              <a:gdLst/>
              <a:ahLst/>
              <a:cxnLst/>
              <a:rect r="r" b="b" t="t" l="l"/>
              <a:pathLst>
                <a:path h="1721544" w="5501127">
                  <a:moveTo>
                    <a:pt x="18903" y="0"/>
                  </a:moveTo>
                  <a:lnTo>
                    <a:pt x="5482224" y="0"/>
                  </a:lnTo>
                  <a:cubicBezTo>
                    <a:pt x="5492664" y="0"/>
                    <a:pt x="5501127" y="8463"/>
                    <a:pt x="5501127" y="18903"/>
                  </a:cubicBezTo>
                  <a:lnTo>
                    <a:pt x="5501127" y="1702640"/>
                  </a:lnTo>
                  <a:cubicBezTo>
                    <a:pt x="5501127" y="1707654"/>
                    <a:pt x="5499135" y="1712462"/>
                    <a:pt x="5495590" y="1716007"/>
                  </a:cubicBezTo>
                  <a:cubicBezTo>
                    <a:pt x="5492045" y="1719552"/>
                    <a:pt x="5487237" y="1721544"/>
                    <a:pt x="5482224" y="1721544"/>
                  </a:cubicBezTo>
                  <a:lnTo>
                    <a:pt x="18903" y="1721544"/>
                  </a:lnTo>
                  <a:cubicBezTo>
                    <a:pt x="13890" y="1721544"/>
                    <a:pt x="9082" y="1719552"/>
                    <a:pt x="5537" y="1716007"/>
                  </a:cubicBezTo>
                  <a:cubicBezTo>
                    <a:pt x="1992" y="1712462"/>
                    <a:pt x="0" y="1707654"/>
                    <a:pt x="0" y="1702640"/>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4" id="4"/>
            <p:cNvSpPr txBox="true"/>
            <p:nvPr/>
          </p:nvSpPr>
          <p:spPr>
            <a:xfrm>
              <a:off x="0" y="-38100"/>
              <a:ext cx="5501127" cy="17596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41514" y="371541"/>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05359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
        <p:nvSpPr>
          <p:cNvPr name="TextBox 7" id="7"/>
          <p:cNvSpPr txBox="true"/>
          <p:nvPr/>
        </p:nvSpPr>
        <p:spPr>
          <a:xfrm rot="0">
            <a:off x="156206" y="3751176"/>
            <a:ext cx="8656256" cy="7853000"/>
          </a:xfrm>
          <a:prstGeom prst="rect">
            <a:avLst/>
          </a:prstGeom>
        </p:spPr>
        <p:txBody>
          <a:bodyPr anchor="t" rtlCol="false" tIns="0" lIns="0" bIns="0" rIns="0">
            <a:spAutoFit/>
          </a:bodyPr>
          <a:lstStyle/>
          <a:p>
            <a:pPr algn="just">
              <a:lnSpc>
                <a:spcPts val="4482"/>
              </a:lnSpc>
            </a:pPr>
            <a:r>
              <a:rPr lang="en-US" sz="3201" b="true">
                <a:solidFill>
                  <a:srgbClr val="000000"/>
                </a:solidFill>
                <a:latin typeface="Raleway Bold"/>
                <a:ea typeface="Raleway Bold"/>
                <a:cs typeface="Raleway Bold"/>
                <a:sym typeface="Raleway Bold"/>
              </a:rPr>
              <a:t>Bước 1: Tìm khóa</a:t>
            </a:r>
          </a:p>
          <a:p>
            <a:pPr algn="just">
              <a:lnSpc>
                <a:spcPts val="4482"/>
              </a:lnSpc>
            </a:pPr>
            <a:r>
              <a:rPr lang="en-US" sz="3201">
                <a:solidFill>
                  <a:srgbClr val="000000"/>
                </a:solidFill>
                <a:latin typeface="Raleway"/>
                <a:ea typeface="Raleway"/>
                <a:cs typeface="Raleway"/>
                <a:sym typeface="Raleway"/>
              </a:rPr>
              <a:t>- ABDG⁺ = ABCDEG ⇒ ABDG là khóa.</a:t>
            </a:r>
          </a:p>
          <a:p>
            <a:pPr algn="just">
              <a:lnSpc>
                <a:spcPts val="4482"/>
              </a:lnSpc>
            </a:pPr>
            <a:r>
              <a:rPr lang="en-US" sz="3201">
                <a:solidFill>
                  <a:srgbClr val="000000"/>
                </a:solidFill>
                <a:latin typeface="Raleway"/>
                <a:ea typeface="Raleway"/>
                <a:cs typeface="Raleway"/>
                <a:sym typeface="Raleway"/>
              </a:rPr>
              <a:t>TN={ D,G} ; TG={A,B,C}</a:t>
            </a:r>
          </a:p>
          <a:p>
            <a:pPr algn="just">
              <a:lnSpc>
                <a:spcPts val="4482"/>
              </a:lnSpc>
            </a:pPr>
            <a:r>
              <a:rPr lang="en-US" sz="3201">
                <a:solidFill>
                  <a:srgbClr val="000000"/>
                </a:solidFill>
                <a:latin typeface="Raleway"/>
                <a:ea typeface="Raleway"/>
                <a:cs typeface="Raleway"/>
                <a:sym typeface="Raleway"/>
              </a:rPr>
              <a:t>D➔ Dạng chuẩn 2 vì ABD→ E mà E không là thuộc tính khóa không đạt chuẩn 3 </a:t>
            </a:r>
          </a:p>
          <a:p>
            <a:pPr algn="just">
              <a:lnSpc>
                <a:spcPts val="4482"/>
              </a:lnSpc>
            </a:pPr>
            <a:r>
              <a:rPr lang="en-US" sz="3201" b="true">
                <a:solidFill>
                  <a:srgbClr val="000000"/>
                </a:solidFill>
                <a:latin typeface="Raleway Bold"/>
                <a:ea typeface="Raleway Bold"/>
                <a:cs typeface="Raleway Bold"/>
                <a:sym typeface="Raleway Bold"/>
              </a:rPr>
              <a:t>Bước 2: Kiểm tra dạng chuẩn</a:t>
            </a:r>
          </a:p>
          <a:p>
            <a:pPr algn="just" marL="691261" indent="-345631" lvl="1">
              <a:lnSpc>
                <a:spcPts val="4482"/>
              </a:lnSpc>
              <a:buFont typeface="Arial"/>
              <a:buChar char="•"/>
            </a:pPr>
            <a:r>
              <a:rPr lang="en-US" sz="3201">
                <a:solidFill>
                  <a:srgbClr val="000000"/>
                </a:solidFill>
                <a:latin typeface="Raleway"/>
                <a:ea typeface="Raleway"/>
                <a:cs typeface="Raleway"/>
                <a:sym typeface="Raleway"/>
              </a:rPr>
              <a:t>Xét dạng chuẩn BCNF:</a:t>
            </a:r>
          </a:p>
          <a:p>
            <a:pPr algn="just">
              <a:lnSpc>
                <a:spcPts val="4482"/>
              </a:lnSpc>
            </a:pPr>
            <a:r>
              <a:rPr lang="en-US" sz="3201">
                <a:solidFill>
                  <a:srgbClr val="000000"/>
                </a:solidFill>
                <a:latin typeface="Raleway"/>
                <a:ea typeface="Raleway"/>
                <a:cs typeface="Raleway"/>
                <a:sym typeface="Raleway"/>
              </a:rPr>
              <a:t>AB→C, C→B, ABD→E, G→A: vi phạm chuẩn BCNF do vế trái không phải là siêu khóa</a:t>
            </a:r>
          </a:p>
          <a:p>
            <a:pPr algn="just">
              <a:lnSpc>
                <a:spcPts val="4482"/>
              </a:lnSpc>
            </a:pPr>
            <a:r>
              <a:rPr lang="en-US" sz="3201">
                <a:solidFill>
                  <a:srgbClr val="000000"/>
                </a:solidFill>
                <a:latin typeface="Raleway"/>
                <a:ea typeface="Raleway"/>
                <a:cs typeface="Raleway"/>
                <a:sym typeface="Raleway"/>
              </a:rPr>
              <a:t>=&gt; Lược đồ Q không đạt chuẩn BCNF</a:t>
            </a:r>
          </a:p>
          <a:p>
            <a:pPr algn="just">
              <a:lnSpc>
                <a:spcPts val="4482"/>
              </a:lnSpc>
            </a:pPr>
          </a:p>
          <a:p>
            <a:pPr algn="just">
              <a:lnSpc>
                <a:spcPts val="4482"/>
              </a:lnSpc>
            </a:pPr>
          </a:p>
          <a:p>
            <a:pPr algn="just">
              <a:lnSpc>
                <a:spcPts val="4482"/>
              </a:lnSpc>
            </a:pPr>
          </a:p>
          <a:p>
            <a:pPr algn="just">
              <a:lnSpc>
                <a:spcPts val="4482"/>
              </a:lnSpc>
              <a:spcBef>
                <a:spcPct val="0"/>
              </a:spcBef>
            </a:pPr>
          </a:p>
        </p:txBody>
      </p:sp>
      <p:sp>
        <p:nvSpPr>
          <p:cNvPr name="Freeform 8" id="8"/>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4">
              <a:alphaModFix amt="46000"/>
            </a:blip>
            <a:stretch>
              <a:fillRect l="0" t="0" r="0" b="0"/>
            </a:stretch>
          </a:blipFill>
        </p:spPr>
      </p:sp>
      <p:sp>
        <p:nvSpPr>
          <p:cNvPr name="TextBox 9" id="9"/>
          <p:cNvSpPr txBox="true"/>
          <p:nvPr/>
        </p:nvSpPr>
        <p:spPr>
          <a:xfrm rot="0">
            <a:off x="3662101" y="1348057"/>
            <a:ext cx="11276211" cy="1969764"/>
          </a:xfrm>
          <a:prstGeom prst="rect">
            <a:avLst/>
          </a:prstGeom>
        </p:spPr>
        <p:txBody>
          <a:bodyPr anchor="t" rtlCol="false" tIns="0" lIns="0" bIns="0" rIns="0">
            <a:spAutoFit/>
          </a:bodyPr>
          <a:lstStyle/>
          <a:p>
            <a:pPr algn="ctr">
              <a:lnSpc>
                <a:spcPts val="5144"/>
              </a:lnSpc>
            </a:pPr>
            <a:r>
              <a:rPr lang="en-US" sz="4899" spc="181">
                <a:solidFill>
                  <a:srgbClr val="1F2374"/>
                </a:solidFill>
                <a:latin typeface="Anton"/>
                <a:ea typeface="Anton"/>
                <a:cs typeface="Anton"/>
                <a:sym typeface="Anton"/>
              </a:rPr>
              <a:t>D) Q(ABCDEG); </a:t>
            </a:r>
          </a:p>
          <a:p>
            <a:pPr algn="ctr">
              <a:lnSpc>
                <a:spcPts val="5144"/>
              </a:lnSpc>
            </a:pPr>
            <a:r>
              <a:rPr lang="en-US" sz="4899" spc="181">
                <a:solidFill>
                  <a:srgbClr val="1F2374"/>
                </a:solidFill>
                <a:latin typeface="Anton"/>
                <a:ea typeface="Anton"/>
                <a:cs typeface="Anton"/>
                <a:sym typeface="Anton"/>
              </a:rPr>
              <a:t>F={AB→C, C→B, ABD→E, G→A} </a:t>
            </a:r>
          </a:p>
          <a:p>
            <a:pPr algn="ctr">
              <a:lnSpc>
                <a:spcPts val="5144"/>
              </a:lnSpc>
            </a:pPr>
          </a:p>
        </p:txBody>
      </p:sp>
      <p:sp>
        <p:nvSpPr>
          <p:cNvPr name="Freeform 10" id="10"/>
          <p:cNvSpPr/>
          <p:nvPr/>
        </p:nvSpPr>
        <p:spPr>
          <a:xfrm flipH="false" flipV="false" rot="0">
            <a:off x="-686727" y="-997911"/>
            <a:ext cx="4094440" cy="4558588"/>
          </a:xfrm>
          <a:custGeom>
            <a:avLst/>
            <a:gdLst/>
            <a:ahLst/>
            <a:cxnLst/>
            <a:rect r="r" b="b" t="t" l="l"/>
            <a:pathLst>
              <a:path h="4558588" w="4094440">
                <a:moveTo>
                  <a:pt x="0" y="0"/>
                </a:moveTo>
                <a:lnTo>
                  <a:pt x="4094440" y="0"/>
                </a:lnTo>
                <a:lnTo>
                  <a:pt x="4094440" y="4558587"/>
                </a:lnTo>
                <a:lnTo>
                  <a:pt x="0" y="4558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300206" y="3655747"/>
            <a:ext cx="8621749" cy="5382070"/>
          </a:xfrm>
          <a:prstGeom prst="rect">
            <a:avLst/>
          </a:prstGeom>
        </p:spPr>
        <p:txBody>
          <a:bodyPr anchor="t" rtlCol="false" tIns="0" lIns="0" bIns="0" rIns="0">
            <a:spAutoFit/>
          </a:bodyPr>
          <a:lstStyle/>
          <a:p>
            <a:pPr algn="just" marL="691261" indent="-345631" lvl="1">
              <a:lnSpc>
                <a:spcPts val="4738"/>
              </a:lnSpc>
              <a:buFont typeface="Arial"/>
              <a:buChar char="•"/>
            </a:pPr>
            <a:r>
              <a:rPr lang="en-US" sz="3201">
                <a:solidFill>
                  <a:srgbClr val="000000"/>
                </a:solidFill>
                <a:latin typeface="Raleway"/>
                <a:ea typeface="Raleway"/>
                <a:cs typeface="Raleway"/>
                <a:sym typeface="Raleway"/>
              </a:rPr>
              <a:t>Xét dạng chuẩn 3NF:</a:t>
            </a:r>
          </a:p>
          <a:p>
            <a:pPr algn="just">
              <a:lnSpc>
                <a:spcPts val="4738"/>
              </a:lnSpc>
            </a:pPr>
            <a:r>
              <a:rPr lang="en-US" sz="3201">
                <a:solidFill>
                  <a:srgbClr val="000000"/>
                </a:solidFill>
                <a:latin typeface="Raleway"/>
                <a:ea typeface="Raleway"/>
                <a:cs typeface="Raleway"/>
                <a:sym typeface="Raleway"/>
              </a:rPr>
              <a:t>AB→C, ABD→E, G→A: vi phạm chuẩn 3NF do vế trái không phải là siêu khóa và vế phải không phải là thuộc tính của khóa</a:t>
            </a:r>
          </a:p>
          <a:p>
            <a:pPr algn="just" marL="691261" indent="-345631" lvl="1">
              <a:lnSpc>
                <a:spcPts val="4738"/>
              </a:lnSpc>
              <a:buFont typeface="Arial"/>
              <a:buChar char="•"/>
            </a:pPr>
            <a:r>
              <a:rPr lang="en-US" sz="3201">
                <a:solidFill>
                  <a:srgbClr val="000000"/>
                </a:solidFill>
                <a:latin typeface="Raleway"/>
                <a:ea typeface="Raleway"/>
                <a:cs typeface="Raleway"/>
                <a:sym typeface="Raleway"/>
              </a:rPr>
              <a:t>Xét dạng chuẩn 2NF:</a:t>
            </a:r>
          </a:p>
          <a:p>
            <a:pPr algn="just">
              <a:lnSpc>
                <a:spcPts val="4738"/>
              </a:lnSpc>
            </a:pPr>
            <a:r>
              <a:rPr lang="en-US" sz="3201">
                <a:solidFill>
                  <a:srgbClr val="000000"/>
                </a:solidFill>
                <a:latin typeface="Raleway"/>
                <a:ea typeface="Raleway"/>
                <a:cs typeface="Raleway"/>
                <a:sym typeface="Raleway"/>
              </a:rPr>
              <a:t>G→A: G là một phần của khóa BDG, và A là thuộc tính không khóa. Tuy nhiên, A phụ thuộc vào một phần khóa =&gt; Vi phạm 2NF</a:t>
            </a:r>
          </a:p>
          <a:p>
            <a:pPr algn="just">
              <a:lnSpc>
                <a:spcPts val="4738"/>
              </a:lnSpc>
            </a:pPr>
            <a:r>
              <a:rPr lang="en-US" b="true" sz="3201" i="true">
                <a:solidFill>
                  <a:srgbClr val="000000"/>
                </a:solidFill>
                <a:latin typeface="Raleway Bold Italics"/>
                <a:ea typeface="Raleway Bold Italics"/>
                <a:cs typeface="Raleway Bold Italics"/>
                <a:sym typeface="Raleway Bold Italics"/>
              </a:rPr>
              <a:t>Vậy dạng chuẩn cao nhất của lược đồ là 1NF</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083" y="3560676"/>
            <a:ext cx="20887092" cy="6536486"/>
            <a:chOff x="0" y="0"/>
            <a:chExt cx="5501127" cy="1721544"/>
          </a:xfrm>
        </p:grpSpPr>
        <p:sp>
          <p:nvSpPr>
            <p:cNvPr name="Freeform 3" id="3"/>
            <p:cNvSpPr/>
            <p:nvPr/>
          </p:nvSpPr>
          <p:spPr>
            <a:xfrm flipH="false" flipV="false" rot="0">
              <a:off x="0" y="0"/>
              <a:ext cx="5501127" cy="1721544"/>
            </a:xfrm>
            <a:custGeom>
              <a:avLst/>
              <a:gdLst/>
              <a:ahLst/>
              <a:cxnLst/>
              <a:rect r="r" b="b" t="t" l="l"/>
              <a:pathLst>
                <a:path h="1721544" w="5501127">
                  <a:moveTo>
                    <a:pt x="18903" y="0"/>
                  </a:moveTo>
                  <a:lnTo>
                    <a:pt x="5482224" y="0"/>
                  </a:lnTo>
                  <a:cubicBezTo>
                    <a:pt x="5492664" y="0"/>
                    <a:pt x="5501127" y="8463"/>
                    <a:pt x="5501127" y="18903"/>
                  </a:cubicBezTo>
                  <a:lnTo>
                    <a:pt x="5501127" y="1702640"/>
                  </a:lnTo>
                  <a:cubicBezTo>
                    <a:pt x="5501127" y="1707654"/>
                    <a:pt x="5499135" y="1712462"/>
                    <a:pt x="5495590" y="1716007"/>
                  </a:cubicBezTo>
                  <a:cubicBezTo>
                    <a:pt x="5492045" y="1719552"/>
                    <a:pt x="5487237" y="1721544"/>
                    <a:pt x="5482224" y="1721544"/>
                  </a:cubicBezTo>
                  <a:lnTo>
                    <a:pt x="18903" y="1721544"/>
                  </a:lnTo>
                  <a:cubicBezTo>
                    <a:pt x="13890" y="1721544"/>
                    <a:pt x="9082" y="1719552"/>
                    <a:pt x="5537" y="1716007"/>
                  </a:cubicBezTo>
                  <a:cubicBezTo>
                    <a:pt x="1992" y="1712462"/>
                    <a:pt x="0" y="1707654"/>
                    <a:pt x="0" y="1702640"/>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4" id="4"/>
            <p:cNvSpPr txBox="true"/>
            <p:nvPr/>
          </p:nvSpPr>
          <p:spPr>
            <a:xfrm>
              <a:off x="0" y="-38100"/>
              <a:ext cx="5501127" cy="175964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41514" y="371541"/>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05359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
        <p:nvSpPr>
          <p:cNvPr name="TextBox 7" id="7"/>
          <p:cNvSpPr txBox="true"/>
          <p:nvPr/>
        </p:nvSpPr>
        <p:spPr>
          <a:xfrm rot="0">
            <a:off x="430089" y="3938177"/>
            <a:ext cx="8134005" cy="5737815"/>
          </a:xfrm>
          <a:prstGeom prst="rect">
            <a:avLst/>
          </a:prstGeom>
        </p:spPr>
        <p:txBody>
          <a:bodyPr anchor="t" rtlCol="false" tIns="0" lIns="0" bIns="0" rIns="0">
            <a:spAutoFit/>
          </a:bodyPr>
          <a:lstStyle/>
          <a:p>
            <a:pPr algn="just">
              <a:lnSpc>
                <a:spcPts val="5042"/>
              </a:lnSpc>
            </a:pPr>
            <a:r>
              <a:rPr lang="en-US" sz="3601" b="true">
                <a:solidFill>
                  <a:srgbClr val="000000"/>
                </a:solidFill>
                <a:latin typeface="Raleway Bold"/>
                <a:ea typeface="Raleway Bold"/>
                <a:cs typeface="Raleway Bold"/>
                <a:sym typeface="Raleway Bold"/>
              </a:rPr>
              <a:t>Bước 1: Chuẩn hóa tập phụ thuộc hàm</a:t>
            </a:r>
          </a:p>
          <a:p>
            <a:pPr algn="just">
              <a:lnSpc>
                <a:spcPts val="5042"/>
              </a:lnSpc>
            </a:pPr>
            <a:r>
              <a:rPr lang="en-US" sz="3601">
                <a:solidFill>
                  <a:srgbClr val="000000"/>
                </a:solidFill>
                <a:latin typeface="Raleway"/>
                <a:ea typeface="Raleway"/>
                <a:cs typeface="Raleway"/>
                <a:sym typeface="Raleway"/>
              </a:rPr>
              <a:t>Tách vế phải thành các phụ thuộc đơn thuộc tính:</a:t>
            </a:r>
          </a:p>
          <a:p>
            <a:pPr algn="just">
              <a:lnSpc>
                <a:spcPts val="5042"/>
              </a:lnSpc>
            </a:pPr>
            <a:r>
              <a:rPr lang="en-US" sz="3601">
                <a:solidFill>
                  <a:srgbClr val="000000"/>
                </a:solidFill>
                <a:latin typeface="Raleway"/>
                <a:ea typeface="Raleway"/>
                <a:cs typeface="Raleway"/>
                <a:sym typeface="Raleway"/>
              </a:rPr>
              <a:t>AC → B, BI → A,BI → C, BI → D, ABC → D,H → I</a:t>
            </a:r>
          </a:p>
          <a:p>
            <a:pPr algn="just">
              <a:lnSpc>
                <a:spcPts val="5042"/>
              </a:lnSpc>
            </a:pPr>
            <a:r>
              <a:rPr lang="en-US" sz="3601">
                <a:solidFill>
                  <a:srgbClr val="000000"/>
                </a:solidFill>
                <a:latin typeface="Raleway"/>
                <a:ea typeface="Raleway"/>
                <a:cs typeface="Raleway"/>
                <a:sym typeface="Raleway"/>
              </a:rPr>
              <a:t>ACE → B, ACE → C,ACE → G, CG → A, </a:t>
            </a:r>
          </a:p>
          <a:p>
            <a:pPr algn="just">
              <a:lnSpc>
                <a:spcPts val="5042"/>
              </a:lnSpc>
            </a:pPr>
            <a:r>
              <a:rPr lang="en-US" sz="3601">
                <a:solidFill>
                  <a:srgbClr val="000000"/>
                </a:solidFill>
                <a:latin typeface="Raleway"/>
                <a:ea typeface="Raleway"/>
                <a:cs typeface="Raleway"/>
                <a:sym typeface="Raleway"/>
              </a:rPr>
              <a:t>CG → E</a:t>
            </a:r>
          </a:p>
          <a:p>
            <a:pPr algn="just">
              <a:lnSpc>
                <a:spcPts val="5042"/>
              </a:lnSpc>
              <a:spcBef>
                <a:spcPct val="0"/>
              </a:spcBef>
            </a:pPr>
          </a:p>
        </p:txBody>
      </p:sp>
      <p:sp>
        <p:nvSpPr>
          <p:cNvPr name="Freeform 8" id="8"/>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4">
              <a:alphaModFix amt="46000"/>
            </a:blip>
            <a:stretch>
              <a:fillRect l="0" t="0" r="0" b="0"/>
            </a:stretch>
          </a:blipFill>
        </p:spPr>
      </p:sp>
      <p:sp>
        <p:nvSpPr>
          <p:cNvPr name="TextBox 9" id="9"/>
          <p:cNvSpPr txBox="true"/>
          <p:nvPr/>
        </p:nvSpPr>
        <p:spPr>
          <a:xfrm rot="0">
            <a:off x="3662101" y="1348057"/>
            <a:ext cx="13303773" cy="1969764"/>
          </a:xfrm>
          <a:prstGeom prst="rect">
            <a:avLst/>
          </a:prstGeom>
        </p:spPr>
        <p:txBody>
          <a:bodyPr anchor="t" rtlCol="false" tIns="0" lIns="0" bIns="0" rIns="0">
            <a:spAutoFit/>
          </a:bodyPr>
          <a:lstStyle/>
          <a:p>
            <a:pPr algn="ctr">
              <a:lnSpc>
                <a:spcPts val="5144"/>
              </a:lnSpc>
            </a:pPr>
            <a:r>
              <a:rPr lang="en-US" sz="4899" spc="181">
                <a:solidFill>
                  <a:srgbClr val="1F2374"/>
                </a:solidFill>
                <a:latin typeface="Anton"/>
                <a:ea typeface="Anton"/>
                <a:cs typeface="Anton"/>
                <a:sym typeface="Anton"/>
              </a:rPr>
              <a:t>E) Q(ABCDEGHI); </a:t>
            </a:r>
          </a:p>
          <a:p>
            <a:pPr algn="ctr">
              <a:lnSpc>
                <a:spcPts val="5144"/>
              </a:lnSpc>
            </a:pPr>
            <a:r>
              <a:rPr lang="en-US" sz="4899" spc="181">
                <a:solidFill>
                  <a:srgbClr val="1F2374"/>
                </a:solidFill>
                <a:latin typeface="Anton"/>
                <a:ea typeface="Anton"/>
                <a:cs typeface="Anton"/>
                <a:sym typeface="Anton"/>
              </a:rPr>
              <a:t>F={AC→B,BI→ACD,ABC→D,H→I,ACE→BCG,CG→AE} </a:t>
            </a:r>
          </a:p>
          <a:p>
            <a:pPr algn="ctr">
              <a:lnSpc>
                <a:spcPts val="5144"/>
              </a:lnSpc>
            </a:pPr>
          </a:p>
        </p:txBody>
      </p:sp>
      <p:sp>
        <p:nvSpPr>
          <p:cNvPr name="Freeform 10" id="10"/>
          <p:cNvSpPr/>
          <p:nvPr/>
        </p:nvSpPr>
        <p:spPr>
          <a:xfrm flipH="false" flipV="false" rot="0">
            <a:off x="-686727" y="-997911"/>
            <a:ext cx="4094440" cy="4558588"/>
          </a:xfrm>
          <a:custGeom>
            <a:avLst/>
            <a:gdLst/>
            <a:ahLst/>
            <a:cxnLst/>
            <a:rect r="r" b="b" t="t" l="l"/>
            <a:pathLst>
              <a:path h="4558588" w="4094440">
                <a:moveTo>
                  <a:pt x="0" y="0"/>
                </a:moveTo>
                <a:lnTo>
                  <a:pt x="4094440" y="0"/>
                </a:lnTo>
                <a:lnTo>
                  <a:pt x="4094440" y="4558587"/>
                </a:lnTo>
                <a:lnTo>
                  <a:pt x="0" y="4558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9144000" y="3917149"/>
            <a:ext cx="8134005" cy="6375990"/>
          </a:xfrm>
          <a:prstGeom prst="rect">
            <a:avLst/>
          </a:prstGeom>
        </p:spPr>
        <p:txBody>
          <a:bodyPr anchor="t" rtlCol="false" tIns="0" lIns="0" bIns="0" rIns="0">
            <a:spAutoFit/>
          </a:bodyPr>
          <a:lstStyle/>
          <a:p>
            <a:pPr algn="just">
              <a:lnSpc>
                <a:spcPts val="5042"/>
              </a:lnSpc>
            </a:pPr>
            <a:r>
              <a:rPr lang="en-US" sz="3601" b="true">
                <a:solidFill>
                  <a:srgbClr val="000000"/>
                </a:solidFill>
                <a:latin typeface="Raleway Bold"/>
                <a:ea typeface="Raleway Bold"/>
                <a:cs typeface="Raleway Bold"/>
                <a:sym typeface="Raleway Bold"/>
              </a:rPr>
              <a:t>Bước 2: Rút gọn tập phụ thuộc (phủ tối thiểu)</a:t>
            </a:r>
          </a:p>
          <a:p>
            <a:pPr algn="just">
              <a:lnSpc>
                <a:spcPts val="5042"/>
              </a:lnSpc>
            </a:pPr>
            <a:r>
              <a:rPr lang="en-US" sz="3601">
                <a:solidFill>
                  <a:srgbClr val="000000"/>
                </a:solidFill>
                <a:latin typeface="Raleway"/>
                <a:ea typeface="Raleway"/>
                <a:cs typeface="Raleway"/>
                <a:sym typeface="Raleway"/>
              </a:rPr>
              <a:t>ACE → C: vì C đã có trong vế trái → loại</a:t>
            </a:r>
          </a:p>
          <a:p>
            <a:pPr algn="just">
              <a:lnSpc>
                <a:spcPts val="5042"/>
              </a:lnSpc>
            </a:pPr>
            <a:r>
              <a:rPr lang="en-US" sz="3601">
                <a:solidFill>
                  <a:srgbClr val="000000"/>
                </a:solidFill>
                <a:latin typeface="Raleway"/>
                <a:ea typeface="Raleway"/>
                <a:cs typeface="Raleway"/>
                <a:sym typeface="Raleway"/>
              </a:rPr>
              <a:t>ACE → B: đã có AC → B → có thể loại nếu không cần thiết.</a:t>
            </a:r>
          </a:p>
          <a:p>
            <a:pPr algn="just">
              <a:lnSpc>
                <a:spcPts val="5042"/>
              </a:lnSpc>
            </a:pPr>
            <a:r>
              <a:rPr lang="en-US" sz="3601">
                <a:solidFill>
                  <a:srgbClr val="000000"/>
                </a:solidFill>
                <a:latin typeface="Raleway"/>
                <a:ea typeface="Raleway"/>
                <a:cs typeface="Raleway"/>
                <a:sym typeface="Raleway"/>
              </a:rPr>
              <a:t>Phủ tối thiểu còn lại là:</a:t>
            </a:r>
          </a:p>
          <a:p>
            <a:pPr algn="just">
              <a:lnSpc>
                <a:spcPts val="5042"/>
              </a:lnSpc>
            </a:pPr>
            <a:r>
              <a:rPr lang="en-US" sz="3601">
                <a:solidFill>
                  <a:srgbClr val="000000"/>
                </a:solidFill>
                <a:latin typeface="Raleway"/>
                <a:ea typeface="Raleway"/>
                <a:cs typeface="Raleway"/>
                <a:sym typeface="Raleway"/>
              </a:rPr>
              <a:t>AC → B , BI → A, BI → C, BI → D, ABC → D, H → I, ACE → G, CG → A, CG → E</a:t>
            </a:r>
          </a:p>
          <a:p>
            <a:pPr algn="just">
              <a:lnSpc>
                <a:spcPts val="504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65826" y="338349"/>
            <a:ext cx="14156348" cy="9948651"/>
          </a:xfrm>
          <a:custGeom>
            <a:avLst/>
            <a:gdLst/>
            <a:ahLst/>
            <a:cxnLst/>
            <a:rect r="r" b="b" t="t" l="l"/>
            <a:pathLst>
              <a:path h="9948651" w="14156348">
                <a:moveTo>
                  <a:pt x="0" y="0"/>
                </a:moveTo>
                <a:lnTo>
                  <a:pt x="14156348" y="0"/>
                </a:lnTo>
                <a:lnTo>
                  <a:pt x="14156348" y="9948651"/>
                </a:lnTo>
                <a:lnTo>
                  <a:pt x="0" y="9948651"/>
                </a:lnTo>
                <a:lnTo>
                  <a:pt x="0" y="0"/>
                </a:lnTo>
                <a:close/>
              </a:path>
            </a:pathLst>
          </a:custGeom>
          <a:blipFill>
            <a:blip r:embed="rId2"/>
            <a:stretch>
              <a:fillRect l="-646" t="-37" r="0" b="-57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083" y="2773349"/>
            <a:ext cx="20887092" cy="7323813"/>
            <a:chOff x="0" y="0"/>
            <a:chExt cx="5501127" cy="1928906"/>
          </a:xfrm>
        </p:grpSpPr>
        <p:sp>
          <p:nvSpPr>
            <p:cNvPr name="Freeform 3" id="3"/>
            <p:cNvSpPr/>
            <p:nvPr/>
          </p:nvSpPr>
          <p:spPr>
            <a:xfrm flipH="false" flipV="false" rot="0">
              <a:off x="0" y="0"/>
              <a:ext cx="5501127" cy="1928906"/>
            </a:xfrm>
            <a:custGeom>
              <a:avLst/>
              <a:gdLst/>
              <a:ahLst/>
              <a:cxnLst/>
              <a:rect r="r" b="b" t="t" l="l"/>
              <a:pathLst>
                <a:path h="1928906" w="5501127">
                  <a:moveTo>
                    <a:pt x="18903" y="0"/>
                  </a:moveTo>
                  <a:lnTo>
                    <a:pt x="5482224" y="0"/>
                  </a:lnTo>
                  <a:cubicBezTo>
                    <a:pt x="5492664" y="0"/>
                    <a:pt x="5501127" y="8463"/>
                    <a:pt x="5501127" y="18903"/>
                  </a:cubicBezTo>
                  <a:lnTo>
                    <a:pt x="5501127" y="1910002"/>
                  </a:lnTo>
                  <a:cubicBezTo>
                    <a:pt x="5501127" y="1915016"/>
                    <a:pt x="5499135" y="1919824"/>
                    <a:pt x="5495590" y="1923369"/>
                  </a:cubicBezTo>
                  <a:cubicBezTo>
                    <a:pt x="5492045" y="1926914"/>
                    <a:pt x="5487237" y="1928906"/>
                    <a:pt x="5482224" y="1928906"/>
                  </a:cubicBezTo>
                  <a:lnTo>
                    <a:pt x="18903" y="1928906"/>
                  </a:lnTo>
                  <a:cubicBezTo>
                    <a:pt x="13890" y="1928906"/>
                    <a:pt x="9082" y="1926914"/>
                    <a:pt x="5537" y="1923369"/>
                  </a:cubicBezTo>
                  <a:cubicBezTo>
                    <a:pt x="1992" y="1919824"/>
                    <a:pt x="0" y="1915016"/>
                    <a:pt x="0" y="1910002"/>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4" id="4"/>
            <p:cNvSpPr txBox="true"/>
            <p:nvPr/>
          </p:nvSpPr>
          <p:spPr>
            <a:xfrm>
              <a:off x="0" y="-38100"/>
              <a:ext cx="5501127" cy="196700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7341514" y="371541"/>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053595"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
        <p:nvSpPr>
          <p:cNvPr name="TextBox 7" id="7"/>
          <p:cNvSpPr txBox="true"/>
          <p:nvPr/>
        </p:nvSpPr>
        <p:spPr>
          <a:xfrm rot="0">
            <a:off x="276486" y="3722601"/>
            <a:ext cx="8134005" cy="7991475"/>
          </a:xfrm>
          <a:prstGeom prst="rect">
            <a:avLst/>
          </a:prstGeom>
        </p:spPr>
        <p:txBody>
          <a:bodyPr anchor="t" rtlCol="false" tIns="0" lIns="0" bIns="0" rIns="0">
            <a:spAutoFit/>
          </a:bodyPr>
          <a:lstStyle/>
          <a:p>
            <a:pPr algn="just">
              <a:lnSpc>
                <a:spcPts val="4200"/>
              </a:lnSpc>
            </a:pPr>
            <a:r>
              <a:rPr lang="en-US" sz="3000" b="true">
                <a:solidFill>
                  <a:srgbClr val="000000"/>
                </a:solidFill>
                <a:latin typeface="Raleway Bold"/>
                <a:ea typeface="Raleway Bold"/>
                <a:cs typeface="Raleway Bold"/>
                <a:sym typeface="Raleway Bold"/>
              </a:rPr>
              <a:t>Bước 3: Tìm khóa</a:t>
            </a:r>
          </a:p>
          <a:p>
            <a:pPr algn="just">
              <a:lnSpc>
                <a:spcPts val="4200"/>
              </a:lnSpc>
            </a:pPr>
            <a:r>
              <a:rPr lang="en-US" sz="3000">
                <a:solidFill>
                  <a:srgbClr val="000000"/>
                </a:solidFill>
                <a:latin typeface="Raleway"/>
                <a:ea typeface="Raleway"/>
                <a:cs typeface="Raleway"/>
                <a:sym typeface="Raleway"/>
              </a:rPr>
              <a:t>Thử với BIH:</a:t>
            </a:r>
          </a:p>
          <a:p>
            <a:pPr algn="just">
              <a:lnSpc>
                <a:spcPts val="4200"/>
              </a:lnSpc>
            </a:pPr>
            <a:r>
              <a:rPr lang="en-US" sz="3000">
                <a:solidFill>
                  <a:srgbClr val="000000"/>
                </a:solidFill>
                <a:latin typeface="Raleway"/>
                <a:ea typeface="Raleway"/>
                <a:cs typeface="Raleway"/>
                <a:sym typeface="Raleway"/>
              </a:rPr>
              <a:t>Thử với CGHBI:</a:t>
            </a:r>
          </a:p>
          <a:p>
            <a:pPr algn="just">
              <a:lnSpc>
                <a:spcPts val="4200"/>
              </a:lnSpc>
            </a:pPr>
            <a:r>
              <a:rPr lang="en-US" sz="3000">
                <a:solidFill>
                  <a:srgbClr val="000000"/>
                </a:solidFill>
                <a:latin typeface="Raleway"/>
                <a:ea typeface="Raleway"/>
                <a:cs typeface="Raleway"/>
                <a:sym typeface="Raleway"/>
              </a:rPr>
              <a:t>Thử với CGHBI:</a:t>
            </a:r>
          </a:p>
          <a:p>
            <a:pPr algn="just">
              <a:lnSpc>
                <a:spcPts val="4200"/>
              </a:lnSpc>
            </a:pPr>
            <a:r>
              <a:rPr lang="en-US" sz="3000">
                <a:solidFill>
                  <a:srgbClr val="000000"/>
                </a:solidFill>
                <a:latin typeface="Raleway"/>
                <a:ea typeface="Raleway"/>
                <a:cs typeface="Raleway"/>
                <a:sym typeface="Raleway"/>
              </a:rPr>
              <a:t>BI → A, C, D; CG → A, E; H → I; ACE → G</a:t>
            </a:r>
          </a:p>
          <a:p>
            <a:pPr algn="just">
              <a:lnSpc>
                <a:spcPts val="4200"/>
              </a:lnSpc>
            </a:pPr>
            <a:r>
              <a:rPr lang="en-US" sz="3000">
                <a:solidFill>
                  <a:srgbClr val="000000"/>
                </a:solidFill>
                <a:latin typeface="Raleway"/>
                <a:ea typeface="Raleway"/>
                <a:cs typeface="Raleway"/>
                <a:sym typeface="Raleway"/>
              </a:rPr>
              <a:t>→ từ CG: có A, E</a:t>
            </a:r>
          </a:p>
          <a:p>
            <a:pPr algn="just">
              <a:lnSpc>
                <a:spcPts val="4200"/>
              </a:lnSpc>
            </a:pPr>
            <a:r>
              <a:rPr lang="en-US" sz="3000">
                <a:solidFill>
                  <a:srgbClr val="000000"/>
                </a:solidFill>
                <a:latin typeface="Raleway"/>
                <a:ea typeface="Raleway"/>
                <a:cs typeface="Raleway"/>
                <a:sym typeface="Raleway"/>
              </a:rPr>
              <a:t> → ACE → G → từ A, C, E → có G</a:t>
            </a:r>
          </a:p>
          <a:p>
            <a:pPr algn="just">
              <a:lnSpc>
                <a:spcPts val="4200"/>
              </a:lnSpc>
            </a:pPr>
            <a:r>
              <a:rPr lang="en-US" sz="3000">
                <a:solidFill>
                  <a:srgbClr val="000000"/>
                </a:solidFill>
                <a:latin typeface="Raleway"/>
                <a:ea typeface="Raleway"/>
                <a:cs typeface="Raleway"/>
                <a:sym typeface="Raleway"/>
              </a:rPr>
              <a:t> → đủ toàn bộ: A, B, C, D, E, G, H, I</a:t>
            </a:r>
          </a:p>
          <a:p>
            <a:pPr algn="just">
              <a:lnSpc>
                <a:spcPts val="4200"/>
              </a:lnSpc>
            </a:pPr>
            <a:r>
              <a:rPr lang="en-US" sz="3000">
                <a:solidFill>
                  <a:srgbClr val="000000"/>
                </a:solidFill>
                <a:latin typeface="Raleway"/>
                <a:ea typeface="Raleway"/>
                <a:cs typeface="Raleway"/>
                <a:sym typeface="Raleway"/>
              </a:rPr>
              <a:t>CGHBI+ = Q → CGHBI là siêu khóa</a:t>
            </a:r>
          </a:p>
          <a:p>
            <a:pPr algn="just">
              <a:lnSpc>
                <a:spcPts val="4200"/>
              </a:lnSpc>
            </a:pPr>
            <a:r>
              <a:rPr lang="en-US" sz="3000">
                <a:solidFill>
                  <a:srgbClr val="000000"/>
                </a:solidFill>
                <a:latin typeface="Raleway"/>
                <a:ea typeface="Raleway"/>
                <a:cs typeface="Raleway"/>
                <a:sym typeface="Raleway"/>
              </a:rPr>
              <a:t>Tìm tập nhỏ hơn:</a:t>
            </a:r>
          </a:p>
          <a:p>
            <a:pPr algn="just">
              <a:lnSpc>
                <a:spcPts val="4200"/>
              </a:lnSpc>
            </a:pPr>
            <a:r>
              <a:rPr lang="en-US" sz="3000">
                <a:solidFill>
                  <a:srgbClr val="000000"/>
                </a:solidFill>
                <a:latin typeface="Raleway"/>
                <a:ea typeface="Raleway"/>
                <a:cs typeface="Raleway"/>
                <a:sym typeface="Raleway"/>
              </a:rPr>
              <a:t>BI + CG + H = khóa (là 1 khoá tối thiểu)</a:t>
            </a:r>
          </a:p>
          <a:p>
            <a:pPr algn="just">
              <a:lnSpc>
                <a:spcPts val="4200"/>
              </a:lnSpc>
              <a:spcBef>
                <a:spcPct val="0"/>
              </a:spcBef>
            </a:pPr>
          </a:p>
          <a:p>
            <a:pPr algn="just">
              <a:lnSpc>
                <a:spcPts val="4200"/>
              </a:lnSpc>
              <a:spcBef>
                <a:spcPct val="0"/>
              </a:spcBef>
            </a:pPr>
          </a:p>
          <a:p>
            <a:pPr algn="just">
              <a:lnSpc>
                <a:spcPts val="4200"/>
              </a:lnSpc>
              <a:spcBef>
                <a:spcPct val="0"/>
              </a:spcBef>
            </a:pPr>
          </a:p>
          <a:p>
            <a:pPr algn="just">
              <a:lnSpc>
                <a:spcPts val="4200"/>
              </a:lnSpc>
              <a:spcBef>
                <a:spcPct val="0"/>
              </a:spcBef>
            </a:pPr>
          </a:p>
        </p:txBody>
      </p:sp>
      <p:sp>
        <p:nvSpPr>
          <p:cNvPr name="Freeform 8" id="8"/>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4">
              <a:alphaModFix amt="46000"/>
            </a:blip>
            <a:stretch>
              <a:fillRect l="0" t="0" r="0" b="0"/>
            </a:stretch>
          </a:blipFill>
        </p:spPr>
      </p:sp>
      <p:sp>
        <p:nvSpPr>
          <p:cNvPr name="TextBox 9" id="9"/>
          <p:cNvSpPr txBox="true"/>
          <p:nvPr/>
        </p:nvSpPr>
        <p:spPr>
          <a:xfrm rot="0">
            <a:off x="3662101" y="1348057"/>
            <a:ext cx="13303773" cy="1969764"/>
          </a:xfrm>
          <a:prstGeom prst="rect">
            <a:avLst/>
          </a:prstGeom>
        </p:spPr>
        <p:txBody>
          <a:bodyPr anchor="t" rtlCol="false" tIns="0" lIns="0" bIns="0" rIns="0">
            <a:spAutoFit/>
          </a:bodyPr>
          <a:lstStyle/>
          <a:p>
            <a:pPr algn="ctr">
              <a:lnSpc>
                <a:spcPts val="5144"/>
              </a:lnSpc>
            </a:pPr>
            <a:r>
              <a:rPr lang="en-US" sz="4899" spc="181">
                <a:solidFill>
                  <a:srgbClr val="1F2374"/>
                </a:solidFill>
                <a:latin typeface="Anton"/>
                <a:ea typeface="Anton"/>
                <a:cs typeface="Anton"/>
                <a:sym typeface="Anton"/>
              </a:rPr>
              <a:t>E) Q(ABCDEGHI); </a:t>
            </a:r>
          </a:p>
          <a:p>
            <a:pPr algn="ctr">
              <a:lnSpc>
                <a:spcPts val="5144"/>
              </a:lnSpc>
            </a:pPr>
            <a:r>
              <a:rPr lang="en-US" sz="4899" spc="181">
                <a:solidFill>
                  <a:srgbClr val="1F2374"/>
                </a:solidFill>
                <a:latin typeface="Anton"/>
                <a:ea typeface="Anton"/>
                <a:cs typeface="Anton"/>
                <a:sym typeface="Anton"/>
              </a:rPr>
              <a:t>F={AC→B,BI→ACD,ABC→D,H→I,ACE→BCG,CG→AE} </a:t>
            </a:r>
          </a:p>
          <a:p>
            <a:pPr algn="ctr">
              <a:lnSpc>
                <a:spcPts val="5144"/>
              </a:lnSpc>
            </a:pPr>
          </a:p>
        </p:txBody>
      </p:sp>
      <p:sp>
        <p:nvSpPr>
          <p:cNvPr name="Freeform 10" id="10"/>
          <p:cNvSpPr/>
          <p:nvPr/>
        </p:nvSpPr>
        <p:spPr>
          <a:xfrm flipH="false" flipV="false" rot="0">
            <a:off x="-686727" y="-997911"/>
            <a:ext cx="4094440" cy="4558588"/>
          </a:xfrm>
          <a:custGeom>
            <a:avLst/>
            <a:gdLst/>
            <a:ahLst/>
            <a:cxnLst/>
            <a:rect r="r" b="b" t="t" l="l"/>
            <a:pathLst>
              <a:path h="4558588" w="4094440">
                <a:moveTo>
                  <a:pt x="0" y="0"/>
                </a:moveTo>
                <a:lnTo>
                  <a:pt x="4094440" y="0"/>
                </a:lnTo>
                <a:lnTo>
                  <a:pt x="4094440" y="4558587"/>
                </a:lnTo>
                <a:lnTo>
                  <a:pt x="0" y="4558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7426560" y="2928156"/>
            <a:ext cx="10658604" cy="7991475"/>
          </a:xfrm>
          <a:prstGeom prst="rect">
            <a:avLst/>
          </a:prstGeom>
        </p:spPr>
        <p:txBody>
          <a:bodyPr anchor="t" rtlCol="false" tIns="0" lIns="0" bIns="0" rIns="0">
            <a:spAutoFit/>
          </a:bodyPr>
          <a:lstStyle/>
          <a:p>
            <a:pPr algn="just">
              <a:lnSpc>
                <a:spcPts val="4200"/>
              </a:lnSpc>
            </a:pPr>
            <a:r>
              <a:rPr lang="en-US" sz="3000" b="true">
                <a:solidFill>
                  <a:srgbClr val="000000"/>
                </a:solidFill>
                <a:latin typeface="Raleway Bold"/>
                <a:ea typeface="Raleway Bold"/>
                <a:cs typeface="Raleway Bold"/>
                <a:sym typeface="Raleway Bold"/>
              </a:rPr>
              <a:t>Bước 4: Xét chuẩn dạng</a:t>
            </a:r>
          </a:p>
          <a:p>
            <a:pPr algn="just">
              <a:lnSpc>
                <a:spcPts val="4200"/>
              </a:lnSpc>
            </a:pPr>
            <a:r>
              <a:rPr lang="en-US" sz="3000" b="true">
                <a:solidFill>
                  <a:srgbClr val="000000"/>
                </a:solidFill>
                <a:latin typeface="Raleway Bold"/>
                <a:ea typeface="Raleway Bold"/>
                <a:cs typeface="Raleway Bold"/>
                <a:sym typeface="Raleway Bold"/>
              </a:rPr>
              <a:t>Xét 1NF</a:t>
            </a:r>
            <a:r>
              <a:rPr lang="en-US" sz="3000">
                <a:solidFill>
                  <a:srgbClr val="000000"/>
                </a:solidFill>
                <a:latin typeface="Raleway"/>
                <a:ea typeface="Raleway"/>
                <a:cs typeface="Raleway"/>
                <a:sym typeface="Raleway"/>
              </a:rPr>
              <a:t>: Đạt 1NF (Không có thuộc tính đa trị hay lặp).</a:t>
            </a:r>
          </a:p>
          <a:p>
            <a:pPr algn="just">
              <a:lnSpc>
                <a:spcPts val="4200"/>
              </a:lnSpc>
            </a:pPr>
            <a:r>
              <a:rPr lang="en-US" sz="3000" b="true">
                <a:solidFill>
                  <a:srgbClr val="000000"/>
                </a:solidFill>
                <a:latin typeface="Raleway Bold"/>
                <a:ea typeface="Raleway Bold"/>
                <a:cs typeface="Raleway Bold"/>
                <a:sym typeface="Raleway Bold"/>
              </a:rPr>
              <a:t>Xét 2NF:</a:t>
            </a:r>
          </a:p>
          <a:p>
            <a:pPr algn="just">
              <a:lnSpc>
                <a:spcPts val="4200"/>
              </a:lnSpc>
            </a:pPr>
            <a:r>
              <a:rPr lang="en-US" sz="3000">
                <a:solidFill>
                  <a:srgbClr val="000000"/>
                </a:solidFill>
                <a:latin typeface="Raleway"/>
                <a:ea typeface="Raleway"/>
                <a:cs typeface="Raleway"/>
                <a:sym typeface="Raleway"/>
              </a:rPr>
              <a:t>Khóa có nhiều thuộc tính (phức hợp): BI + CG + H</a:t>
            </a:r>
          </a:p>
          <a:p>
            <a:pPr algn="just">
              <a:lnSpc>
                <a:spcPts val="4200"/>
              </a:lnSpc>
            </a:pPr>
            <a:r>
              <a:rPr lang="en-US" sz="3000">
                <a:solidFill>
                  <a:srgbClr val="000000"/>
                </a:solidFill>
                <a:latin typeface="Raleway"/>
                <a:ea typeface="Raleway"/>
                <a:cs typeface="Raleway"/>
                <a:sym typeface="Raleway"/>
              </a:rPr>
              <a:t>Kiểm tra phụ thuộc một phần khóa → thuộc tính không khóa</a:t>
            </a:r>
          </a:p>
          <a:p>
            <a:pPr algn="just">
              <a:lnSpc>
                <a:spcPts val="4200"/>
              </a:lnSpc>
            </a:pPr>
            <a:r>
              <a:rPr lang="en-US" sz="3000">
                <a:solidFill>
                  <a:srgbClr val="000000"/>
                </a:solidFill>
                <a:latin typeface="Raleway"/>
                <a:ea typeface="Raleway"/>
                <a:cs typeface="Raleway"/>
                <a:sym typeface="Raleway"/>
              </a:rPr>
              <a:t>BI → A: BI là một phần của khóa → A là thuộc tính không khóa → vi phạm 2NF</a:t>
            </a:r>
          </a:p>
          <a:p>
            <a:pPr algn="just">
              <a:lnSpc>
                <a:spcPts val="4200"/>
              </a:lnSpc>
            </a:pPr>
            <a:r>
              <a:rPr lang="en-US" sz="3000" b="true">
                <a:solidFill>
                  <a:srgbClr val="000000"/>
                </a:solidFill>
                <a:latin typeface="Raleway Bold"/>
                <a:ea typeface="Raleway Bold"/>
                <a:cs typeface="Raleway Bold"/>
                <a:sym typeface="Raleway Bold"/>
              </a:rPr>
              <a:t>Xét 3NF:</a:t>
            </a:r>
          </a:p>
          <a:p>
            <a:pPr algn="just">
              <a:lnSpc>
                <a:spcPts val="4200"/>
              </a:lnSpc>
            </a:pPr>
            <a:r>
              <a:rPr lang="en-US" sz="3000">
                <a:solidFill>
                  <a:srgbClr val="000000"/>
                </a:solidFill>
                <a:latin typeface="Raleway"/>
                <a:ea typeface="Raleway"/>
                <a:cs typeface="Raleway"/>
                <a:sym typeface="Raleway"/>
              </a:rPr>
              <a:t>Xét BI → A, A không là siêu khóa, A không phải thuộc tính khóa → Vi phạm 3NF</a:t>
            </a:r>
          </a:p>
          <a:p>
            <a:pPr algn="just">
              <a:lnSpc>
                <a:spcPts val="4200"/>
              </a:lnSpc>
            </a:pPr>
            <a:r>
              <a:rPr lang="en-US" sz="3000" b="true">
                <a:solidFill>
                  <a:srgbClr val="000000"/>
                </a:solidFill>
                <a:latin typeface="Raleway Bold"/>
                <a:ea typeface="Raleway Bold"/>
                <a:cs typeface="Raleway Bold"/>
                <a:sym typeface="Raleway Bold"/>
              </a:rPr>
              <a:t>Xét BCNF:</a:t>
            </a:r>
          </a:p>
          <a:p>
            <a:pPr algn="just">
              <a:lnSpc>
                <a:spcPts val="4200"/>
              </a:lnSpc>
            </a:pPr>
            <a:r>
              <a:rPr lang="en-US" sz="3000">
                <a:solidFill>
                  <a:srgbClr val="000000"/>
                </a:solidFill>
                <a:latin typeface="Raleway"/>
                <a:ea typeface="Raleway"/>
                <a:cs typeface="Raleway"/>
                <a:sym typeface="Raleway"/>
              </a:rPr>
              <a:t>Phụ thuộc BI → A: BI không là siêu khóa → vi phạm BCNF</a:t>
            </a:r>
          </a:p>
          <a:p>
            <a:pPr algn="just">
              <a:lnSpc>
                <a:spcPts val="4200"/>
              </a:lnSpc>
            </a:pPr>
            <a:r>
              <a:rPr lang="en-US" sz="3000" b="true">
                <a:solidFill>
                  <a:srgbClr val="000000"/>
                </a:solidFill>
                <a:latin typeface="Raleway Bold"/>
                <a:ea typeface="Raleway Bold"/>
                <a:cs typeface="Raleway Bold"/>
                <a:sym typeface="Raleway Bold"/>
              </a:rPr>
              <a:t>Vậy dạng chuẩn cao nhất là 1NF</a:t>
            </a:r>
          </a:p>
          <a:p>
            <a:pPr algn="just">
              <a:lnSpc>
                <a:spcPts val="4200"/>
              </a:lnSpc>
            </a:pPr>
          </a:p>
          <a:p>
            <a:pPr algn="just">
              <a:lnSpc>
                <a:spcPts val="4200"/>
              </a:lnSpc>
              <a:spcBef>
                <a:spcPct val="0"/>
              </a:spcBef>
            </a:pP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2184856" y="3021380"/>
            <a:ext cx="13918288" cy="3251856"/>
          </a:xfrm>
          <a:prstGeom prst="rect">
            <a:avLst/>
          </a:prstGeom>
        </p:spPr>
        <p:txBody>
          <a:bodyPr anchor="t" rtlCol="false" tIns="0" lIns="0" bIns="0" rIns="0">
            <a:spAutoFit/>
          </a:bodyPr>
          <a:lstStyle/>
          <a:p>
            <a:pPr algn="ctr">
              <a:lnSpc>
                <a:spcPts val="26563"/>
              </a:lnSpc>
              <a:spcBef>
                <a:spcPct val="0"/>
              </a:spcBef>
            </a:pPr>
            <a:r>
              <a:rPr lang="en-US" b="true" sz="18974">
                <a:solidFill>
                  <a:srgbClr val="000000"/>
                </a:solidFill>
                <a:latin typeface="Montserrat Bold"/>
                <a:ea typeface="Montserrat Bold"/>
                <a:cs typeface="Montserrat Bold"/>
                <a:sym typeface="Montserrat Bold"/>
              </a:rPr>
              <a:t>HỒNG HUY</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Freeform 3" id="3"/>
          <p:cNvSpPr/>
          <p:nvPr/>
        </p:nvSpPr>
        <p:spPr>
          <a:xfrm flipH="false" flipV="false" rot="0">
            <a:off x="15317296" y="-511588"/>
            <a:ext cx="5375629" cy="4114800"/>
          </a:xfrm>
          <a:custGeom>
            <a:avLst/>
            <a:gdLst/>
            <a:ahLst/>
            <a:cxnLst/>
            <a:rect r="r" b="b" t="t" l="l"/>
            <a:pathLst>
              <a:path h="4114800" w="5375629">
                <a:moveTo>
                  <a:pt x="0" y="0"/>
                </a:moveTo>
                <a:lnTo>
                  <a:pt x="5375630" y="0"/>
                </a:lnTo>
                <a:lnTo>
                  <a:pt x="53756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97697" y="1519064"/>
            <a:ext cx="13211878" cy="1165970"/>
          </a:xfrm>
          <a:prstGeom prst="rect">
            <a:avLst/>
          </a:prstGeom>
        </p:spPr>
        <p:txBody>
          <a:bodyPr anchor="t" rtlCol="false" tIns="0" lIns="0" bIns="0" rIns="0">
            <a:spAutoFit/>
          </a:bodyPr>
          <a:lstStyle/>
          <a:p>
            <a:pPr algn="just">
              <a:lnSpc>
                <a:spcPts val="4859"/>
              </a:lnSpc>
            </a:pPr>
            <a:r>
              <a:rPr lang="en-US" b="true" sz="2699">
                <a:solidFill>
                  <a:srgbClr val="000000"/>
                </a:solidFill>
                <a:latin typeface="Montserrat Bold"/>
                <a:ea typeface="Montserrat Bold"/>
                <a:cs typeface="Montserrat Bold"/>
                <a:sym typeface="Montserrat Bold"/>
              </a:rPr>
              <a:t>Câu 2: Q(A,B,C,D,E,G)</a:t>
            </a:r>
          </a:p>
          <a:p>
            <a:pPr algn="just">
              <a:lnSpc>
                <a:spcPts val="4859"/>
              </a:lnSpc>
            </a:pPr>
            <a:r>
              <a:rPr lang="en-US" b="true" sz="2699">
                <a:solidFill>
                  <a:srgbClr val="000000"/>
                </a:solidFill>
                <a:latin typeface="Montserrat Bold"/>
                <a:ea typeface="Montserrat Bold"/>
                <a:cs typeface="Montserrat Bold"/>
                <a:sym typeface="Montserrat Bold"/>
              </a:rPr>
              <a:t> Cho F={AB→C;C→A;BC→D;ACD→B;D→EG;BE→C;CG→BD;CE → AG} X={B,D}, X⁺=?</a:t>
            </a:r>
          </a:p>
        </p:txBody>
      </p:sp>
      <p:sp>
        <p:nvSpPr>
          <p:cNvPr name="TextBox 5" id="5"/>
          <p:cNvSpPr txBox="true"/>
          <p:nvPr/>
        </p:nvSpPr>
        <p:spPr>
          <a:xfrm rot="0">
            <a:off x="1293730" y="3450812"/>
            <a:ext cx="8238125" cy="4287141"/>
          </a:xfrm>
          <a:prstGeom prst="rect">
            <a:avLst/>
          </a:prstGeom>
        </p:spPr>
        <p:txBody>
          <a:bodyPr anchor="t" rtlCol="false" tIns="0" lIns="0" bIns="0" rIns="0">
            <a:spAutoFit/>
          </a:bodyPr>
          <a:lstStyle/>
          <a:p>
            <a:pPr algn="l">
              <a:lnSpc>
                <a:spcPts val="4927"/>
              </a:lnSpc>
            </a:pPr>
            <a:r>
              <a:rPr lang="en-US" sz="2799">
                <a:solidFill>
                  <a:srgbClr val="000000"/>
                </a:solidFill>
                <a:latin typeface="Canva Sans"/>
                <a:ea typeface="Canva Sans"/>
                <a:cs typeface="Canva Sans"/>
                <a:sym typeface="Canva Sans"/>
              </a:rPr>
              <a:t>T</a:t>
            </a:r>
            <a:r>
              <a:rPr lang="en-US" sz="2799">
                <a:solidFill>
                  <a:srgbClr val="000000"/>
                </a:solidFill>
                <a:latin typeface="Canva Sans"/>
                <a:ea typeface="Canva Sans"/>
                <a:cs typeface="Canva Sans"/>
                <a:sym typeface="Canva Sans"/>
              </a:rPr>
              <a:t>a có: X+ = (BD)+ = {B, D}</a:t>
            </a:r>
          </a:p>
          <a:p>
            <a:pPr algn="l">
              <a:lnSpc>
                <a:spcPts val="4927"/>
              </a:lnSpc>
            </a:pPr>
            <a:r>
              <a:rPr lang="en-US" sz="2799">
                <a:solidFill>
                  <a:srgbClr val="000000"/>
                </a:solidFill>
                <a:latin typeface="Canva Sans"/>
                <a:ea typeface="Canva Sans"/>
                <a:cs typeface="Canva Sans"/>
                <a:sym typeface="Canva Sans"/>
              </a:rPr>
              <a:t>Vì D→EG  → (BD)+ = {B, D, E, G}</a:t>
            </a:r>
          </a:p>
          <a:p>
            <a:pPr algn="l">
              <a:lnSpc>
                <a:spcPts val="4927"/>
              </a:lnSpc>
            </a:pPr>
            <a:r>
              <a:rPr lang="en-US" sz="2799">
                <a:solidFill>
                  <a:srgbClr val="000000"/>
                </a:solidFill>
                <a:latin typeface="Canva Sans"/>
                <a:ea typeface="Canva Sans"/>
                <a:cs typeface="Canva Sans"/>
                <a:sym typeface="Canva Sans"/>
              </a:rPr>
              <a:t>BE→C → (BD)+ = {B, C, D, E, G}</a:t>
            </a:r>
          </a:p>
          <a:p>
            <a:pPr algn="l">
              <a:lnSpc>
                <a:spcPts val="4927"/>
              </a:lnSpc>
            </a:pPr>
            <a:r>
              <a:rPr lang="en-US" sz="2799">
                <a:solidFill>
                  <a:srgbClr val="000000"/>
                </a:solidFill>
                <a:latin typeface="Canva Sans"/>
                <a:ea typeface="Canva Sans"/>
                <a:cs typeface="Canva Sans"/>
                <a:sym typeface="Canva Sans"/>
              </a:rPr>
              <a:t>CG→BD→ (BD)+ = {B, C, D, E, G}</a:t>
            </a:r>
          </a:p>
          <a:p>
            <a:pPr algn="l">
              <a:lnSpc>
                <a:spcPts val="4927"/>
              </a:lnSpc>
            </a:pPr>
            <a:r>
              <a:rPr lang="en-US" sz="2799">
                <a:solidFill>
                  <a:srgbClr val="000000"/>
                </a:solidFill>
                <a:latin typeface="Canva Sans"/>
                <a:ea typeface="Canva Sans"/>
                <a:cs typeface="Canva Sans"/>
                <a:sym typeface="Canva Sans"/>
              </a:rPr>
              <a:t>CE → AG→ (BD)+ = {A, B, C, D, E, G}</a:t>
            </a:r>
          </a:p>
          <a:p>
            <a:pPr algn="l">
              <a:lnSpc>
                <a:spcPts val="4927"/>
              </a:lnSpc>
            </a:pPr>
            <a:r>
              <a:rPr lang="en-US" sz="2799">
                <a:solidFill>
                  <a:srgbClr val="000000"/>
                </a:solidFill>
                <a:latin typeface="Canva Sans"/>
                <a:ea typeface="Canva Sans"/>
                <a:cs typeface="Canva Sans"/>
                <a:sym typeface="Canva Sans"/>
              </a:rPr>
              <a:t>→ Vậy X+ = {A, B, C, D, E, G}</a:t>
            </a:r>
          </a:p>
          <a:p>
            <a:pPr algn="l">
              <a:lnSpc>
                <a:spcPts val="4927"/>
              </a:lnSpc>
            </a:pPr>
          </a:p>
        </p:txBody>
      </p:sp>
      <p:sp>
        <p:nvSpPr>
          <p:cNvPr name="TextBox 6" id="6"/>
          <p:cNvSpPr txBox="true"/>
          <p:nvPr/>
        </p:nvSpPr>
        <p:spPr>
          <a:xfrm rot="0">
            <a:off x="9531854" y="3450812"/>
            <a:ext cx="8238125" cy="4287141"/>
          </a:xfrm>
          <a:prstGeom prst="rect">
            <a:avLst/>
          </a:prstGeom>
        </p:spPr>
        <p:txBody>
          <a:bodyPr anchor="t" rtlCol="false" tIns="0" lIns="0" bIns="0" rIns="0">
            <a:spAutoFit/>
          </a:bodyPr>
          <a:lstStyle/>
          <a:p>
            <a:pPr algn="l">
              <a:lnSpc>
                <a:spcPts val="4927"/>
              </a:lnSpc>
            </a:pPr>
            <a:r>
              <a:rPr lang="en-US" sz="2799">
                <a:solidFill>
                  <a:srgbClr val="000000"/>
                </a:solidFill>
                <a:latin typeface="Canva Sans"/>
                <a:ea typeface="Canva Sans"/>
                <a:cs typeface="Canva Sans"/>
                <a:sym typeface="Canva Sans"/>
              </a:rPr>
              <a:t>Y={C,G}, Y⁺=?</a:t>
            </a:r>
          </a:p>
          <a:p>
            <a:pPr algn="l">
              <a:lnSpc>
                <a:spcPts val="4927"/>
              </a:lnSpc>
            </a:pPr>
            <a:r>
              <a:rPr lang="en-US" sz="2799">
                <a:solidFill>
                  <a:srgbClr val="000000"/>
                </a:solidFill>
                <a:latin typeface="Canva Sans"/>
                <a:ea typeface="Canva Sans"/>
                <a:cs typeface="Canva Sans"/>
                <a:sym typeface="Canva Sans"/>
              </a:rPr>
              <a:t>T</a:t>
            </a:r>
            <a:r>
              <a:rPr lang="en-US" sz="2799">
                <a:solidFill>
                  <a:srgbClr val="000000"/>
                </a:solidFill>
                <a:latin typeface="Canva Sans"/>
                <a:ea typeface="Canva Sans"/>
                <a:cs typeface="Canva Sans"/>
                <a:sym typeface="Canva Sans"/>
              </a:rPr>
              <a:t>a có: Y+ = (CG)+ = {C, G}</a:t>
            </a:r>
          </a:p>
          <a:p>
            <a:pPr algn="l">
              <a:lnSpc>
                <a:spcPts val="4927"/>
              </a:lnSpc>
            </a:pPr>
            <a:r>
              <a:rPr lang="en-US" sz="2799">
                <a:solidFill>
                  <a:srgbClr val="000000"/>
                </a:solidFill>
                <a:latin typeface="Canva Sans"/>
                <a:ea typeface="Canva Sans"/>
                <a:cs typeface="Canva Sans"/>
                <a:sym typeface="Canva Sans"/>
              </a:rPr>
              <a:t>Vì C→A → (CG)+ = {A, C, G}</a:t>
            </a:r>
          </a:p>
          <a:p>
            <a:pPr algn="l">
              <a:lnSpc>
                <a:spcPts val="4927"/>
              </a:lnSpc>
            </a:pPr>
            <a:r>
              <a:rPr lang="en-US" sz="2799">
                <a:solidFill>
                  <a:srgbClr val="000000"/>
                </a:solidFill>
                <a:latin typeface="Canva Sans"/>
                <a:ea typeface="Canva Sans"/>
                <a:cs typeface="Canva Sans"/>
                <a:sym typeface="Canva Sans"/>
              </a:rPr>
              <a:t>CG→BD → (CG)+ = {A, B, C, D, G}</a:t>
            </a:r>
          </a:p>
          <a:p>
            <a:pPr algn="l">
              <a:lnSpc>
                <a:spcPts val="4927"/>
              </a:lnSpc>
            </a:pPr>
            <a:r>
              <a:rPr lang="en-US" sz="2799">
                <a:solidFill>
                  <a:srgbClr val="000000"/>
                </a:solidFill>
                <a:latin typeface="Canva Sans"/>
                <a:ea typeface="Canva Sans"/>
                <a:cs typeface="Canva Sans"/>
                <a:sym typeface="Canva Sans"/>
              </a:rPr>
              <a:t>D → EG → (CG)+ = {A, B, C, D, E, G}</a:t>
            </a:r>
          </a:p>
          <a:p>
            <a:pPr algn="l">
              <a:lnSpc>
                <a:spcPts val="4927"/>
              </a:lnSpc>
            </a:pPr>
            <a:r>
              <a:rPr lang="en-US" sz="2799">
                <a:solidFill>
                  <a:srgbClr val="000000"/>
                </a:solidFill>
                <a:latin typeface="Canva Sans"/>
                <a:ea typeface="Canva Sans"/>
                <a:cs typeface="Canva Sans"/>
                <a:sym typeface="Canva Sans"/>
              </a:rPr>
              <a:t>→ Vậy Y+ = {A, B, C, D, E, G}</a:t>
            </a:r>
          </a:p>
          <a:p>
            <a:pPr algn="l">
              <a:lnSpc>
                <a:spcPts val="4927"/>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graphicFrame>
        <p:nvGraphicFramePr>
          <p:cNvPr name="Table 3" id="3"/>
          <p:cNvGraphicFramePr>
            <a:graphicFrameLocks noGrp="true"/>
          </p:cNvGraphicFramePr>
          <p:nvPr/>
        </p:nvGraphicFramePr>
        <p:xfrm>
          <a:off x="1028700" y="2554570"/>
          <a:ext cx="4395846" cy="4648200"/>
        </p:xfrm>
        <a:graphic>
          <a:graphicData uri="http://schemas.openxmlformats.org/drawingml/2006/table">
            <a:tbl>
              <a:tblPr/>
              <a:tblGrid>
                <a:gridCol w="1098961"/>
                <a:gridCol w="1098961"/>
                <a:gridCol w="1098961"/>
                <a:gridCol w="1098961"/>
              </a:tblGrid>
              <a:tr h="929640">
                <a:tc>
                  <a:txBody>
                    <a:bodyPr anchor="t" rtlCol="false"/>
                    <a:lstStyle/>
                    <a:p>
                      <a:pPr algn="ctr">
                        <a:lnSpc>
                          <a:spcPts val="3639"/>
                        </a:lnSpc>
                        <a:defRPr/>
                      </a:pPr>
                      <a:r>
                        <a:rPr lang="en-US" sz="2599">
                          <a:solidFill>
                            <a:srgbClr val="000000"/>
                          </a:solidFill>
                          <a:latin typeface="Canva Sans"/>
                          <a:ea typeface="Canva Sans"/>
                          <a:cs typeface="Canva Sans"/>
                          <a:sym typeface="Canva Sans"/>
                        </a:rPr>
                        <a:t>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B</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29640">
                <a:tc>
                  <a:txBody>
                    <a:bodyPr anchor="t" rtlCol="false"/>
                    <a:lstStyle/>
                    <a:p>
                      <a:pPr algn="ctr">
                        <a:lnSpc>
                          <a:spcPts val="3639"/>
                        </a:lnSpc>
                        <a:defRPr/>
                      </a:pPr>
                      <a:r>
                        <a:rPr lang="en-US" sz="2599">
                          <a:solidFill>
                            <a:srgbClr val="000000"/>
                          </a:solidFill>
                          <a:latin typeface="Canva Sans"/>
                          <a:ea typeface="Canva Sans"/>
                          <a:cs typeface="Canva Sans"/>
                          <a:sym typeface="Canva Sans"/>
                        </a:rPr>
                        <a:t>x</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x</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29640">
                <a:tc>
                  <a:txBody>
                    <a:bodyPr anchor="t" rtlCol="false"/>
                    <a:lstStyle/>
                    <a:p>
                      <a:pPr algn="ctr">
                        <a:lnSpc>
                          <a:spcPts val="3639"/>
                        </a:lnSpc>
                        <a:defRPr/>
                      </a:pPr>
                      <a:r>
                        <a:rPr lang="en-US" sz="2599">
                          <a:solidFill>
                            <a:srgbClr val="000000"/>
                          </a:solidFill>
                          <a:latin typeface="Canva Sans"/>
                          <a:ea typeface="Canva Sans"/>
                          <a:cs typeface="Canva Sans"/>
                          <a:sym typeface="Canva Sans"/>
                        </a:rPr>
                        <a: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x</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z</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x</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29640">
                <a:tc>
                  <a:txBody>
                    <a:bodyPr anchor="t" rtlCol="false"/>
                    <a:lstStyle/>
                    <a:p>
                      <a:pPr algn="ctr">
                        <a:lnSpc>
                          <a:spcPts val="3639"/>
                        </a:lnSpc>
                        <a:defRPr/>
                      </a:pPr>
                      <a:r>
                        <a:rPr lang="en-US" sz="2599">
                          <a:solidFill>
                            <a:srgbClr val="000000"/>
                          </a:solidFill>
                          <a:latin typeface="Canva Sans"/>
                          <a:ea typeface="Canva Sans"/>
                          <a:cs typeface="Canva Sans"/>
                          <a:sym typeface="Canva Sans"/>
                        </a:rPr>
                        <a:t>z</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929640">
                <a:tc>
                  <a:txBody>
                    <a:bodyPr anchor="t" rtlCol="false"/>
                    <a:lstStyle/>
                    <a:p>
                      <a:pPr algn="ctr">
                        <a:lnSpc>
                          <a:spcPts val="3639"/>
                        </a:lnSpc>
                        <a:defRPr/>
                      </a:pPr>
                      <a:r>
                        <a:rPr lang="en-US" sz="2599">
                          <a:solidFill>
                            <a:srgbClr val="000000"/>
                          </a:solidFill>
                          <a:latin typeface="Canva Sans"/>
                          <a:ea typeface="Canva Sans"/>
                          <a:cs typeface="Canva Sans"/>
                          <a:sym typeface="Canva Sans"/>
                        </a:rPr>
                        <a: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z</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w</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ea typeface="Canva Sans"/>
                          <a:cs typeface="Canva Sans"/>
                          <a:sym typeface="Canva Sans"/>
                        </a:rPr>
                        <a:t>z</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697697" y="1557164"/>
            <a:ext cx="3846260" cy="518596"/>
          </a:xfrm>
          <a:prstGeom prst="rect">
            <a:avLst/>
          </a:prstGeom>
        </p:spPr>
        <p:txBody>
          <a:bodyPr anchor="t" rtlCol="false" tIns="0" lIns="0" bIns="0" rIns="0">
            <a:spAutoFit/>
          </a:bodyPr>
          <a:lstStyle/>
          <a:p>
            <a:pPr algn="just">
              <a:lnSpc>
                <a:spcPts val="4481"/>
              </a:lnSpc>
            </a:pPr>
            <a:r>
              <a:rPr lang="en-US" b="true" sz="2699">
                <a:solidFill>
                  <a:srgbClr val="000000"/>
                </a:solidFill>
                <a:latin typeface="Montserrat Bold"/>
                <a:ea typeface="Montserrat Bold"/>
                <a:cs typeface="Montserrat Bold"/>
                <a:sym typeface="Montserrat Bold"/>
              </a:rPr>
              <a:t>Câu 4: Cho quan hệ r </a:t>
            </a:r>
          </a:p>
        </p:txBody>
      </p:sp>
      <p:sp>
        <p:nvSpPr>
          <p:cNvPr name="TextBox 5" id="5"/>
          <p:cNvSpPr txBox="true"/>
          <p:nvPr/>
        </p:nvSpPr>
        <p:spPr>
          <a:xfrm rot="0">
            <a:off x="1028700" y="7564720"/>
            <a:ext cx="4395846" cy="2204684"/>
          </a:xfrm>
          <a:prstGeom prst="rect">
            <a:avLst/>
          </a:prstGeom>
        </p:spPr>
        <p:txBody>
          <a:bodyPr anchor="t" rtlCol="false" tIns="0" lIns="0" bIns="0" rIns="0">
            <a:spAutoFit/>
          </a:bodyPr>
          <a:lstStyle/>
          <a:p>
            <a:pPr algn="just">
              <a:lnSpc>
                <a:spcPts val="4481"/>
              </a:lnSpc>
            </a:pPr>
            <a:r>
              <a:rPr lang="en-US" b="true" sz="2699">
                <a:solidFill>
                  <a:srgbClr val="000000"/>
                </a:solidFill>
                <a:latin typeface="Montserrat Bold"/>
                <a:ea typeface="Montserrat Bold"/>
                <a:cs typeface="Montserrat Bold"/>
                <a:sym typeface="Montserrat Bold"/>
              </a:rPr>
              <a:t>Trong</a:t>
            </a:r>
            <a:r>
              <a:rPr lang="en-US" b="true" sz="2699">
                <a:solidFill>
                  <a:srgbClr val="000000"/>
                </a:solidFill>
                <a:latin typeface="Montserrat Bold"/>
                <a:ea typeface="Montserrat Bold"/>
                <a:cs typeface="Montserrat Bold"/>
                <a:sym typeface="Montserrat Bold"/>
              </a:rPr>
              <a:t> các phụ thuộc hàm sau đây, PTH nào không thỏa A → B; A → C; B → A; C → D; D → C; D → A</a:t>
            </a:r>
          </a:p>
        </p:txBody>
      </p:sp>
      <p:sp>
        <p:nvSpPr>
          <p:cNvPr name="TextBox 6" id="6"/>
          <p:cNvSpPr txBox="true"/>
          <p:nvPr/>
        </p:nvSpPr>
        <p:spPr>
          <a:xfrm rot="0">
            <a:off x="6436051" y="1735892"/>
            <a:ext cx="11851949" cy="6700917"/>
          </a:xfrm>
          <a:prstGeom prst="rect">
            <a:avLst/>
          </a:prstGeom>
        </p:spPr>
        <p:txBody>
          <a:bodyPr anchor="t" rtlCol="false" tIns="0" lIns="0" bIns="0" rIns="0">
            <a:spAutoFit/>
          </a:bodyPr>
          <a:lstStyle/>
          <a:p>
            <a:pPr algn="just">
              <a:lnSpc>
                <a:spcPts val="4481"/>
              </a:lnSpc>
            </a:pPr>
            <a:r>
              <a:rPr lang="en-US" sz="2699" b="true">
                <a:solidFill>
                  <a:srgbClr val="000000"/>
                </a:solidFill>
                <a:latin typeface="Montserrat Bold"/>
                <a:ea typeface="Montserrat Bold"/>
                <a:cs typeface="Montserrat Bold"/>
                <a:sym typeface="Montserrat Bold"/>
              </a:rPr>
              <a:t>A → B</a:t>
            </a:r>
          </a:p>
          <a:p>
            <a:pPr algn="just">
              <a:lnSpc>
                <a:spcPts val="4481"/>
              </a:lnSpc>
            </a:pPr>
            <a:r>
              <a:rPr lang="en-US" sz="2699">
                <a:solidFill>
                  <a:srgbClr val="000000"/>
                </a:solidFill>
                <a:latin typeface="Montserrat"/>
                <a:ea typeface="Montserrat"/>
                <a:cs typeface="Montserrat"/>
                <a:sym typeface="Montserrat"/>
              </a:rPr>
              <a:t>Dò</a:t>
            </a:r>
            <a:r>
              <a:rPr lang="en-US" sz="2699">
                <a:solidFill>
                  <a:srgbClr val="000000"/>
                </a:solidFill>
                <a:latin typeface="Montserrat"/>
                <a:ea typeface="Montserrat"/>
                <a:cs typeface="Montserrat"/>
                <a:sym typeface="Montserrat"/>
              </a:rPr>
              <a:t>ng</a:t>
            </a:r>
            <a:r>
              <a:rPr lang="en-US" sz="2699">
                <a:solidFill>
                  <a:srgbClr val="000000"/>
                </a:solidFill>
                <a:latin typeface="Montserrat"/>
                <a:ea typeface="Montserrat"/>
                <a:cs typeface="Montserrat"/>
                <a:sym typeface="Montserrat"/>
              </a:rPr>
              <a:t> 2 và 4: A = y → B2 = x, B4 = z → khác nhau → Không thỏa mãn.</a:t>
            </a:r>
          </a:p>
          <a:p>
            <a:pPr algn="just">
              <a:lnSpc>
                <a:spcPts val="4481"/>
              </a:lnSpc>
            </a:pPr>
            <a:r>
              <a:rPr lang="en-US" b="true" sz="2699">
                <a:solidFill>
                  <a:srgbClr val="000000"/>
                </a:solidFill>
                <a:latin typeface="Montserrat Bold"/>
                <a:ea typeface="Montserrat Bold"/>
                <a:cs typeface="Montserrat Bold"/>
                <a:sym typeface="Montserrat Bold"/>
              </a:rPr>
              <a:t>A → C</a:t>
            </a:r>
          </a:p>
          <a:p>
            <a:pPr algn="just">
              <a:lnSpc>
                <a:spcPts val="4481"/>
              </a:lnSpc>
            </a:pPr>
            <a:r>
              <a:rPr lang="en-US" sz="2699">
                <a:solidFill>
                  <a:srgbClr val="000000"/>
                </a:solidFill>
                <a:latin typeface="Montserrat"/>
                <a:ea typeface="Montserrat"/>
                <a:cs typeface="Montserrat"/>
                <a:sym typeface="Montserrat"/>
              </a:rPr>
              <a:t>Dòng 2 và 4: A = y → C2 = z, C4 = w → khác nhau → Không thỏa mãn.</a:t>
            </a:r>
          </a:p>
          <a:p>
            <a:pPr algn="just">
              <a:lnSpc>
                <a:spcPts val="4481"/>
              </a:lnSpc>
            </a:pPr>
            <a:r>
              <a:rPr lang="en-US" b="true" sz="2699">
                <a:solidFill>
                  <a:srgbClr val="000000"/>
                </a:solidFill>
                <a:latin typeface="Montserrat Bold"/>
                <a:ea typeface="Montserrat Bold"/>
                <a:cs typeface="Montserrat Bold"/>
                <a:sym typeface="Montserrat Bold"/>
              </a:rPr>
              <a:t>B → A</a:t>
            </a:r>
          </a:p>
          <a:p>
            <a:pPr algn="just">
              <a:lnSpc>
                <a:spcPts val="4481"/>
              </a:lnSpc>
            </a:pPr>
            <a:r>
              <a:rPr lang="en-US" sz="2699">
                <a:solidFill>
                  <a:srgbClr val="000000"/>
                </a:solidFill>
                <a:latin typeface="Montserrat"/>
                <a:ea typeface="Montserrat"/>
                <a:cs typeface="Montserrat"/>
                <a:sym typeface="Montserrat"/>
              </a:rPr>
              <a:t>Không có dòng giống nhau → B → A thỏa mãn</a:t>
            </a:r>
          </a:p>
          <a:p>
            <a:pPr algn="just">
              <a:lnSpc>
                <a:spcPts val="4481"/>
              </a:lnSpc>
            </a:pPr>
            <a:r>
              <a:rPr lang="en-US" b="true" sz="2699">
                <a:solidFill>
                  <a:srgbClr val="000000"/>
                </a:solidFill>
                <a:latin typeface="Montserrat Bold"/>
                <a:ea typeface="Montserrat Bold"/>
                <a:cs typeface="Montserrat Bold"/>
                <a:sym typeface="Montserrat Bold"/>
              </a:rPr>
              <a:t>C → D</a:t>
            </a:r>
          </a:p>
          <a:p>
            <a:pPr algn="just">
              <a:lnSpc>
                <a:spcPts val="4481"/>
              </a:lnSpc>
            </a:pPr>
            <a:r>
              <a:rPr lang="en-US" sz="2699">
                <a:solidFill>
                  <a:srgbClr val="000000"/>
                </a:solidFill>
                <a:latin typeface="Montserrat"/>
                <a:ea typeface="Montserrat"/>
                <a:cs typeface="Montserrat"/>
                <a:sym typeface="Montserrat"/>
              </a:rPr>
              <a:t>Không có dòng giống nhau →C → D thỏa mãn</a:t>
            </a:r>
          </a:p>
          <a:p>
            <a:pPr algn="just">
              <a:lnSpc>
                <a:spcPts val="4481"/>
              </a:lnSpc>
            </a:pPr>
            <a:r>
              <a:rPr lang="en-US" b="true" sz="2699">
                <a:solidFill>
                  <a:srgbClr val="000000"/>
                </a:solidFill>
                <a:latin typeface="Montserrat Bold"/>
                <a:ea typeface="Montserrat Bold"/>
                <a:cs typeface="Montserrat Bold"/>
                <a:sym typeface="Montserrat Bold"/>
              </a:rPr>
              <a:t>D → C</a:t>
            </a:r>
          </a:p>
          <a:p>
            <a:pPr algn="just">
              <a:lnSpc>
                <a:spcPts val="4481"/>
              </a:lnSpc>
            </a:pPr>
            <a:r>
              <a:rPr lang="en-US" sz="2699">
                <a:solidFill>
                  <a:srgbClr val="000000"/>
                </a:solidFill>
                <a:latin typeface="Montserrat"/>
                <a:ea typeface="Montserrat"/>
                <a:cs typeface="Montserrat"/>
                <a:sym typeface="Montserrat"/>
              </a:rPr>
              <a:t>Dòng 1 và 3: D = y → C1 = x, C3 = y → khác nhau → Không thỏa mãn.</a:t>
            </a:r>
          </a:p>
          <a:p>
            <a:pPr algn="just">
              <a:lnSpc>
                <a:spcPts val="4481"/>
              </a:lnSpc>
            </a:pPr>
            <a:r>
              <a:rPr lang="en-US" b="true" sz="2699">
                <a:solidFill>
                  <a:srgbClr val="000000"/>
                </a:solidFill>
                <a:latin typeface="Montserrat Bold"/>
                <a:ea typeface="Montserrat Bold"/>
                <a:cs typeface="Montserrat Bold"/>
                <a:sym typeface="Montserrat Bold"/>
              </a:rPr>
              <a:t>D → A</a:t>
            </a:r>
          </a:p>
          <a:p>
            <a:pPr algn="just">
              <a:lnSpc>
                <a:spcPts val="4481"/>
              </a:lnSpc>
            </a:pPr>
            <a:r>
              <a:rPr lang="en-US" sz="2699">
                <a:solidFill>
                  <a:srgbClr val="000000"/>
                </a:solidFill>
                <a:latin typeface="Montserrat"/>
                <a:ea typeface="Montserrat"/>
                <a:cs typeface="Montserrat"/>
                <a:sym typeface="Montserrat"/>
              </a:rPr>
              <a:t>Dòng 1 và 3: D = y và y → A1 = x, A3 = z → khác nhau → Không thỏa mãn.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6FCF1">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87720" y="-811995"/>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grpSp>
        <p:nvGrpSpPr>
          <p:cNvPr name="Group 3" id="3"/>
          <p:cNvGrpSpPr/>
          <p:nvPr/>
        </p:nvGrpSpPr>
        <p:grpSpPr>
          <a:xfrm rot="0">
            <a:off x="3086771" y="1374714"/>
            <a:ext cx="15403875" cy="1205200"/>
            <a:chOff x="0" y="0"/>
            <a:chExt cx="4056988" cy="317419"/>
          </a:xfrm>
        </p:grpSpPr>
        <p:sp>
          <p:nvSpPr>
            <p:cNvPr name="Freeform 4" id="4"/>
            <p:cNvSpPr/>
            <p:nvPr/>
          </p:nvSpPr>
          <p:spPr>
            <a:xfrm flipH="false" flipV="false" rot="0">
              <a:off x="0" y="0"/>
              <a:ext cx="4056988" cy="317419"/>
            </a:xfrm>
            <a:custGeom>
              <a:avLst/>
              <a:gdLst/>
              <a:ahLst/>
              <a:cxnLst/>
              <a:rect r="r" b="b" t="t" l="l"/>
              <a:pathLst>
                <a:path h="317419" w="4056988">
                  <a:moveTo>
                    <a:pt x="0" y="0"/>
                  </a:moveTo>
                  <a:lnTo>
                    <a:pt x="4056988" y="0"/>
                  </a:lnTo>
                  <a:lnTo>
                    <a:pt x="4056988" y="317419"/>
                  </a:lnTo>
                  <a:lnTo>
                    <a:pt x="0" y="317419"/>
                  </a:lnTo>
                  <a:close/>
                </a:path>
              </a:pathLst>
            </a:custGeom>
            <a:solidFill>
              <a:srgbClr val="6D9C9C">
                <a:alpha val="71765"/>
              </a:srgbClr>
            </a:solidFill>
          </p:spPr>
        </p:sp>
        <p:sp>
          <p:nvSpPr>
            <p:cNvPr name="TextBox 5" id="5"/>
            <p:cNvSpPr txBox="true"/>
            <p:nvPr/>
          </p:nvSpPr>
          <p:spPr>
            <a:xfrm>
              <a:off x="0" y="28575"/>
              <a:ext cx="4056988" cy="288844"/>
            </a:xfrm>
            <a:prstGeom prst="rect">
              <a:avLst/>
            </a:prstGeom>
          </p:spPr>
          <p:txBody>
            <a:bodyPr anchor="ctr" rtlCol="false" tIns="50800" lIns="50800" bIns="50800" rIns="50800"/>
            <a:lstStyle/>
            <a:p>
              <a:pPr algn="ctr">
                <a:lnSpc>
                  <a:spcPts val="2661"/>
                </a:lnSpc>
              </a:pPr>
            </a:p>
          </p:txBody>
        </p:sp>
      </p:grpSp>
      <p:sp>
        <p:nvSpPr>
          <p:cNvPr name="Freeform 6" id="6"/>
          <p:cNvSpPr/>
          <p:nvPr/>
        </p:nvSpPr>
        <p:spPr>
          <a:xfrm flipH="false" flipV="false" rot="0">
            <a:off x="-772581" y="5777357"/>
            <a:ext cx="4313283" cy="4373418"/>
          </a:xfrm>
          <a:custGeom>
            <a:avLst/>
            <a:gdLst/>
            <a:ahLst/>
            <a:cxnLst/>
            <a:rect r="r" b="b" t="t" l="l"/>
            <a:pathLst>
              <a:path h="4373418" w="4313283">
                <a:moveTo>
                  <a:pt x="0" y="0"/>
                </a:moveTo>
                <a:lnTo>
                  <a:pt x="4313283" y="0"/>
                </a:lnTo>
                <a:lnTo>
                  <a:pt x="4313283" y="4373418"/>
                </a:lnTo>
                <a:lnTo>
                  <a:pt x="0" y="4373418"/>
                </a:lnTo>
                <a:lnTo>
                  <a:pt x="0" y="0"/>
                </a:lnTo>
                <a:close/>
              </a:path>
            </a:pathLst>
          </a:custGeom>
          <a:blipFill>
            <a:blip r:embed="rId2">
              <a:alphaModFix amt="71000"/>
            </a:blip>
            <a:stretch>
              <a:fillRect l="0" t="0" r="0" b="0"/>
            </a:stretch>
          </a:blipFill>
        </p:spPr>
      </p:sp>
      <p:sp>
        <p:nvSpPr>
          <p:cNvPr name="Freeform 7" id="7"/>
          <p:cNvSpPr/>
          <p:nvPr/>
        </p:nvSpPr>
        <p:spPr>
          <a:xfrm flipH="false" flipV="false" rot="0">
            <a:off x="327054" y="1374714"/>
            <a:ext cx="6217418" cy="6922226"/>
          </a:xfrm>
          <a:custGeom>
            <a:avLst/>
            <a:gdLst/>
            <a:ahLst/>
            <a:cxnLst/>
            <a:rect r="r" b="b" t="t" l="l"/>
            <a:pathLst>
              <a:path h="6922226" w="6217418">
                <a:moveTo>
                  <a:pt x="0" y="0"/>
                </a:moveTo>
                <a:lnTo>
                  <a:pt x="6217418" y="0"/>
                </a:lnTo>
                <a:lnTo>
                  <a:pt x="6217418" y="6922227"/>
                </a:lnTo>
                <a:lnTo>
                  <a:pt x="0" y="69222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6953437" y="1542629"/>
            <a:ext cx="8934283" cy="907471"/>
          </a:xfrm>
          <a:prstGeom prst="rect">
            <a:avLst/>
          </a:prstGeom>
        </p:spPr>
        <p:txBody>
          <a:bodyPr anchor="t" rtlCol="false" tIns="0" lIns="0" bIns="0" rIns="0">
            <a:spAutoFit/>
          </a:bodyPr>
          <a:lstStyle/>
          <a:p>
            <a:pPr algn="l">
              <a:lnSpc>
                <a:spcPts val="6470"/>
              </a:lnSpc>
              <a:spcBef>
                <a:spcPct val="0"/>
              </a:spcBef>
            </a:pPr>
            <a:r>
              <a:rPr lang="en-US" b="true" sz="6221">
                <a:solidFill>
                  <a:srgbClr val="F0F7FE"/>
                </a:solidFill>
                <a:latin typeface="Poppins Bold"/>
                <a:ea typeface="Poppins Bold"/>
                <a:cs typeface="Poppins Bold"/>
                <a:sym typeface="Poppins Bold"/>
              </a:rPr>
              <a:t>BÀI TẬP TỔNG HỢP</a:t>
            </a:r>
          </a:p>
        </p:txBody>
      </p:sp>
      <p:sp>
        <p:nvSpPr>
          <p:cNvPr name="TextBox 9" id="9"/>
          <p:cNvSpPr txBox="true"/>
          <p:nvPr/>
        </p:nvSpPr>
        <p:spPr>
          <a:xfrm rot="0">
            <a:off x="7096312" y="2703740"/>
            <a:ext cx="9742419" cy="3904349"/>
          </a:xfrm>
          <a:prstGeom prst="rect">
            <a:avLst/>
          </a:prstGeom>
        </p:spPr>
        <p:txBody>
          <a:bodyPr anchor="t" rtlCol="false" tIns="0" lIns="0" bIns="0" rIns="0">
            <a:spAutoFit/>
          </a:bodyPr>
          <a:lstStyle/>
          <a:p>
            <a:pPr algn="l">
              <a:lnSpc>
                <a:spcPts val="5149"/>
              </a:lnSpc>
            </a:pPr>
            <a:r>
              <a:rPr lang="en-US" sz="3786">
                <a:solidFill>
                  <a:srgbClr val="063050"/>
                </a:solidFill>
                <a:latin typeface="Poppins"/>
                <a:ea typeface="Poppins"/>
                <a:cs typeface="Poppins"/>
                <a:sym typeface="Poppins"/>
              </a:rPr>
              <a:t>  3/:Cho lược đồ CSDL Kehoach(NGAY,GIO,PHONG,MONHOC,GIAOVIEN) F={NGAY,GIO,PHONG→MONHOC MONHOC,NGAY→GIAOVIEN NGAY,GIO,PHONG→GIAOVIEN MONHOC→GIAOVIEN}</a:t>
            </a:r>
          </a:p>
        </p:txBody>
      </p:sp>
      <p:sp>
        <p:nvSpPr>
          <p:cNvPr name="Freeform 10" id="10"/>
          <p:cNvSpPr/>
          <p:nvPr/>
        </p:nvSpPr>
        <p:spPr>
          <a:xfrm flipH="false" flipV="false" rot="0">
            <a:off x="347742" y="380080"/>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084629"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Huỳnh Nguyễn NHựt Linh</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1083" y="3560676"/>
            <a:ext cx="20887092" cy="6536486"/>
            <a:chOff x="0" y="0"/>
            <a:chExt cx="5501127" cy="1721544"/>
          </a:xfrm>
        </p:grpSpPr>
        <p:sp>
          <p:nvSpPr>
            <p:cNvPr name="Freeform 3" id="3"/>
            <p:cNvSpPr/>
            <p:nvPr/>
          </p:nvSpPr>
          <p:spPr>
            <a:xfrm flipH="false" flipV="false" rot="0">
              <a:off x="0" y="0"/>
              <a:ext cx="5501127" cy="1721544"/>
            </a:xfrm>
            <a:custGeom>
              <a:avLst/>
              <a:gdLst/>
              <a:ahLst/>
              <a:cxnLst/>
              <a:rect r="r" b="b" t="t" l="l"/>
              <a:pathLst>
                <a:path h="1721544" w="5501127">
                  <a:moveTo>
                    <a:pt x="18903" y="0"/>
                  </a:moveTo>
                  <a:lnTo>
                    <a:pt x="5482224" y="0"/>
                  </a:lnTo>
                  <a:cubicBezTo>
                    <a:pt x="5492664" y="0"/>
                    <a:pt x="5501127" y="8463"/>
                    <a:pt x="5501127" y="18903"/>
                  </a:cubicBezTo>
                  <a:lnTo>
                    <a:pt x="5501127" y="1702640"/>
                  </a:lnTo>
                  <a:cubicBezTo>
                    <a:pt x="5501127" y="1707654"/>
                    <a:pt x="5499135" y="1712462"/>
                    <a:pt x="5495590" y="1716007"/>
                  </a:cubicBezTo>
                  <a:cubicBezTo>
                    <a:pt x="5492045" y="1719552"/>
                    <a:pt x="5487237" y="1721544"/>
                    <a:pt x="5482224" y="1721544"/>
                  </a:cubicBezTo>
                  <a:lnTo>
                    <a:pt x="18903" y="1721544"/>
                  </a:lnTo>
                  <a:cubicBezTo>
                    <a:pt x="13890" y="1721544"/>
                    <a:pt x="9082" y="1719552"/>
                    <a:pt x="5537" y="1716007"/>
                  </a:cubicBezTo>
                  <a:cubicBezTo>
                    <a:pt x="1992" y="1712462"/>
                    <a:pt x="0" y="1707654"/>
                    <a:pt x="0" y="1702640"/>
                  </a:cubicBezTo>
                  <a:lnTo>
                    <a:pt x="0" y="18903"/>
                  </a:lnTo>
                  <a:cubicBezTo>
                    <a:pt x="0" y="13890"/>
                    <a:pt x="1992" y="9082"/>
                    <a:pt x="5537" y="5537"/>
                  </a:cubicBezTo>
                  <a:cubicBezTo>
                    <a:pt x="9082" y="1992"/>
                    <a:pt x="13890" y="0"/>
                    <a:pt x="18903" y="0"/>
                  </a:cubicBezTo>
                  <a:close/>
                </a:path>
              </a:pathLst>
            </a:custGeom>
            <a:solidFill>
              <a:srgbClr val="000000">
                <a:alpha val="0"/>
              </a:srgbClr>
            </a:solidFill>
            <a:ln w="28575" cap="rnd">
              <a:gradFill>
                <a:gsLst>
                  <a:gs pos="0">
                    <a:srgbClr val="5960DC">
                      <a:alpha val="100000"/>
                    </a:srgbClr>
                  </a:gs>
                  <a:gs pos="100000">
                    <a:srgbClr val="FF99FF">
                      <a:alpha val="100000"/>
                    </a:srgbClr>
                  </a:gs>
                </a:gsLst>
                <a:lin ang="0"/>
              </a:gradFill>
              <a:prstDash val="solid"/>
              <a:round/>
            </a:ln>
          </p:spPr>
        </p:sp>
        <p:sp>
          <p:nvSpPr>
            <p:cNvPr name="TextBox 4" id="4"/>
            <p:cNvSpPr txBox="true"/>
            <p:nvPr/>
          </p:nvSpPr>
          <p:spPr>
            <a:xfrm>
              <a:off x="0" y="-38100"/>
              <a:ext cx="5501127" cy="175964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56206" y="3708899"/>
            <a:ext cx="8656256" cy="1661913"/>
          </a:xfrm>
          <a:prstGeom prst="rect">
            <a:avLst/>
          </a:prstGeom>
        </p:spPr>
        <p:txBody>
          <a:bodyPr anchor="t" rtlCol="false" tIns="0" lIns="0" bIns="0" rIns="0">
            <a:spAutoFit/>
          </a:bodyPr>
          <a:lstStyle/>
          <a:p>
            <a:pPr algn="l">
              <a:lnSpc>
                <a:spcPts val="4482"/>
              </a:lnSpc>
            </a:pPr>
            <a:r>
              <a:rPr lang="en-US" sz="3201">
                <a:solidFill>
                  <a:srgbClr val="000000"/>
                </a:solidFill>
                <a:latin typeface="Francois One"/>
                <a:ea typeface="Francois One"/>
                <a:cs typeface="Francois One"/>
                <a:sym typeface="Francois One"/>
              </a:rPr>
              <a:t>Bước 1: Giả sử Kehoach đã ở 1NF</a:t>
            </a:r>
          </a:p>
          <a:p>
            <a:pPr algn="l">
              <a:lnSpc>
                <a:spcPts val="4482"/>
              </a:lnSpc>
            </a:pPr>
            <a:r>
              <a:rPr lang="en-US" sz="3201">
                <a:solidFill>
                  <a:srgbClr val="000000"/>
                </a:solidFill>
                <a:latin typeface="Raleway"/>
                <a:ea typeface="Raleway"/>
                <a:cs typeface="Raleway"/>
                <a:sym typeface="Raleway"/>
              </a:rPr>
              <a:t>Giả sử mọi thuộc tính đều</a:t>
            </a:r>
            <a:r>
              <a:rPr lang="en-US" sz="3201">
                <a:solidFill>
                  <a:srgbClr val="000000"/>
                </a:solidFill>
                <a:latin typeface="Raleway"/>
                <a:ea typeface="Raleway"/>
                <a:cs typeface="Raleway"/>
                <a:sym typeface="Raleway"/>
              </a:rPr>
              <a:t> mang </a:t>
            </a:r>
            <a:r>
              <a:rPr lang="en-US" sz="3201">
                <a:solidFill>
                  <a:srgbClr val="000000"/>
                </a:solidFill>
                <a:latin typeface="Raleway"/>
                <a:ea typeface="Raleway"/>
                <a:cs typeface="Raleway"/>
                <a:sym typeface="Raleway"/>
              </a:rPr>
              <a:t>giá trị nguyên tố →  Kehoach đạt chuẩn 1NF</a:t>
            </a:r>
          </a:p>
        </p:txBody>
      </p:sp>
      <p:sp>
        <p:nvSpPr>
          <p:cNvPr name="Freeform 6" id="6"/>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TextBox 7" id="7"/>
          <p:cNvSpPr txBox="true"/>
          <p:nvPr/>
        </p:nvSpPr>
        <p:spPr>
          <a:xfrm rot="0">
            <a:off x="3662101" y="1348057"/>
            <a:ext cx="11276211" cy="1322009"/>
          </a:xfrm>
          <a:prstGeom prst="rect">
            <a:avLst/>
          </a:prstGeom>
        </p:spPr>
        <p:txBody>
          <a:bodyPr anchor="t" rtlCol="false" tIns="0" lIns="0" bIns="0" rIns="0">
            <a:spAutoFit/>
          </a:bodyPr>
          <a:lstStyle/>
          <a:p>
            <a:pPr algn="ctr">
              <a:lnSpc>
                <a:spcPts val="5144"/>
              </a:lnSpc>
            </a:pPr>
            <a:r>
              <a:rPr lang="en-US" sz="4899" spc="181">
                <a:solidFill>
                  <a:srgbClr val="1F2374"/>
                </a:solidFill>
                <a:latin typeface="Anton"/>
                <a:ea typeface="Anton"/>
                <a:cs typeface="Anton"/>
                <a:sym typeface="Anton"/>
              </a:rPr>
              <a:t>a) Xác định dạng chuẩn cao nhất của Kehoach</a:t>
            </a:r>
          </a:p>
        </p:txBody>
      </p:sp>
      <p:sp>
        <p:nvSpPr>
          <p:cNvPr name="Freeform 8" id="8"/>
          <p:cNvSpPr/>
          <p:nvPr/>
        </p:nvSpPr>
        <p:spPr>
          <a:xfrm flipH="false" flipV="false" rot="0">
            <a:off x="-686727" y="-997911"/>
            <a:ext cx="4094440" cy="4558588"/>
          </a:xfrm>
          <a:custGeom>
            <a:avLst/>
            <a:gdLst/>
            <a:ahLst/>
            <a:cxnLst/>
            <a:rect r="r" b="b" t="t" l="l"/>
            <a:pathLst>
              <a:path h="4558588" w="4094440">
                <a:moveTo>
                  <a:pt x="0" y="0"/>
                </a:moveTo>
                <a:lnTo>
                  <a:pt x="4094440" y="0"/>
                </a:lnTo>
                <a:lnTo>
                  <a:pt x="4094440" y="4558587"/>
                </a:lnTo>
                <a:lnTo>
                  <a:pt x="0" y="45585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9300206" y="3655747"/>
            <a:ext cx="8621749" cy="4781779"/>
          </a:xfrm>
          <a:prstGeom prst="rect">
            <a:avLst/>
          </a:prstGeom>
        </p:spPr>
        <p:txBody>
          <a:bodyPr anchor="t" rtlCol="false" tIns="0" lIns="0" bIns="0" rIns="0">
            <a:spAutoFit/>
          </a:bodyPr>
          <a:lstStyle/>
          <a:p>
            <a:pPr algn="just">
              <a:lnSpc>
                <a:spcPts val="4738"/>
              </a:lnSpc>
            </a:pPr>
            <a:r>
              <a:rPr lang="en-US" sz="3201" b="true">
                <a:solidFill>
                  <a:srgbClr val="000000"/>
                </a:solidFill>
                <a:latin typeface="Raleway Bold"/>
                <a:ea typeface="Raleway Bold"/>
                <a:cs typeface="Raleway Bold"/>
                <a:sym typeface="Raleway Bold"/>
              </a:rPr>
              <a:t>Kehoach(NGAY, GIO, PHONG, MONHOC, GIAOVIEN)</a:t>
            </a:r>
          </a:p>
          <a:p>
            <a:pPr algn="just">
              <a:lnSpc>
                <a:spcPts val="4738"/>
              </a:lnSpc>
            </a:pPr>
            <a:r>
              <a:rPr lang="en-US" sz="3201">
                <a:solidFill>
                  <a:srgbClr val="000000"/>
                </a:solidFill>
                <a:latin typeface="Raleway"/>
                <a:ea typeface="Raleway"/>
                <a:cs typeface="Raleway"/>
                <a:sym typeface="Raleway"/>
              </a:rPr>
              <a:t>Tập phụ thuộc hàm </a:t>
            </a:r>
            <a:r>
              <a:rPr lang="en-US" sz="3201">
                <a:solidFill>
                  <a:srgbClr val="000000"/>
                </a:solidFill>
                <a:latin typeface="Raleway"/>
                <a:ea typeface="Raleway"/>
                <a:cs typeface="Raleway"/>
                <a:sym typeface="Raleway"/>
              </a:rPr>
              <a:t>F:</a:t>
            </a:r>
          </a:p>
          <a:p>
            <a:pPr algn="just" marL="691261" indent="-345631" lvl="1">
              <a:lnSpc>
                <a:spcPts val="4738"/>
              </a:lnSpc>
              <a:buFont typeface="Arial"/>
              <a:buChar char="•"/>
            </a:pPr>
            <a:r>
              <a:rPr lang="en-US" sz="3201">
                <a:solidFill>
                  <a:srgbClr val="000000"/>
                </a:solidFill>
                <a:latin typeface="Raleway"/>
                <a:ea typeface="Raleway"/>
                <a:cs typeface="Raleway"/>
                <a:sym typeface="Raleway"/>
              </a:rPr>
              <a:t>1. NGAY, GIO, PHONG → MONHOC</a:t>
            </a:r>
          </a:p>
          <a:p>
            <a:pPr algn="just" marL="691261" indent="-345631" lvl="1">
              <a:lnSpc>
                <a:spcPts val="4738"/>
              </a:lnSpc>
              <a:buFont typeface="Arial"/>
              <a:buChar char="•"/>
            </a:pPr>
            <a:r>
              <a:rPr lang="en-US" sz="3201">
                <a:solidFill>
                  <a:srgbClr val="000000"/>
                </a:solidFill>
                <a:latin typeface="Raleway"/>
                <a:ea typeface="Raleway"/>
                <a:cs typeface="Raleway"/>
                <a:sym typeface="Raleway"/>
              </a:rPr>
              <a:t>2. MONHOC, NGAY → GIAOVIEN</a:t>
            </a:r>
          </a:p>
          <a:p>
            <a:pPr algn="just" marL="691261" indent="-345631" lvl="1">
              <a:lnSpc>
                <a:spcPts val="4738"/>
              </a:lnSpc>
              <a:buFont typeface="Arial"/>
              <a:buChar char="•"/>
            </a:pPr>
            <a:r>
              <a:rPr lang="en-US" sz="3201">
                <a:solidFill>
                  <a:srgbClr val="000000"/>
                </a:solidFill>
                <a:latin typeface="Raleway"/>
                <a:ea typeface="Raleway"/>
                <a:cs typeface="Raleway"/>
                <a:sym typeface="Raleway"/>
              </a:rPr>
              <a:t>3. NGAY, GIO, PHONG → GIAOVIEN</a:t>
            </a:r>
          </a:p>
          <a:p>
            <a:pPr algn="just" marL="691261" indent="-345631" lvl="1">
              <a:lnSpc>
                <a:spcPts val="4738"/>
              </a:lnSpc>
              <a:buFont typeface="Arial"/>
              <a:buChar char="•"/>
            </a:pPr>
            <a:r>
              <a:rPr lang="en-US" sz="3201">
                <a:solidFill>
                  <a:srgbClr val="000000"/>
                </a:solidFill>
                <a:latin typeface="Raleway"/>
                <a:ea typeface="Raleway"/>
                <a:cs typeface="Raleway"/>
                <a:sym typeface="Raleway"/>
              </a:rPr>
              <a:t>4. MONHOC</a:t>
            </a:r>
            <a:r>
              <a:rPr lang="en-US" sz="3201">
                <a:solidFill>
                  <a:srgbClr val="000000"/>
                </a:solidFill>
                <a:latin typeface="Raleway"/>
                <a:ea typeface="Raleway"/>
                <a:cs typeface="Raleway"/>
                <a:sym typeface="Raleway"/>
              </a:rPr>
              <a:t> </a:t>
            </a:r>
            <a:r>
              <a:rPr lang="en-US" sz="3201">
                <a:solidFill>
                  <a:srgbClr val="000000"/>
                </a:solidFill>
                <a:latin typeface="Raleway"/>
                <a:ea typeface="Raleway"/>
                <a:cs typeface="Raleway"/>
                <a:sym typeface="Raleway"/>
              </a:rPr>
              <a:t>→</a:t>
            </a:r>
            <a:r>
              <a:rPr lang="en-US" sz="3201">
                <a:solidFill>
                  <a:srgbClr val="000000"/>
                </a:solidFill>
                <a:latin typeface="Raleway"/>
                <a:ea typeface="Raleway"/>
                <a:cs typeface="Raleway"/>
                <a:sym typeface="Raleway"/>
              </a:rPr>
              <a:t> </a:t>
            </a:r>
            <a:r>
              <a:rPr lang="en-US" sz="3201">
                <a:solidFill>
                  <a:srgbClr val="000000"/>
                </a:solidFill>
                <a:latin typeface="Raleway"/>
                <a:ea typeface="Raleway"/>
                <a:cs typeface="Raleway"/>
                <a:sym typeface="Raleway"/>
              </a:rPr>
              <a:t>GIAOVIE</a:t>
            </a:r>
            <a:r>
              <a:rPr lang="en-US" sz="3201">
                <a:solidFill>
                  <a:srgbClr val="000000"/>
                </a:solidFill>
                <a:latin typeface="Raleway"/>
                <a:ea typeface="Raleway"/>
                <a:cs typeface="Raleway"/>
                <a:sym typeface="Raleway"/>
              </a:rPr>
              <a:t>N</a:t>
            </a:r>
          </a:p>
          <a:p>
            <a:pPr algn="just">
              <a:lnSpc>
                <a:spcPts val="4738"/>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6206" y="178035"/>
            <a:ext cx="18131794" cy="2223942"/>
          </a:xfrm>
          <a:prstGeom prst="rect">
            <a:avLst/>
          </a:prstGeom>
        </p:spPr>
        <p:txBody>
          <a:bodyPr anchor="t" rtlCol="false" tIns="0" lIns="0" bIns="0" rIns="0">
            <a:spAutoFit/>
          </a:bodyPr>
          <a:lstStyle/>
          <a:p>
            <a:pPr algn="l">
              <a:lnSpc>
                <a:spcPts val="4482"/>
              </a:lnSpc>
            </a:pPr>
            <a:r>
              <a:rPr lang="en-US" sz="3201">
                <a:solidFill>
                  <a:srgbClr val="000000"/>
                </a:solidFill>
                <a:latin typeface="Francois One"/>
                <a:ea typeface="Francois One"/>
                <a:cs typeface="Francois One"/>
                <a:sym typeface="Francois One"/>
              </a:rPr>
              <a:t>Bước 2: Kiểm tra 2NF</a:t>
            </a:r>
          </a:p>
          <a:p>
            <a:pPr algn="l">
              <a:lnSpc>
                <a:spcPts val="4482"/>
              </a:lnSpc>
            </a:pPr>
            <a:r>
              <a:rPr lang="en-US" sz="3201">
                <a:solidFill>
                  <a:srgbClr val="000000"/>
                </a:solidFill>
                <a:latin typeface="Raleway"/>
                <a:ea typeface="Raleway"/>
                <a:cs typeface="Raleway"/>
                <a:sym typeface="Raleway"/>
              </a:rPr>
              <a:t>TN = {NGAY, GIO, PHONG, MONHOC, GIAOVIEN} – {MONHOC, GIAOVIEN} = {NGAY,</a:t>
            </a:r>
            <a:r>
              <a:rPr lang="en-US" sz="3201">
                <a:solidFill>
                  <a:srgbClr val="000000"/>
                </a:solidFill>
                <a:latin typeface="Raleway"/>
                <a:ea typeface="Raleway"/>
                <a:cs typeface="Raleway"/>
                <a:sym typeface="Raleway"/>
              </a:rPr>
              <a:t> GIO, PHONG}</a:t>
            </a:r>
          </a:p>
          <a:p>
            <a:pPr algn="l">
              <a:lnSpc>
                <a:spcPts val="4482"/>
              </a:lnSpc>
            </a:pPr>
            <a:r>
              <a:rPr lang="en-US" sz="3201">
                <a:solidFill>
                  <a:srgbClr val="000000"/>
                </a:solidFill>
                <a:latin typeface="Raleway"/>
                <a:ea typeface="Raleway"/>
                <a:cs typeface="Raleway"/>
                <a:sym typeface="Raleway"/>
              </a:rPr>
              <a:t>TG</a:t>
            </a:r>
            <a:r>
              <a:rPr lang="en-US" sz="3201">
                <a:solidFill>
                  <a:srgbClr val="000000"/>
                </a:solidFill>
                <a:latin typeface="Raleway"/>
                <a:ea typeface="Raleway"/>
                <a:cs typeface="Raleway"/>
                <a:sym typeface="Raleway"/>
              </a:rPr>
              <a:t> = {NGAY, GIO, PHONG, MONHOC} giao {MONHOC, GIAOVIEN} = {MONHOC}</a:t>
            </a:r>
          </a:p>
          <a:p>
            <a:pPr algn="l">
              <a:lnSpc>
                <a:spcPts val="4482"/>
              </a:lnSpc>
            </a:pPr>
          </a:p>
        </p:txBody>
      </p:sp>
      <p:sp>
        <p:nvSpPr>
          <p:cNvPr name="Freeform 3" id="3"/>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graphicFrame>
        <p:nvGraphicFramePr>
          <p:cNvPr name="Table 4" id="4"/>
          <p:cNvGraphicFramePr>
            <a:graphicFrameLocks noGrp="true"/>
          </p:cNvGraphicFramePr>
          <p:nvPr/>
        </p:nvGraphicFramePr>
        <p:xfrm>
          <a:off x="568678" y="2401977"/>
          <a:ext cx="17306851" cy="4724400"/>
        </p:xfrm>
        <a:graphic>
          <a:graphicData uri="http://schemas.openxmlformats.org/drawingml/2006/table">
            <a:tbl>
              <a:tblPr/>
              <a:tblGrid>
                <a:gridCol w="2683979"/>
                <a:gridCol w="3942229"/>
                <a:gridCol w="4452330"/>
                <a:gridCol w="2547952"/>
                <a:gridCol w="3680361"/>
              </a:tblGrid>
              <a:tr h="1370363">
                <a:tc>
                  <a:txBody>
                    <a:bodyPr anchor="t" rtlCol="false"/>
                    <a:lstStyle/>
                    <a:p>
                      <a:pPr algn="l">
                        <a:lnSpc>
                          <a:spcPts val="3779"/>
                        </a:lnSpc>
                        <a:defRPr/>
                      </a:pPr>
                      <a:r>
                        <a:rPr lang="en-US" sz="2699">
                          <a:solidFill>
                            <a:srgbClr val="000000"/>
                          </a:solidFill>
                          <a:latin typeface="Montserrat"/>
                          <a:ea typeface="Montserrat"/>
                          <a:cs typeface="Montserrat"/>
                          <a:sym typeface="Montserrat"/>
                        </a:rPr>
                        <a:t>Xi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TN giao Xi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(TN giao Xi)+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Siêu khóa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Khóa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37444">
                <a:tc>
                  <a:txBody>
                    <a:bodyPr anchor="t" rtlCol="false"/>
                    <a:lstStyle/>
                    <a:p>
                      <a:pPr algn="l">
                        <a:lnSpc>
                          <a:spcPts val="3779"/>
                        </a:lnSpc>
                        <a:defRPr/>
                      </a:pPr>
                      <a:r>
                        <a:rPr lang="en-US" sz="2699">
                          <a:solidFill>
                            <a:srgbClr val="000000"/>
                          </a:solidFill>
                          <a:latin typeface="Montserrat"/>
                          <a:ea typeface="Montserrat"/>
                          <a:cs typeface="Montserrat"/>
                          <a:sym typeface="Montserrat"/>
                        </a:rPr>
                        <a:t>Rỗng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NGAY, GIO, PHONG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NGAY, GIO, PHONG, MONHOC, GIAOVIEN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NGAY, GIO, PHONG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NGAY, GIO, PHONG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916592">
                <a:tc>
                  <a:txBody>
                    <a:bodyPr anchor="t" rtlCol="false"/>
                    <a:lstStyle/>
                    <a:p>
                      <a:pPr algn="l">
                        <a:lnSpc>
                          <a:spcPts val="3779"/>
                        </a:lnSpc>
                        <a:defRPr/>
                      </a:pPr>
                      <a:r>
                        <a:rPr lang="en-US" sz="2699">
                          <a:solidFill>
                            <a:srgbClr val="000000"/>
                          </a:solidFill>
                          <a:latin typeface="Montserrat"/>
                          <a:ea typeface="Montserrat"/>
                          <a:cs typeface="Montserrat"/>
                          <a:sym typeface="Montserrat"/>
                        </a:rPr>
                        <a:t>MONHOC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NGAY, GIO, PHONG, MONHOC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NGAY, GIO, PHONG, MONHOC, GIAOVIEN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r>
                        <a:rPr lang="en-US" sz="2699">
                          <a:solidFill>
                            <a:srgbClr val="000000"/>
                          </a:solidFill>
                          <a:latin typeface="Montserrat"/>
                          <a:ea typeface="Montserrat"/>
                          <a:cs typeface="Montserrat"/>
                          <a:sym typeface="Montserrat"/>
                        </a:rPr>
                        <a:t>NGAY, GIO, PHONG, MONHOC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779"/>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5" id="5"/>
          <p:cNvSpPr txBox="true"/>
          <p:nvPr/>
        </p:nvSpPr>
        <p:spPr>
          <a:xfrm rot="0">
            <a:off x="568678" y="7586862"/>
            <a:ext cx="18131794" cy="1671438"/>
          </a:xfrm>
          <a:prstGeom prst="rect">
            <a:avLst/>
          </a:prstGeom>
        </p:spPr>
        <p:txBody>
          <a:bodyPr anchor="t" rtlCol="false" tIns="0" lIns="0" bIns="0" rIns="0">
            <a:spAutoFit/>
          </a:bodyPr>
          <a:lstStyle/>
          <a:p>
            <a:pPr algn="l">
              <a:lnSpc>
                <a:spcPts val="4482"/>
              </a:lnSpc>
            </a:pPr>
            <a:r>
              <a:rPr lang="en-US" sz="3201" b="true">
                <a:solidFill>
                  <a:srgbClr val="000000"/>
                </a:solidFill>
                <a:latin typeface="Raleway Bold"/>
                <a:ea typeface="Raleway Bold"/>
                <a:cs typeface="Raleway Bold"/>
                <a:sym typeface="Raleway Bold"/>
              </a:rPr>
              <a:t>Vậy khóa của Kehoach là: {NGAY, GIO, PHONG}</a:t>
            </a:r>
          </a:p>
          <a:p>
            <a:pPr algn="l">
              <a:lnSpc>
                <a:spcPts val="4482"/>
              </a:lnSpc>
            </a:pPr>
            <a:r>
              <a:rPr lang="en-US" sz="3201" b="true">
                <a:solidFill>
                  <a:srgbClr val="000000"/>
                </a:solidFill>
                <a:latin typeface="Raleway Bold"/>
                <a:ea typeface="Raleway Bold"/>
                <a:cs typeface="Raleway Bold"/>
                <a:sym typeface="Raleway Bold"/>
              </a:rPr>
              <a:t>Vì MONHOC, GIAOVIEN đều phụ thuộc đầy đủ</a:t>
            </a:r>
            <a:r>
              <a:rPr lang="en-US" sz="3201" b="true">
                <a:solidFill>
                  <a:srgbClr val="000000"/>
                </a:solidFill>
                <a:latin typeface="Raleway Bold"/>
                <a:ea typeface="Raleway Bold"/>
                <a:cs typeface="Raleway Bold"/>
                <a:sym typeface="Raleway Bold"/>
              </a:rPr>
              <a:t> vào khóa</a:t>
            </a:r>
            <a:r>
              <a:rPr lang="en-US" sz="3201" b="true">
                <a:solidFill>
                  <a:srgbClr val="000000"/>
                </a:solidFill>
                <a:latin typeface="Raleway Bold"/>
                <a:ea typeface="Raleway Bold"/>
                <a:cs typeface="Raleway Bold"/>
                <a:sym typeface="Raleway Bold"/>
              </a:rPr>
              <a:t> {NGAY, GIO, PHONG}</a:t>
            </a:r>
          </a:p>
          <a:p>
            <a:pPr algn="l">
              <a:lnSpc>
                <a:spcPts val="4482"/>
              </a:lnSpc>
            </a:pPr>
            <a:r>
              <a:rPr lang="en-US" sz="3201" b="true">
                <a:solidFill>
                  <a:srgbClr val="000000"/>
                </a:solidFill>
                <a:latin typeface="Raleway Bold"/>
                <a:ea typeface="Raleway Bold"/>
                <a:cs typeface="Raleway Bold"/>
                <a:sym typeface="Raleway Bold"/>
              </a:rPr>
              <a:t>→</a:t>
            </a:r>
            <a:r>
              <a:rPr lang="en-US" sz="3201" b="true">
                <a:solidFill>
                  <a:srgbClr val="000000"/>
                </a:solidFill>
                <a:latin typeface="Raleway Bold"/>
                <a:ea typeface="Raleway Bold"/>
                <a:cs typeface="Raleway Bold"/>
                <a:sym typeface="Raleway Bold"/>
              </a:rPr>
              <a:t> Kehoach đạt chuẩn 2NF</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TextBox 3" id="3"/>
          <p:cNvSpPr txBox="true"/>
          <p:nvPr/>
        </p:nvSpPr>
        <p:spPr>
          <a:xfrm rot="0">
            <a:off x="0" y="4511280"/>
            <a:ext cx="18288000" cy="3348000"/>
          </a:xfrm>
          <a:prstGeom prst="rect">
            <a:avLst/>
          </a:prstGeom>
        </p:spPr>
        <p:txBody>
          <a:bodyPr anchor="t" rtlCol="false" tIns="0" lIns="0" bIns="0" rIns="0">
            <a:spAutoFit/>
          </a:bodyPr>
          <a:lstStyle/>
          <a:p>
            <a:pPr algn="l">
              <a:lnSpc>
                <a:spcPts val="4482"/>
              </a:lnSpc>
            </a:pPr>
            <a:r>
              <a:rPr lang="en-US" sz="3201">
                <a:solidFill>
                  <a:srgbClr val="000000"/>
                </a:solidFill>
                <a:latin typeface="Francois One"/>
                <a:ea typeface="Francois One"/>
                <a:cs typeface="Francois One"/>
                <a:sym typeface="Francois One"/>
              </a:rPr>
              <a:t>Bước 3: Kiểm tra 3NF</a:t>
            </a:r>
          </a:p>
          <a:p>
            <a:pPr algn="l">
              <a:lnSpc>
                <a:spcPts val="4482"/>
              </a:lnSpc>
            </a:pPr>
            <a:r>
              <a:rPr lang="en-US" sz="3201">
                <a:solidFill>
                  <a:srgbClr val="000000"/>
                </a:solidFill>
                <a:latin typeface="Raleway"/>
                <a:ea typeface="Raleway"/>
                <a:cs typeface="Raleway"/>
                <a:sym typeface="Raleway"/>
              </a:rPr>
              <a:t>Vì</a:t>
            </a:r>
            <a:r>
              <a:rPr lang="en-US" sz="3201">
                <a:solidFill>
                  <a:srgbClr val="000000"/>
                </a:solidFill>
                <a:latin typeface="Raleway"/>
                <a:ea typeface="Raleway"/>
                <a:cs typeface="Raleway"/>
                <a:sym typeface="Raleway"/>
              </a:rPr>
              <a:t> phụ thuộc hàm MONHOC, NGAY → GIAOVIEN và MONHOC → GIAOVIEN không có siêu khóa vế</a:t>
            </a:r>
            <a:r>
              <a:rPr lang="en-US" sz="3201">
                <a:solidFill>
                  <a:srgbClr val="000000"/>
                </a:solidFill>
                <a:latin typeface="Raleway"/>
                <a:ea typeface="Raleway"/>
                <a:cs typeface="Raleway"/>
                <a:sym typeface="Raleway"/>
              </a:rPr>
              <a:t> trái hoặc một thuộc tính khóa vế phải</a:t>
            </a:r>
          </a:p>
          <a:p>
            <a:pPr algn="l">
              <a:lnSpc>
                <a:spcPts val="4482"/>
              </a:lnSpc>
            </a:pPr>
            <a:r>
              <a:rPr lang="en-US" sz="3201">
                <a:solidFill>
                  <a:srgbClr val="000000"/>
                </a:solidFill>
                <a:latin typeface="Raleway"/>
                <a:ea typeface="Raleway"/>
                <a:cs typeface="Raleway"/>
                <a:sym typeface="Raleway"/>
              </a:rPr>
              <a:t>→ Kehoach</a:t>
            </a:r>
            <a:r>
              <a:rPr lang="en-US" sz="3201">
                <a:solidFill>
                  <a:srgbClr val="000000"/>
                </a:solidFill>
                <a:latin typeface="Raleway"/>
                <a:ea typeface="Raleway"/>
                <a:cs typeface="Raleway"/>
                <a:sym typeface="Raleway"/>
              </a:rPr>
              <a:t> không đạt chuẩn 3NF</a:t>
            </a:r>
          </a:p>
          <a:p>
            <a:pPr algn="l">
              <a:lnSpc>
                <a:spcPts val="4482"/>
              </a:lnSpc>
            </a:pPr>
            <a:r>
              <a:rPr lang="en-US" sz="3201" b="true">
                <a:solidFill>
                  <a:srgbClr val="000000"/>
                </a:solidFill>
                <a:latin typeface="Raleway Bold"/>
                <a:ea typeface="Raleway Bold"/>
                <a:cs typeface="Raleway Bold"/>
                <a:sym typeface="Raleway Bold"/>
              </a:rPr>
              <a:t>Kết luận: Dạng chuẩn cao nhất của Kehoach là 2NF</a:t>
            </a:r>
          </a:p>
          <a:p>
            <a:pPr algn="l">
              <a:lnSpc>
                <a:spcPts val="4482"/>
              </a:lnSpc>
            </a:pPr>
          </a:p>
        </p:txBody>
      </p:sp>
      <p:sp>
        <p:nvSpPr>
          <p:cNvPr name="Freeform 4" id="4"/>
          <p:cNvSpPr/>
          <p:nvPr/>
        </p:nvSpPr>
        <p:spPr>
          <a:xfrm flipH="false" flipV="false" rot="0">
            <a:off x="-679012" y="-3497310"/>
            <a:ext cx="8843772" cy="6994620"/>
          </a:xfrm>
          <a:custGeom>
            <a:avLst/>
            <a:gdLst/>
            <a:ahLst/>
            <a:cxnLst/>
            <a:rect r="r" b="b" t="t" l="l"/>
            <a:pathLst>
              <a:path h="6994620" w="8843772">
                <a:moveTo>
                  <a:pt x="0" y="0"/>
                </a:moveTo>
                <a:lnTo>
                  <a:pt x="8843772" y="0"/>
                </a:lnTo>
                <a:lnTo>
                  <a:pt x="8843772" y="6994620"/>
                </a:lnTo>
                <a:lnTo>
                  <a:pt x="0" y="699462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228042" y="-521893"/>
            <a:ext cx="5831916" cy="9297258"/>
          </a:xfrm>
          <a:custGeom>
            <a:avLst/>
            <a:gdLst/>
            <a:ahLst/>
            <a:cxnLst/>
            <a:rect r="r" b="b" t="t" l="l"/>
            <a:pathLst>
              <a:path h="9297258" w="5831916">
                <a:moveTo>
                  <a:pt x="0" y="0"/>
                </a:moveTo>
                <a:lnTo>
                  <a:pt x="5831916" y="0"/>
                </a:lnTo>
                <a:lnTo>
                  <a:pt x="5831916" y="9297258"/>
                </a:lnTo>
                <a:lnTo>
                  <a:pt x="0" y="9297258"/>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2522161" y="3021380"/>
            <a:ext cx="13243679" cy="3251856"/>
          </a:xfrm>
          <a:prstGeom prst="rect">
            <a:avLst/>
          </a:prstGeom>
        </p:spPr>
        <p:txBody>
          <a:bodyPr anchor="t" rtlCol="false" tIns="0" lIns="0" bIns="0" rIns="0">
            <a:spAutoFit/>
          </a:bodyPr>
          <a:lstStyle/>
          <a:p>
            <a:pPr algn="ctr">
              <a:lnSpc>
                <a:spcPts val="26563"/>
              </a:lnSpc>
              <a:spcBef>
                <a:spcPct val="0"/>
              </a:spcBef>
            </a:pPr>
            <a:r>
              <a:rPr lang="en-US" b="true" sz="18974">
                <a:solidFill>
                  <a:srgbClr val="000000"/>
                </a:solidFill>
                <a:latin typeface="Montserrat Bold"/>
                <a:ea typeface="Montserrat Bold"/>
                <a:cs typeface="Montserrat Bold"/>
                <a:sym typeface="Montserrat Bold"/>
              </a:rPr>
              <a:t>MINH KHA</a:t>
            </a:r>
          </a:p>
        </p:txBody>
      </p:sp>
    </p:spTree>
  </p:cSld>
  <p:clrMapOvr>
    <a:masterClrMapping/>
  </p:clrMapOvr>
</p:sld>
</file>

<file path=ppt/slides/slide49.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FFFFF"/>
            </a:solidFill>
          </p:spPr>
        </p:sp>
        <p:sp>
          <p:nvSpPr>
            <p:cNvPr name="TextBox 4" id="4"/>
            <p:cNvSpPr txBox="true"/>
            <p:nvPr/>
          </p:nvSpPr>
          <p:spPr>
            <a:xfrm>
              <a:off x="0" y="-38100"/>
              <a:ext cx="4816593" cy="850900"/>
            </a:xfrm>
            <a:prstGeom prst="rect">
              <a:avLst/>
            </a:prstGeom>
          </p:spPr>
          <p:txBody>
            <a:bodyPr anchor="ctr" rtlCol="false" tIns="50800" lIns="50800" bIns="50800" rIns="50800"/>
            <a:lstStyle/>
            <a:p>
              <a:pPr algn="ctr">
                <a:lnSpc>
                  <a:spcPts val="3091"/>
                </a:lnSpc>
              </a:pPr>
            </a:p>
          </p:txBody>
        </p:sp>
      </p:grpSp>
      <p:grpSp>
        <p:nvGrpSpPr>
          <p:cNvPr name="Group 5" id="5"/>
          <p:cNvGrpSpPr/>
          <p:nvPr/>
        </p:nvGrpSpPr>
        <p:grpSpPr>
          <a:xfrm rot="0">
            <a:off x="0" y="8298180"/>
            <a:ext cx="18288000" cy="1988820"/>
            <a:chOff x="0" y="0"/>
            <a:chExt cx="4816593" cy="523804"/>
          </a:xfrm>
        </p:grpSpPr>
        <p:sp>
          <p:nvSpPr>
            <p:cNvPr name="Freeform 6" id="6"/>
            <p:cNvSpPr/>
            <p:nvPr/>
          </p:nvSpPr>
          <p:spPr>
            <a:xfrm flipH="false" flipV="false" rot="0">
              <a:off x="0" y="0"/>
              <a:ext cx="4816592" cy="523804"/>
            </a:xfrm>
            <a:custGeom>
              <a:avLst/>
              <a:gdLst/>
              <a:ahLst/>
              <a:cxnLst/>
              <a:rect r="r" b="b" t="t" l="l"/>
              <a:pathLst>
                <a:path h="523804" w="4816592">
                  <a:moveTo>
                    <a:pt x="0" y="0"/>
                  </a:moveTo>
                  <a:lnTo>
                    <a:pt x="4816592" y="0"/>
                  </a:lnTo>
                  <a:lnTo>
                    <a:pt x="4816592" y="523804"/>
                  </a:lnTo>
                  <a:lnTo>
                    <a:pt x="0" y="523804"/>
                  </a:lnTo>
                  <a:close/>
                </a:path>
              </a:pathLst>
            </a:custGeom>
            <a:solidFill>
              <a:srgbClr val="FFFFFF"/>
            </a:solidFill>
          </p:spPr>
        </p:sp>
        <p:sp>
          <p:nvSpPr>
            <p:cNvPr name="TextBox 7" id="7"/>
            <p:cNvSpPr txBox="true"/>
            <p:nvPr/>
          </p:nvSpPr>
          <p:spPr>
            <a:xfrm>
              <a:off x="0" y="-38100"/>
              <a:ext cx="4816593" cy="561904"/>
            </a:xfrm>
            <a:prstGeom prst="rect">
              <a:avLst/>
            </a:prstGeom>
          </p:spPr>
          <p:txBody>
            <a:bodyPr anchor="ctr" rtlCol="false" tIns="50800" lIns="50800" bIns="50800" rIns="50800"/>
            <a:lstStyle/>
            <a:p>
              <a:pPr algn="ctr">
                <a:lnSpc>
                  <a:spcPts val="3091"/>
                </a:lnSpc>
              </a:pPr>
            </a:p>
          </p:txBody>
        </p:sp>
      </p:grpSp>
      <p:sp>
        <p:nvSpPr>
          <p:cNvPr name="TextBox 8" id="8"/>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Minh Kha</a:t>
            </a:r>
          </a:p>
        </p:txBody>
      </p:sp>
      <p:sp>
        <p:nvSpPr>
          <p:cNvPr name="TextBox 9" id="9"/>
          <p:cNvSpPr txBox="true"/>
          <p:nvPr/>
        </p:nvSpPr>
        <p:spPr>
          <a:xfrm rot="0">
            <a:off x="1028700" y="1762250"/>
            <a:ext cx="6390799" cy="433692"/>
          </a:xfrm>
          <a:prstGeom prst="rect">
            <a:avLst/>
          </a:prstGeom>
        </p:spPr>
        <p:txBody>
          <a:bodyPr anchor="t" rtlCol="false" tIns="0" lIns="0" bIns="0" rIns="0">
            <a:spAutoFit/>
          </a:bodyPr>
          <a:lstStyle/>
          <a:p>
            <a:pPr algn="ctr">
              <a:lnSpc>
                <a:spcPts val="3368"/>
              </a:lnSpc>
              <a:spcBef>
                <a:spcPct val="0"/>
              </a:spcBef>
            </a:pPr>
            <a:r>
              <a:rPr lang="en-US" b="true" sz="3090">
                <a:solidFill>
                  <a:srgbClr val="000000"/>
                </a:solidFill>
                <a:latin typeface="ฟ้อนต์ Bold"/>
                <a:ea typeface="ฟ้อนต์ Bold"/>
                <a:cs typeface="ฟ้อนต์ Bold"/>
                <a:sym typeface="ฟ้อนต์ Bold"/>
              </a:rPr>
              <a:t>Câu 6: Tìm phủ tối thiểu của tập F</a:t>
            </a:r>
          </a:p>
        </p:txBody>
      </p:sp>
      <p:sp>
        <p:nvSpPr>
          <p:cNvPr name="TextBox 10" id="10"/>
          <p:cNvSpPr txBox="true"/>
          <p:nvPr/>
        </p:nvSpPr>
        <p:spPr>
          <a:xfrm rot="0">
            <a:off x="238942" y="3169291"/>
            <a:ext cx="8187930" cy="5339791"/>
          </a:xfrm>
          <a:prstGeom prst="rect">
            <a:avLst/>
          </a:prstGeom>
        </p:spPr>
        <p:txBody>
          <a:bodyPr anchor="t" rtlCol="false" tIns="0" lIns="0" bIns="0" rIns="0">
            <a:spAutoFit/>
          </a:bodyPr>
          <a:lstStyle/>
          <a:p>
            <a:pPr algn="just">
              <a:lnSpc>
                <a:spcPts val="2681"/>
              </a:lnSpc>
              <a:spcBef>
                <a:spcPct val="0"/>
              </a:spcBef>
            </a:pPr>
            <a:r>
              <a:rPr lang="en-US" sz="2460">
                <a:solidFill>
                  <a:srgbClr val="000000"/>
                </a:solidFill>
                <a:latin typeface="ฟ้อนต์"/>
                <a:ea typeface="ฟ้อนต์"/>
                <a:cs typeface="ฟ้อนต์"/>
                <a:sym typeface="ฟ้อนต์"/>
              </a:rPr>
              <a:t>Lược đồ: Q(C, T, H, R, S, G)</a:t>
            </a:r>
          </a:p>
          <a:p>
            <a:pPr algn="just">
              <a:lnSpc>
                <a:spcPts val="2681"/>
              </a:lnSpc>
              <a:spcBef>
                <a:spcPct val="0"/>
              </a:spcBef>
            </a:pPr>
            <a:r>
              <a:rPr lang="en-US" sz="2460">
                <a:solidFill>
                  <a:srgbClr val="000000"/>
                </a:solidFill>
                <a:latin typeface="ฟ้อนต์"/>
                <a:ea typeface="ฟ้อนต์"/>
                <a:cs typeface="ฟ้อนต์"/>
                <a:sym typeface="ฟ้อนต์"/>
              </a:rPr>
              <a:t> Tập phụ thuộc F:</a:t>
            </a:r>
          </a:p>
          <a:p>
            <a:pPr algn="just">
              <a:lnSpc>
                <a:spcPts val="2681"/>
              </a:lnSpc>
              <a:spcBef>
                <a:spcPct val="0"/>
              </a:spcBef>
            </a:pPr>
            <a:r>
              <a:rPr lang="en-US" sz="2460">
                <a:solidFill>
                  <a:srgbClr val="000000"/>
                </a:solidFill>
                <a:latin typeface="ฟ้อนต์"/>
                <a:ea typeface="ฟ้อนต์"/>
                <a:cs typeface="ฟ้อนต์"/>
                <a:sym typeface="ฟ้อนต์"/>
              </a:rPr>
              <a:t>f₁: C → T</a:t>
            </a:r>
          </a:p>
          <a:p>
            <a:pPr algn="just">
              <a:lnSpc>
                <a:spcPts val="2681"/>
              </a:lnSpc>
              <a:spcBef>
                <a:spcPct val="0"/>
              </a:spcBef>
            </a:pPr>
            <a:r>
              <a:rPr lang="en-US" sz="2460">
                <a:solidFill>
                  <a:srgbClr val="000000"/>
                </a:solidFill>
                <a:latin typeface="ฟ้อนต์"/>
                <a:ea typeface="ฟ้อนต์"/>
                <a:cs typeface="ฟ้อนต์"/>
                <a:sym typeface="ฟ้อนต์"/>
              </a:rPr>
              <a:t>f₂: HR → C</a:t>
            </a:r>
          </a:p>
          <a:p>
            <a:pPr algn="just">
              <a:lnSpc>
                <a:spcPts val="2681"/>
              </a:lnSpc>
              <a:spcBef>
                <a:spcPct val="0"/>
              </a:spcBef>
            </a:pPr>
            <a:r>
              <a:rPr lang="en-US" sz="2460">
                <a:solidFill>
                  <a:srgbClr val="000000"/>
                </a:solidFill>
                <a:latin typeface="ฟ้อนต์"/>
                <a:ea typeface="ฟ้อนต์"/>
                <a:cs typeface="ฟ้อนต์"/>
                <a:sym typeface="ฟ้อนต์"/>
              </a:rPr>
              <a:t>f₃: HT → R</a:t>
            </a:r>
          </a:p>
          <a:p>
            <a:pPr algn="just">
              <a:lnSpc>
                <a:spcPts val="2681"/>
              </a:lnSpc>
              <a:spcBef>
                <a:spcPct val="0"/>
              </a:spcBef>
            </a:pPr>
            <a:r>
              <a:rPr lang="en-US" sz="2460">
                <a:solidFill>
                  <a:srgbClr val="000000"/>
                </a:solidFill>
                <a:latin typeface="ฟ้อนต์"/>
                <a:ea typeface="ฟ้อนต์"/>
                <a:cs typeface="ฟ้อนต์"/>
                <a:sym typeface="ฟ้อนต์"/>
              </a:rPr>
              <a:t>f₄: CS → G</a:t>
            </a:r>
          </a:p>
          <a:p>
            <a:pPr algn="just">
              <a:lnSpc>
                <a:spcPts val="2681"/>
              </a:lnSpc>
              <a:spcBef>
                <a:spcPct val="0"/>
              </a:spcBef>
            </a:pPr>
            <a:r>
              <a:rPr lang="en-US" sz="2460">
                <a:solidFill>
                  <a:srgbClr val="000000"/>
                </a:solidFill>
                <a:latin typeface="ฟ้อนต์"/>
                <a:ea typeface="ฟ้อนต์"/>
                <a:cs typeface="ฟ้อนต์"/>
                <a:sym typeface="ฟ้อนต์"/>
              </a:rPr>
              <a:t>f₅: HS → R</a:t>
            </a:r>
          </a:p>
          <a:p>
            <a:pPr algn="just">
              <a:lnSpc>
                <a:spcPts val="2681"/>
              </a:lnSpc>
              <a:spcBef>
                <a:spcPct val="0"/>
              </a:spcBef>
            </a:pPr>
            <a:r>
              <a:rPr lang="en-US" sz="2460">
                <a:solidFill>
                  <a:srgbClr val="000000"/>
                </a:solidFill>
                <a:latin typeface="ฟ้อนต์"/>
                <a:ea typeface="ฟ้อนต์"/>
                <a:cs typeface="ฟ้อนต์"/>
                <a:sym typeface="ฟ้อนต์"/>
              </a:rPr>
              <a:t>Bước 1: Chuẩn hóa vế phải về 1 thuộc tính</a:t>
            </a:r>
          </a:p>
          <a:p>
            <a:pPr algn="just">
              <a:lnSpc>
                <a:spcPts val="2681"/>
              </a:lnSpc>
              <a:spcBef>
                <a:spcPct val="0"/>
              </a:spcBef>
            </a:pPr>
            <a:r>
              <a:rPr lang="en-US" sz="2460">
                <a:solidFill>
                  <a:srgbClr val="000000"/>
                </a:solidFill>
                <a:latin typeface="ฟ้อนต์"/>
                <a:ea typeface="ฟ้อนต์"/>
                <a:cs typeface="ฟ้อนต์"/>
                <a:sym typeface="ฟ้อนต์"/>
              </a:rPr>
              <a:t>Tập F đã có vế phải là 1 thuộc tính ⇒ không cần tách.</a:t>
            </a:r>
          </a:p>
          <a:p>
            <a:pPr algn="just">
              <a:lnSpc>
                <a:spcPts val="2681"/>
              </a:lnSpc>
              <a:spcBef>
                <a:spcPct val="0"/>
              </a:spcBef>
            </a:pPr>
            <a:r>
              <a:rPr lang="en-US" sz="2460">
                <a:solidFill>
                  <a:srgbClr val="000000"/>
                </a:solidFill>
                <a:latin typeface="ฟ้อนต์"/>
                <a:ea typeface="ฟ้อนต์"/>
                <a:cs typeface="ฟ้อนต์"/>
                <a:sym typeface="ฟ้อนต์"/>
              </a:rPr>
              <a:t>Bước 2: Loại bỏ thuộc tính dư ở vế trái</a:t>
            </a:r>
          </a:p>
          <a:p>
            <a:pPr algn="just">
              <a:lnSpc>
                <a:spcPts val="2681"/>
              </a:lnSpc>
              <a:spcBef>
                <a:spcPct val="0"/>
              </a:spcBef>
            </a:pPr>
            <a:r>
              <a:rPr lang="en-US" sz="2460">
                <a:solidFill>
                  <a:srgbClr val="000000"/>
                </a:solidFill>
                <a:latin typeface="ฟ้อนต์"/>
                <a:ea typeface="ฟ้อนต์"/>
                <a:cs typeface="ฟ้อนต์"/>
                <a:sym typeface="ฟ้อนต์"/>
              </a:rPr>
              <a:t>Xét từng phụ thuộc:</a:t>
            </a:r>
          </a:p>
          <a:p>
            <a:pPr algn="just">
              <a:lnSpc>
                <a:spcPts val="2681"/>
              </a:lnSpc>
              <a:spcBef>
                <a:spcPct val="0"/>
              </a:spcBef>
            </a:pPr>
            <a:r>
              <a:rPr lang="en-US" sz="2460">
                <a:solidFill>
                  <a:srgbClr val="000000"/>
                </a:solidFill>
                <a:latin typeface="ฟ้อนต์"/>
                <a:ea typeface="ฟ้อนต์"/>
                <a:cs typeface="ฟ้อนต์"/>
                <a:sym typeface="ฟ้อนต์"/>
              </a:rPr>
              <a:t>f₂: HR → C:</a:t>
            </a:r>
          </a:p>
          <a:p>
            <a:pPr algn="just">
              <a:lnSpc>
                <a:spcPts val="2681"/>
              </a:lnSpc>
              <a:spcBef>
                <a:spcPct val="0"/>
              </a:spcBef>
            </a:pPr>
            <a:r>
              <a:rPr lang="en-US" sz="2460">
                <a:solidFill>
                  <a:srgbClr val="000000"/>
                </a:solidFill>
                <a:latin typeface="ฟ้อนต์"/>
                <a:ea typeface="ฟ้อนต์"/>
                <a:cs typeface="ฟ้อนต์"/>
                <a:sym typeface="ฟ้อนต์"/>
              </a:rPr>
              <a:t> Xét H → C? Không, vì không tồn tại.</a:t>
            </a:r>
          </a:p>
          <a:p>
            <a:pPr algn="just">
              <a:lnSpc>
                <a:spcPts val="2681"/>
              </a:lnSpc>
              <a:spcBef>
                <a:spcPct val="0"/>
              </a:spcBef>
            </a:pPr>
            <a:r>
              <a:rPr lang="en-US" sz="2460">
                <a:solidFill>
                  <a:srgbClr val="000000"/>
                </a:solidFill>
                <a:latin typeface="ฟ้อนต์"/>
                <a:ea typeface="ฟ้อนต์"/>
                <a:cs typeface="ฟ้อนต์"/>
                <a:sym typeface="ฟ้อนต์"/>
              </a:rPr>
              <a:t> Xét R → C? Không.</a:t>
            </a:r>
          </a:p>
          <a:p>
            <a:pPr algn="just">
              <a:lnSpc>
                <a:spcPts val="2681"/>
              </a:lnSpc>
              <a:spcBef>
                <a:spcPct val="0"/>
              </a:spcBef>
            </a:pPr>
            <a:r>
              <a:rPr lang="en-US" sz="2460">
                <a:solidFill>
                  <a:srgbClr val="000000"/>
                </a:solidFill>
                <a:latin typeface="ฟ้อนต์"/>
                <a:ea typeface="ฟ้อนต์"/>
                <a:cs typeface="ฟ้อนต์"/>
                <a:sym typeface="ฟ้อนต์"/>
              </a:rPr>
              <a:t> ⇒ Không rút gọn được.</a:t>
            </a:r>
          </a:p>
          <a:p>
            <a:pPr algn="just">
              <a:lnSpc>
                <a:spcPts val="2681"/>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75F8E8">
                <a:alpha val="100000"/>
              </a:srgbClr>
            </a:gs>
            <a:gs pos="100000">
              <a:srgbClr val="6F6296">
                <a:alpha val="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255847" y="3816404"/>
            <a:ext cx="11591947" cy="9896625"/>
          </a:xfrm>
          <a:custGeom>
            <a:avLst/>
            <a:gdLst/>
            <a:ahLst/>
            <a:cxnLst/>
            <a:rect r="r" b="b" t="t" l="l"/>
            <a:pathLst>
              <a:path h="9896625" w="11591947">
                <a:moveTo>
                  <a:pt x="0" y="0"/>
                </a:moveTo>
                <a:lnTo>
                  <a:pt x="11591947" y="0"/>
                </a:lnTo>
                <a:lnTo>
                  <a:pt x="11591947" y="9896624"/>
                </a:lnTo>
                <a:lnTo>
                  <a:pt x="0" y="9896624"/>
                </a:lnTo>
                <a:lnTo>
                  <a:pt x="0" y="0"/>
                </a:lnTo>
                <a:close/>
              </a:path>
            </a:pathLst>
          </a:custGeom>
          <a:blipFill>
            <a:blip r:embed="rId2">
              <a:alphaModFix amt="64000"/>
            </a:blip>
            <a:stretch>
              <a:fillRect l="0" t="0" r="0" b="0"/>
            </a:stretch>
          </a:blipFill>
        </p:spPr>
      </p:sp>
      <p:sp>
        <p:nvSpPr>
          <p:cNvPr name="Freeform 3" id="3"/>
          <p:cNvSpPr/>
          <p:nvPr/>
        </p:nvSpPr>
        <p:spPr>
          <a:xfrm flipH="false" flipV="false" rot="0">
            <a:off x="1273997" y="1311942"/>
            <a:ext cx="503422" cy="572070"/>
          </a:xfrm>
          <a:custGeom>
            <a:avLst/>
            <a:gdLst/>
            <a:ahLst/>
            <a:cxnLst/>
            <a:rect r="r" b="b" t="t" l="l"/>
            <a:pathLst>
              <a:path h="572070" w="503422">
                <a:moveTo>
                  <a:pt x="0" y="0"/>
                </a:moveTo>
                <a:lnTo>
                  <a:pt x="503422" y="0"/>
                </a:lnTo>
                <a:lnTo>
                  <a:pt x="503422" y="572070"/>
                </a:lnTo>
                <a:lnTo>
                  <a:pt x="0" y="5720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8027387" y="1455419"/>
            <a:ext cx="2233227" cy="22332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42000"/>
                  </a:srgbClr>
                </a:gs>
                <a:gs pos="100000">
                  <a:srgbClr val="FF99FF">
                    <a:alpha val="42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273997" y="3472539"/>
            <a:ext cx="6968511" cy="1670961"/>
          </a:xfrm>
          <a:prstGeom prst="rect">
            <a:avLst/>
          </a:prstGeom>
        </p:spPr>
        <p:txBody>
          <a:bodyPr anchor="t" rtlCol="false" tIns="0" lIns="0" bIns="0" rIns="0">
            <a:spAutoFit/>
          </a:bodyPr>
          <a:lstStyle/>
          <a:p>
            <a:pPr algn="l">
              <a:lnSpc>
                <a:spcPts val="12754"/>
              </a:lnSpc>
            </a:pPr>
            <a:r>
              <a:rPr lang="en-US" sz="12147">
                <a:solidFill>
                  <a:srgbClr val="1F2374"/>
                </a:solidFill>
                <a:latin typeface="Anton"/>
                <a:ea typeface="Anton"/>
                <a:cs typeface="Anton"/>
                <a:sym typeface="Anton"/>
              </a:rPr>
              <a:t>LƯỢC ĐỒ</a:t>
            </a:r>
          </a:p>
        </p:txBody>
      </p:sp>
      <p:sp>
        <p:nvSpPr>
          <p:cNvPr name="TextBox 8" id="8"/>
          <p:cNvSpPr txBox="true"/>
          <p:nvPr/>
        </p:nvSpPr>
        <p:spPr>
          <a:xfrm rot="0">
            <a:off x="1525708" y="8067341"/>
            <a:ext cx="6291821" cy="323215"/>
          </a:xfrm>
          <a:prstGeom prst="rect">
            <a:avLst/>
          </a:prstGeom>
        </p:spPr>
        <p:txBody>
          <a:bodyPr anchor="t" rtlCol="false" tIns="0" lIns="0" bIns="0" rIns="0">
            <a:spAutoFit/>
          </a:bodyPr>
          <a:lstStyle/>
          <a:p>
            <a:pPr algn="l">
              <a:lnSpc>
                <a:spcPts val="2659"/>
              </a:lnSpc>
              <a:spcBef>
                <a:spcPct val="0"/>
              </a:spcBef>
            </a:pPr>
            <a:r>
              <a:rPr lang="en-US" sz="1899">
                <a:solidFill>
                  <a:srgbClr val="000000"/>
                </a:solidFill>
                <a:latin typeface="Montserrat"/>
                <a:ea typeface="Montserrat"/>
                <a:cs typeface="Montserrat"/>
                <a:sym typeface="Montserrat"/>
              </a:rPr>
              <a:t>HUỲNH NGUYỄN NHỰT LINH, PHAN TRỌNG PHÚC</a:t>
            </a:r>
          </a:p>
        </p:txBody>
      </p:sp>
      <p:sp>
        <p:nvSpPr>
          <p:cNvPr name="TextBox 9" id="9"/>
          <p:cNvSpPr txBox="true"/>
          <p:nvPr/>
        </p:nvSpPr>
        <p:spPr>
          <a:xfrm rot="0">
            <a:off x="1986078" y="1407794"/>
            <a:ext cx="2772175" cy="495301"/>
          </a:xfrm>
          <a:prstGeom prst="rect">
            <a:avLst/>
          </a:prstGeom>
        </p:spPr>
        <p:txBody>
          <a:bodyPr anchor="t" rtlCol="false" tIns="0" lIns="0" bIns="0" rIns="0">
            <a:spAutoFit/>
          </a:bodyPr>
          <a:lstStyle/>
          <a:p>
            <a:pPr algn="l">
              <a:lnSpc>
                <a:spcPts val="4199"/>
              </a:lnSpc>
              <a:spcBef>
                <a:spcPct val="0"/>
              </a:spcBef>
            </a:pPr>
            <a:r>
              <a:rPr lang="en-US" b="true" sz="2999">
                <a:solidFill>
                  <a:srgbClr val="000000"/>
                </a:solidFill>
                <a:latin typeface="Montserrat Bold"/>
                <a:ea typeface="Montserrat Bold"/>
                <a:cs typeface="Montserrat Bold"/>
                <a:sym typeface="Montserrat Bold"/>
              </a:rPr>
              <a:t>YÊU CẦU 2:</a:t>
            </a:r>
          </a:p>
        </p:txBody>
      </p:sp>
      <p:sp>
        <p:nvSpPr>
          <p:cNvPr name="TextBox 10" id="10"/>
          <p:cNvSpPr txBox="true"/>
          <p:nvPr/>
        </p:nvSpPr>
        <p:spPr>
          <a:xfrm rot="0">
            <a:off x="1273997" y="5234813"/>
            <a:ext cx="7753027" cy="2463589"/>
          </a:xfrm>
          <a:prstGeom prst="rect">
            <a:avLst/>
          </a:prstGeom>
        </p:spPr>
        <p:txBody>
          <a:bodyPr anchor="t" rtlCol="false" tIns="0" lIns="0" bIns="0" rIns="0">
            <a:spAutoFit/>
          </a:bodyPr>
          <a:lstStyle/>
          <a:p>
            <a:pPr algn="l">
              <a:lnSpc>
                <a:spcPts val="18868"/>
              </a:lnSpc>
            </a:pPr>
            <a:r>
              <a:rPr lang="en-US" sz="17969">
                <a:solidFill>
                  <a:srgbClr val="C4459F"/>
                </a:solidFill>
                <a:latin typeface="Anton"/>
                <a:ea typeface="Anton"/>
                <a:cs typeface="Anton"/>
                <a:sym typeface="Anton"/>
              </a:rPr>
              <a:t>QUAN HỆ</a:t>
            </a:r>
          </a:p>
        </p:txBody>
      </p:sp>
      <p:sp>
        <p:nvSpPr>
          <p:cNvPr name="Freeform 11" id="11"/>
          <p:cNvSpPr/>
          <p:nvPr/>
        </p:nvSpPr>
        <p:spPr>
          <a:xfrm flipH="false" flipV="false" rot="0">
            <a:off x="8886696" y="-677276"/>
            <a:ext cx="9401304" cy="12309399"/>
          </a:xfrm>
          <a:custGeom>
            <a:avLst/>
            <a:gdLst/>
            <a:ahLst/>
            <a:cxnLst/>
            <a:rect r="r" b="b" t="t" l="l"/>
            <a:pathLst>
              <a:path h="12309399" w="9401304">
                <a:moveTo>
                  <a:pt x="0" y="0"/>
                </a:moveTo>
                <a:lnTo>
                  <a:pt x="9401304" y="0"/>
                </a:lnTo>
                <a:lnTo>
                  <a:pt x="9401304" y="12309399"/>
                </a:lnTo>
                <a:lnTo>
                  <a:pt x="0" y="12309399"/>
                </a:lnTo>
                <a:lnTo>
                  <a:pt x="0" y="0"/>
                </a:lnTo>
                <a:close/>
              </a:path>
            </a:pathLst>
          </a:custGeom>
          <a:blipFill>
            <a:blip r:embed="rId5"/>
            <a:stretch>
              <a:fillRect l="0" t="0" r="0" b="0"/>
            </a:stretch>
          </a:blipFill>
        </p:spPr>
      </p:sp>
      <p:grpSp>
        <p:nvGrpSpPr>
          <p:cNvPr name="Group 12" id="12"/>
          <p:cNvGrpSpPr/>
          <p:nvPr/>
        </p:nvGrpSpPr>
        <p:grpSpPr>
          <a:xfrm rot="0">
            <a:off x="7302214" y="3301089"/>
            <a:ext cx="1030630" cy="10306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65000"/>
                  </a:srgbClr>
                </a:gs>
                <a:gs pos="100000">
                  <a:srgbClr val="FF99FF">
                    <a:alpha val="65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0.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grpSp>
        <p:nvGrpSpPr>
          <p:cNvPr name="Group 2" id="2"/>
          <p:cNvGrpSpPr/>
          <p:nvPr/>
        </p:nvGrpSpPr>
        <p:grpSpPr>
          <a:xfrm rot="0">
            <a:off x="0" y="-514350"/>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FFFFF"/>
            </a:solidFill>
          </p:spPr>
        </p:sp>
        <p:sp>
          <p:nvSpPr>
            <p:cNvPr name="TextBox 4" id="4"/>
            <p:cNvSpPr txBox="true"/>
            <p:nvPr/>
          </p:nvSpPr>
          <p:spPr>
            <a:xfrm>
              <a:off x="0" y="-38100"/>
              <a:ext cx="4816593" cy="850900"/>
            </a:xfrm>
            <a:prstGeom prst="rect">
              <a:avLst/>
            </a:prstGeom>
          </p:spPr>
          <p:txBody>
            <a:bodyPr anchor="ctr" rtlCol="false" tIns="50800" lIns="50800" bIns="50800" rIns="50800"/>
            <a:lstStyle/>
            <a:p>
              <a:pPr algn="ctr">
                <a:lnSpc>
                  <a:spcPts val="3091"/>
                </a:lnSpc>
              </a:pPr>
            </a:p>
          </p:txBody>
        </p:sp>
      </p:grpSp>
      <p:grpSp>
        <p:nvGrpSpPr>
          <p:cNvPr name="Group 5" id="5"/>
          <p:cNvGrpSpPr/>
          <p:nvPr/>
        </p:nvGrpSpPr>
        <p:grpSpPr>
          <a:xfrm rot="0">
            <a:off x="0" y="9645015"/>
            <a:ext cx="18288000" cy="1988820"/>
            <a:chOff x="0" y="0"/>
            <a:chExt cx="4816593" cy="523804"/>
          </a:xfrm>
        </p:grpSpPr>
        <p:sp>
          <p:nvSpPr>
            <p:cNvPr name="Freeform 6" id="6"/>
            <p:cNvSpPr/>
            <p:nvPr/>
          </p:nvSpPr>
          <p:spPr>
            <a:xfrm flipH="false" flipV="false" rot="0">
              <a:off x="0" y="0"/>
              <a:ext cx="4816592" cy="523804"/>
            </a:xfrm>
            <a:custGeom>
              <a:avLst/>
              <a:gdLst/>
              <a:ahLst/>
              <a:cxnLst/>
              <a:rect r="r" b="b" t="t" l="l"/>
              <a:pathLst>
                <a:path h="523804" w="4816592">
                  <a:moveTo>
                    <a:pt x="0" y="0"/>
                  </a:moveTo>
                  <a:lnTo>
                    <a:pt x="4816592" y="0"/>
                  </a:lnTo>
                  <a:lnTo>
                    <a:pt x="4816592" y="523804"/>
                  </a:lnTo>
                  <a:lnTo>
                    <a:pt x="0" y="523804"/>
                  </a:lnTo>
                  <a:close/>
                </a:path>
              </a:pathLst>
            </a:custGeom>
            <a:solidFill>
              <a:srgbClr val="FFFFFF"/>
            </a:solidFill>
          </p:spPr>
        </p:sp>
        <p:sp>
          <p:nvSpPr>
            <p:cNvPr name="TextBox 7" id="7"/>
            <p:cNvSpPr txBox="true"/>
            <p:nvPr/>
          </p:nvSpPr>
          <p:spPr>
            <a:xfrm>
              <a:off x="0" y="-38100"/>
              <a:ext cx="4816593" cy="561904"/>
            </a:xfrm>
            <a:prstGeom prst="rect">
              <a:avLst/>
            </a:prstGeom>
          </p:spPr>
          <p:txBody>
            <a:bodyPr anchor="ctr" rtlCol="false" tIns="50800" lIns="50800" bIns="50800" rIns="50800"/>
            <a:lstStyle/>
            <a:p>
              <a:pPr algn="ctr">
                <a:lnSpc>
                  <a:spcPts val="3091"/>
                </a:lnSpc>
              </a:pPr>
            </a:p>
          </p:txBody>
        </p:sp>
      </p:grpSp>
      <p:sp>
        <p:nvSpPr>
          <p:cNvPr name="TextBox 8" id="8"/>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Minh Kha</a:t>
            </a:r>
          </a:p>
        </p:txBody>
      </p:sp>
      <p:sp>
        <p:nvSpPr>
          <p:cNvPr name="TextBox 9" id="9"/>
          <p:cNvSpPr txBox="true"/>
          <p:nvPr/>
        </p:nvSpPr>
        <p:spPr>
          <a:xfrm rot="0">
            <a:off x="1028700" y="1762250"/>
            <a:ext cx="6390799" cy="433692"/>
          </a:xfrm>
          <a:prstGeom prst="rect">
            <a:avLst/>
          </a:prstGeom>
        </p:spPr>
        <p:txBody>
          <a:bodyPr anchor="t" rtlCol="false" tIns="0" lIns="0" bIns="0" rIns="0">
            <a:spAutoFit/>
          </a:bodyPr>
          <a:lstStyle/>
          <a:p>
            <a:pPr algn="ctr">
              <a:lnSpc>
                <a:spcPts val="3368"/>
              </a:lnSpc>
              <a:spcBef>
                <a:spcPct val="0"/>
              </a:spcBef>
            </a:pPr>
            <a:r>
              <a:rPr lang="en-US" b="true" sz="3090">
                <a:solidFill>
                  <a:srgbClr val="000000"/>
                </a:solidFill>
                <a:latin typeface="ฟ้อนต์ Bold"/>
                <a:ea typeface="ฟ้อนต์ Bold"/>
                <a:cs typeface="ฟ้อนต์ Bold"/>
                <a:sym typeface="ฟ้อนต์ Bold"/>
              </a:rPr>
              <a:t>Câu 6: Tìm phủ tối thiểu của tập F</a:t>
            </a:r>
          </a:p>
        </p:txBody>
      </p:sp>
      <p:sp>
        <p:nvSpPr>
          <p:cNvPr name="TextBox 10" id="10"/>
          <p:cNvSpPr txBox="true"/>
          <p:nvPr/>
        </p:nvSpPr>
        <p:spPr>
          <a:xfrm rot="0">
            <a:off x="595992" y="2952674"/>
            <a:ext cx="11494889" cy="6339916"/>
          </a:xfrm>
          <a:prstGeom prst="rect">
            <a:avLst/>
          </a:prstGeom>
        </p:spPr>
        <p:txBody>
          <a:bodyPr anchor="t" rtlCol="false" tIns="0" lIns="0" bIns="0" rIns="0">
            <a:spAutoFit/>
          </a:bodyPr>
          <a:lstStyle/>
          <a:p>
            <a:pPr algn="just">
              <a:lnSpc>
                <a:spcPts val="2681"/>
              </a:lnSpc>
              <a:spcBef>
                <a:spcPct val="0"/>
              </a:spcBef>
            </a:pPr>
            <a:r>
              <a:rPr lang="en-US" sz="2460">
                <a:solidFill>
                  <a:srgbClr val="000000"/>
                </a:solidFill>
                <a:latin typeface="ฟ้อนต์"/>
                <a:ea typeface="ฟ้อนต์"/>
                <a:cs typeface="ฟ้อนต์"/>
                <a:sym typeface="ฟ้อนต์"/>
              </a:rPr>
              <a:t>f₃: HT → R:</a:t>
            </a:r>
          </a:p>
          <a:p>
            <a:pPr algn="just">
              <a:lnSpc>
                <a:spcPts val="2681"/>
              </a:lnSpc>
              <a:spcBef>
                <a:spcPct val="0"/>
              </a:spcBef>
            </a:pPr>
            <a:r>
              <a:rPr lang="en-US" sz="2460">
                <a:solidFill>
                  <a:srgbClr val="000000"/>
                </a:solidFill>
                <a:latin typeface="ฟ้อนต์"/>
                <a:ea typeface="ฟ้อนต์"/>
                <a:cs typeface="ฟ้อนต์"/>
                <a:sym typeface="ฟ้อนต์"/>
              </a:rPr>
              <a:t> H → R? Không.</a:t>
            </a:r>
          </a:p>
          <a:p>
            <a:pPr algn="just">
              <a:lnSpc>
                <a:spcPts val="2681"/>
              </a:lnSpc>
              <a:spcBef>
                <a:spcPct val="0"/>
              </a:spcBef>
            </a:pPr>
            <a:r>
              <a:rPr lang="en-US" sz="2460">
                <a:solidFill>
                  <a:srgbClr val="000000"/>
                </a:solidFill>
                <a:latin typeface="ฟ้อนต์"/>
                <a:ea typeface="ฟ้อนต์"/>
                <a:cs typeface="ฟ้อนต์"/>
                <a:sym typeface="ฟ้อนต์"/>
              </a:rPr>
              <a:t> T → R? Không.</a:t>
            </a:r>
          </a:p>
          <a:p>
            <a:pPr algn="just">
              <a:lnSpc>
                <a:spcPts val="2681"/>
              </a:lnSpc>
              <a:spcBef>
                <a:spcPct val="0"/>
              </a:spcBef>
            </a:pPr>
            <a:r>
              <a:rPr lang="en-US" sz="2460">
                <a:solidFill>
                  <a:srgbClr val="000000"/>
                </a:solidFill>
                <a:latin typeface="ฟ้อนต์"/>
                <a:ea typeface="ฟ้อนต์"/>
                <a:cs typeface="ฟ้อนต์"/>
                <a:sym typeface="ฟ้อนต์"/>
              </a:rPr>
              <a:t> ⇒ Không rút gọn.</a:t>
            </a:r>
          </a:p>
          <a:p>
            <a:pPr algn="just">
              <a:lnSpc>
                <a:spcPts val="2681"/>
              </a:lnSpc>
              <a:spcBef>
                <a:spcPct val="0"/>
              </a:spcBef>
            </a:pPr>
            <a:r>
              <a:rPr lang="en-US" sz="2460">
                <a:solidFill>
                  <a:srgbClr val="000000"/>
                </a:solidFill>
                <a:latin typeface="ฟ้อนต์"/>
                <a:ea typeface="ฟ้อนต์"/>
                <a:cs typeface="ฟ้อนต์"/>
                <a:sym typeface="ฟ้อนต์"/>
              </a:rPr>
              <a:t>f₄: CS → G:</a:t>
            </a:r>
          </a:p>
          <a:p>
            <a:pPr algn="just">
              <a:lnSpc>
                <a:spcPts val="2681"/>
              </a:lnSpc>
              <a:spcBef>
                <a:spcPct val="0"/>
              </a:spcBef>
            </a:pPr>
            <a:r>
              <a:rPr lang="en-US" sz="2460">
                <a:solidFill>
                  <a:srgbClr val="000000"/>
                </a:solidFill>
                <a:latin typeface="ฟ้อนต์"/>
                <a:ea typeface="ฟ้อนต์"/>
                <a:cs typeface="ฟ้อนต์"/>
                <a:sym typeface="ฟ้อนต์"/>
              </a:rPr>
              <a:t> C → G? Không.</a:t>
            </a:r>
          </a:p>
          <a:p>
            <a:pPr algn="just">
              <a:lnSpc>
                <a:spcPts val="2681"/>
              </a:lnSpc>
              <a:spcBef>
                <a:spcPct val="0"/>
              </a:spcBef>
            </a:pPr>
            <a:r>
              <a:rPr lang="en-US" sz="2460">
                <a:solidFill>
                  <a:srgbClr val="000000"/>
                </a:solidFill>
                <a:latin typeface="ฟ้อนต์"/>
                <a:ea typeface="ฟ้อนต์"/>
                <a:cs typeface="ฟ้อนต์"/>
                <a:sym typeface="ฟ้อนต์"/>
              </a:rPr>
              <a:t> S → G? Không.</a:t>
            </a:r>
          </a:p>
          <a:p>
            <a:pPr algn="just">
              <a:lnSpc>
                <a:spcPts val="2681"/>
              </a:lnSpc>
              <a:spcBef>
                <a:spcPct val="0"/>
              </a:spcBef>
            </a:pPr>
            <a:r>
              <a:rPr lang="en-US" sz="2460">
                <a:solidFill>
                  <a:srgbClr val="000000"/>
                </a:solidFill>
                <a:latin typeface="ฟ้อนต์"/>
                <a:ea typeface="ฟ้อนต์"/>
                <a:cs typeface="ฟ้อนต์"/>
                <a:sym typeface="ฟ้อนต์"/>
              </a:rPr>
              <a:t> ⇒ Không rút gọn.</a:t>
            </a:r>
          </a:p>
          <a:p>
            <a:pPr algn="just">
              <a:lnSpc>
                <a:spcPts val="2681"/>
              </a:lnSpc>
              <a:spcBef>
                <a:spcPct val="0"/>
              </a:spcBef>
            </a:pPr>
            <a:r>
              <a:rPr lang="en-US" sz="2460">
                <a:solidFill>
                  <a:srgbClr val="000000"/>
                </a:solidFill>
                <a:latin typeface="ฟ้อนต์"/>
                <a:ea typeface="ฟ้อนต์"/>
                <a:cs typeface="ฟ้อนต์"/>
                <a:sym typeface="ฟ้อนต์"/>
              </a:rPr>
              <a:t>f₅: HS → R:</a:t>
            </a:r>
          </a:p>
          <a:p>
            <a:pPr algn="just">
              <a:lnSpc>
                <a:spcPts val="2681"/>
              </a:lnSpc>
              <a:spcBef>
                <a:spcPct val="0"/>
              </a:spcBef>
            </a:pPr>
            <a:r>
              <a:rPr lang="en-US" sz="2460">
                <a:solidFill>
                  <a:srgbClr val="000000"/>
                </a:solidFill>
                <a:latin typeface="ฟ้อนต์"/>
                <a:ea typeface="ฟ้อนต์"/>
                <a:cs typeface="ฟ้อนต์"/>
                <a:sym typeface="ฟ้อนต์"/>
              </a:rPr>
              <a:t> H → R? Không.</a:t>
            </a:r>
          </a:p>
          <a:p>
            <a:pPr algn="just">
              <a:lnSpc>
                <a:spcPts val="2681"/>
              </a:lnSpc>
              <a:spcBef>
                <a:spcPct val="0"/>
              </a:spcBef>
            </a:pPr>
            <a:r>
              <a:rPr lang="en-US" sz="2460">
                <a:solidFill>
                  <a:srgbClr val="000000"/>
                </a:solidFill>
                <a:latin typeface="ฟ้อนต์"/>
                <a:ea typeface="ฟ้อนต์"/>
                <a:cs typeface="ฟ้อนต์"/>
                <a:sym typeface="ฟ้อนต์"/>
              </a:rPr>
              <a:t> S → R? Không.</a:t>
            </a:r>
          </a:p>
          <a:p>
            <a:pPr algn="just">
              <a:lnSpc>
                <a:spcPts val="2681"/>
              </a:lnSpc>
              <a:spcBef>
                <a:spcPct val="0"/>
              </a:spcBef>
            </a:pPr>
            <a:r>
              <a:rPr lang="en-US" sz="2460">
                <a:solidFill>
                  <a:srgbClr val="000000"/>
                </a:solidFill>
                <a:latin typeface="ฟ้อนต์"/>
                <a:ea typeface="ฟ้อนต์"/>
                <a:cs typeface="ฟ้อนต์"/>
                <a:sym typeface="ฟ้อนต์"/>
              </a:rPr>
              <a:t> ⇒ Không rút gọn.</a:t>
            </a:r>
          </a:p>
          <a:p>
            <a:pPr algn="just">
              <a:lnSpc>
                <a:spcPts val="2681"/>
              </a:lnSpc>
              <a:spcBef>
                <a:spcPct val="0"/>
              </a:spcBef>
            </a:pPr>
            <a:r>
              <a:rPr lang="en-US" sz="2460">
                <a:solidFill>
                  <a:srgbClr val="000000"/>
                </a:solidFill>
                <a:latin typeface="ฟ้อนต์"/>
                <a:ea typeface="ฟ้อนต์"/>
                <a:cs typeface="ฟ้อนต์"/>
                <a:sym typeface="ฟ้อนต์"/>
              </a:rPr>
              <a:t>→ Không có thuộc tính dư ở vế trái.</a:t>
            </a:r>
          </a:p>
          <a:p>
            <a:pPr algn="just">
              <a:lnSpc>
                <a:spcPts val="2681"/>
              </a:lnSpc>
              <a:spcBef>
                <a:spcPct val="0"/>
              </a:spcBef>
            </a:pPr>
            <a:r>
              <a:rPr lang="en-US" sz="2460">
                <a:solidFill>
                  <a:srgbClr val="000000"/>
                </a:solidFill>
                <a:latin typeface="ฟ้อนต์"/>
                <a:ea typeface="ฟ้อนต์"/>
                <a:cs typeface="ฟ้อนต์"/>
                <a:sym typeface="ฟ้อนต์"/>
              </a:rPr>
              <a:t>Bước 3: Loại bỏ phụ thuộc dư</a:t>
            </a:r>
          </a:p>
          <a:p>
            <a:pPr algn="just">
              <a:lnSpc>
                <a:spcPts val="2681"/>
              </a:lnSpc>
              <a:spcBef>
                <a:spcPct val="0"/>
              </a:spcBef>
            </a:pPr>
            <a:r>
              <a:rPr lang="en-US" sz="2460">
                <a:solidFill>
                  <a:srgbClr val="000000"/>
                </a:solidFill>
                <a:latin typeface="ฟ้อนต์"/>
                <a:ea typeface="ฟ้อนต์"/>
                <a:cs typeface="ฟ้อนต์"/>
                <a:sym typeface="ฟ้อนต์"/>
              </a:rPr>
              <a:t>Xét loại từng phụ thuộc có còn suy diễn được từ các phụ thuộc còn lại không.</a:t>
            </a:r>
          </a:p>
          <a:p>
            <a:pPr algn="just">
              <a:lnSpc>
                <a:spcPts val="2681"/>
              </a:lnSpc>
              <a:spcBef>
                <a:spcPct val="0"/>
              </a:spcBef>
            </a:pPr>
            <a:r>
              <a:rPr lang="en-US" sz="2460">
                <a:solidFill>
                  <a:srgbClr val="000000"/>
                </a:solidFill>
                <a:latin typeface="ฟ้อนต์"/>
                <a:ea typeface="ฟ้อนต์"/>
                <a:cs typeface="ฟ้อนต์"/>
                <a:sym typeface="ฟ้อนต์"/>
              </a:rPr>
              <a:t>Không thể suy được HS → R vì HS không cho ra C, H, hay T.</a:t>
            </a:r>
          </a:p>
          <a:p>
            <a:pPr algn="just">
              <a:lnSpc>
                <a:spcPts val="2681"/>
              </a:lnSpc>
              <a:spcBef>
                <a:spcPct val="0"/>
              </a:spcBef>
            </a:pPr>
            <a:r>
              <a:rPr lang="en-US" sz="2460">
                <a:solidFill>
                  <a:srgbClr val="000000"/>
                </a:solidFill>
                <a:latin typeface="ฟ้อนต์"/>
                <a:ea typeface="ฟ้อนต์"/>
                <a:cs typeface="ฟ้อนต์"/>
                <a:sym typeface="ฟ้อนต์"/>
              </a:rPr>
              <a:t> → Không phụ thuộc nào là dư.</a:t>
            </a:r>
          </a:p>
          <a:p>
            <a:pPr algn="just">
              <a:lnSpc>
                <a:spcPts val="2681"/>
              </a:lnSpc>
              <a:spcBef>
                <a:spcPct val="0"/>
              </a:spcBef>
            </a:pPr>
            <a:r>
              <a:rPr lang="en-US" sz="2460">
                <a:solidFill>
                  <a:srgbClr val="000000"/>
                </a:solidFill>
                <a:latin typeface="ฟ้อนต์"/>
                <a:ea typeface="ฟ้อนต์"/>
                <a:cs typeface="ฟ้อนต์"/>
                <a:sym typeface="ฟ้อนต์"/>
              </a:rPr>
              <a:t>Phủ tối thiểu Fmin chính là F:</a:t>
            </a:r>
          </a:p>
          <a:p>
            <a:pPr algn="just">
              <a:lnSpc>
                <a:spcPts val="2681"/>
              </a:lnSpc>
              <a:spcBef>
                <a:spcPct val="0"/>
              </a:spcBef>
            </a:pPr>
            <a:r>
              <a:rPr lang="en-US" sz="2460">
                <a:solidFill>
                  <a:srgbClr val="000000"/>
                </a:solidFill>
                <a:latin typeface="ฟ้อนต์"/>
                <a:ea typeface="ฟ้อนต์"/>
                <a:cs typeface="ฟ้อนต์"/>
                <a:sym typeface="ฟ้อนต์"/>
              </a:rPr>
              <a:t>=&gt;Fmin = {C→T; HR→C; HT→R; CS→G; HS→R}</a:t>
            </a:r>
          </a:p>
        </p:txBody>
      </p:sp>
    </p:spTree>
  </p:cSld>
  <p:clrMapOvr>
    <a:masterClrMapping/>
  </p:clrMapOvr>
</p:sld>
</file>

<file path=ppt/slides/slide51.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FFFFF"/>
            </a:solidFill>
          </p:spPr>
        </p:sp>
        <p:sp>
          <p:nvSpPr>
            <p:cNvPr name="TextBox 4" id="4"/>
            <p:cNvSpPr txBox="true"/>
            <p:nvPr/>
          </p:nvSpPr>
          <p:spPr>
            <a:xfrm>
              <a:off x="0" y="-38100"/>
              <a:ext cx="4816593" cy="850900"/>
            </a:xfrm>
            <a:prstGeom prst="rect">
              <a:avLst/>
            </a:prstGeom>
          </p:spPr>
          <p:txBody>
            <a:bodyPr anchor="ctr" rtlCol="false" tIns="50800" lIns="50800" bIns="50800" rIns="50800"/>
            <a:lstStyle/>
            <a:p>
              <a:pPr algn="ctr">
                <a:lnSpc>
                  <a:spcPts val="3091"/>
                </a:lnSpc>
              </a:pPr>
            </a:p>
          </p:txBody>
        </p:sp>
      </p:grpSp>
      <p:grpSp>
        <p:nvGrpSpPr>
          <p:cNvPr name="Group 5" id="5"/>
          <p:cNvGrpSpPr/>
          <p:nvPr/>
        </p:nvGrpSpPr>
        <p:grpSpPr>
          <a:xfrm rot="0">
            <a:off x="0" y="8298180"/>
            <a:ext cx="18288000" cy="1988820"/>
            <a:chOff x="0" y="0"/>
            <a:chExt cx="4816593" cy="523804"/>
          </a:xfrm>
        </p:grpSpPr>
        <p:sp>
          <p:nvSpPr>
            <p:cNvPr name="Freeform 6" id="6"/>
            <p:cNvSpPr/>
            <p:nvPr/>
          </p:nvSpPr>
          <p:spPr>
            <a:xfrm flipH="false" flipV="false" rot="0">
              <a:off x="0" y="0"/>
              <a:ext cx="4816592" cy="523804"/>
            </a:xfrm>
            <a:custGeom>
              <a:avLst/>
              <a:gdLst/>
              <a:ahLst/>
              <a:cxnLst/>
              <a:rect r="r" b="b" t="t" l="l"/>
              <a:pathLst>
                <a:path h="523804" w="4816592">
                  <a:moveTo>
                    <a:pt x="0" y="0"/>
                  </a:moveTo>
                  <a:lnTo>
                    <a:pt x="4816592" y="0"/>
                  </a:lnTo>
                  <a:lnTo>
                    <a:pt x="4816592" y="523804"/>
                  </a:lnTo>
                  <a:lnTo>
                    <a:pt x="0" y="523804"/>
                  </a:lnTo>
                  <a:close/>
                </a:path>
              </a:pathLst>
            </a:custGeom>
            <a:solidFill>
              <a:srgbClr val="FFFFFF"/>
            </a:solidFill>
          </p:spPr>
        </p:sp>
        <p:sp>
          <p:nvSpPr>
            <p:cNvPr name="TextBox 7" id="7"/>
            <p:cNvSpPr txBox="true"/>
            <p:nvPr/>
          </p:nvSpPr>
          <p:spPr>
            <a:xfrm>
              <a:off x="0" y="-38100"/>
              <a:ext cx="4816593" cy="561904"/>
            </a:xfrm>
            <a:prstGeom prst="rect">
              <a:avLst/>
            </a:prstGeom>
          </p:spPr>
          <p:txBody>
            <a:bodyPr anchor="ctr" rtlCol="false" tIns="50800" lIns="50800" bIns="50800" rIns="50800"/>
            <a:lstStyle/>
            <a:p>
              <a:pPr algn="ctr">
                <a:lnSpc>
                  <a:spcPts val="3091"/>
                </a:lnSpc>
              </a:pPr>
            </a:p>
          </p:txBody>
        </p:sp>
      </p:grpSp>
      <p:sp>
        <p:nvSpPr>
          <p:cNvPr name="TextBox 8" id="8"/>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Minh Kha</a:t>
            </a:r>
          </a:p>
        </p:txBody>
      </p:sp>
      <p:sp>
        <p:nvSpPr>
          <p:cNvPr name="TextBox 9" id="9"/>
          <p:cNvSpPr txBox="true"/>
          <p:nvPr/>
        </p:nvSpPr>
        <p:spPr>
          <a:xfrm rot="0">
            <a:off x="1028700" y="2278775"/>
            <a:ext cx="5611773" cy="531114"/>
          </a:xfrm>
          <a:prstGeom prst="rect">
            <a:avLst/>
          </a:prstGeom>
        </p:spPr>
        <p:txBody>
          <a:bodyPr anchor="t" rtlCol="false" tIns="0" lIns="0" bIns="0" rIns="0">
            <a:spAutoFit/>
          </a:bodyPr>
          <a:lstStyle/>
          <a:p>
            <a:pPr algn="ctr">
              <a:lnSpc>
                <a:spcPts val="4326"/>
              </a:lnSpc>
              <a:spcBef>
                <a:spcPct val="0"/>
              </a:spcBef>
            </a:pPr>
            <a:r>
              <a:rPr lang="en-US" b="true" sz="3090">
                <a:solidFill>
                  <a:srgbClr val="000000"/>
                </a:solidFill>
                <a:latin typeface="ฟ้อนต์ Bold"/>
                <a:ea typeface="ฟ้อนต์ Bold"/>
                <a:cs typeface="ฟ้อนต์ Bold"/>
                <a:sym typeface="ฟ้อนต์ Bold"/>
              </a:rPr>
              <a:t>Câu 11: Xác định phủ tối thiểu</a:t>
            </a:r>
          </a:p>
        </p:txBody>
      </p:sp>
      <p:sp>
        <p:nvSpPr>
          <p:cNvPr name="TextBox 10" id="10"/>
          <p:cNvSpPr txBox="true"/>
          <p:nvPr/>
        </p:nvSpPr>
        <p:spPr>
          <a:xfrm rot="0">
            <a:off x="1028700" y="3318320"/>
            <a:ext cx="10703707" cy="4700016"/>
          </a:xfrm>
          <a:prstGeom prst="rect">
            <a:avLst/>
          </a:prstGeom>
        </p:spPr>
        <p:txBody>
          <a:bodyPr anchor="t" rtlCol="false" tIns="0" lIns="0" bIns="0" rIns="0">
            <a:spAutoFit/>
          </a:bodyPr>
          <a:lstStyle/>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a) Q1(ABCDEGH), F₁={A→H, AB→C, BC→D, G→B}</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AB→C: không thể rút A hoặc B vì không có A→C hay B→C</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BC→D: tương tự</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 → Không tách được</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=&gt; Fmin = {A→H, AB→C, BC→D, G→B}</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b) Q2(ABCSXYZ), F₂={S→A; AX→B; S→B; BY→C; CZ→X}</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AX → B: kiểm tra X → B? Không → không rút</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S→A, S→B ⇒ Gộp: S → AB</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 → Thay S→A, S→B bằng S→AB</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=&gt; Fmin = {S→AB, AX→B, BY→C, CZ→X}</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c) Q3(ABCDEGHIJ), F₃={BG→D; G→J; AI→C; CE→H; BD→G; JH→A; D→I}</a:t>
            </a:r>
          </a:p>
        </p:txBody>
      </p:sp>
    </p:spTree>
  </p:cSld>
  <p:clrMapOvr>
    <a:masterClrMapping/>
  </p:clrMapOvr>
</p:sld>
</file>

<file path=ppt/slides/slide52.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FFFFF"/>
            </a:solidFill>
          </p:spPr>
        </p:sp>
        <p:sp>
          <p:nvSpPr>
            <p:cNvPr name="TextBox 4" id="4"/>
            <p:cNvSpPr txBox="true"/>
            <p:nvPr/>
          </p:nvSpPr>
          <p:spPr>
            <a:xfrm>
              <a:off x="0" y="-38100"/>
              <a:ext cx="4816593" cy="850900"/>
            </a:xfrm>
            <a:prstGeom prst="rect">
              <a:avLst/>
            </a:prstGeom>
          </p:spPr>
          <p:txBody>
            <a:bodyPr anchor="ctr" rtlCol="false" tIns="50800" lIns="50800" bIns="50800" rIns="50800"/>
            <a:lstStyle/>
            <a:p>
              <a:pPr algn="ctr">
                <a:lnSpc>
                  <a:spcPts val="3091"/>
                </a:lnSpc>
              </a:pPr>
            </a:p>
          </p:txBody>
        </p:sp>
      </p:grpSp>
      <p:grpSp>
        <p:nvGrpSpPr>
          <p:cNvPr name="Group 5" id="5"/>
          <p:cNvGrpSpPr/>
          <p:nvPr/>
        </p:nvGrpSpPr>
        <p:grpSpPr>
          <a:xfrm rot="0">
            <a:off x="0" y="8298180"/>
            <a:ext cx="18288000" cy="1988820"/>
            <a:chOff x="0" y="0"/>
            <a:chExt cx="4816593" cy="523804"/>
          </a:xfrm>
        </p:grpSpPr>
        <p:sp>
          <p:nvSpPr>
            <p:cNvPr name="Freeform 6" id="6"/>
            <p:cNvSpPr/>
            <p:nvPr/>
          </p:nvSpPr>
          <p:spPr>
            <a:xfrm flipH="false" flipV="false" rot="0">
              <a:off x="0" y="0"/>
              <a:ext cx="4816592" cy="523804"/>
            </a:xfrm>
            <a:custGeom>
              <a:avLst/>
              <a:gdLst/>
              <a:ahLst/>
              <a:cxnLst/>
              <a:rect r="r" b="b" t="t" l="l"/>
              <a:pathLst>
                <a:path h="523804" w="4816592">
                  <a:moveTo>
                    <a:pt x="0" y="0"/>
                  </a:moveTo>
                  <a:lnTo>
                    <a:pt x="4816592" y="0"/>
                  </a:lnTo>
                  <a:lnTo>
                    <a:pt x="4816592" y="523804"/>
                  </a:lnTo>
                  <a:lnTo>
                    <a:pt x="0" y="523804"/>
                  </a:lnTo>
                  <a:close/>
                </a:path>
              </a:pathLst>
            </a:custGeom>
            <a:solidFill>
              <a:srgbClr val="FFFFFF"/>
            </a:solidFill>
          </p:spPr>
        </p:sp>
        <p:sp>
          <p:nvSpPr>
            <p:cNvPr name="TextBox 7" id="7"/>
            <p:cNvSpPr txBox="true"/>
            <p:nvPr/>
          </p:nvSpPr>
          <p:spPr>
            <a:xfrm>
              <a:off x="0" y="-38100"/>
              <a:ext cx="4816593" cy="561904"/>
            </a:xfrm>
            <a:prstGeom prst="rect">
              <a:avLst/>
            </a:prstGeom>
          </p:spPr>
          <p:txBody>
            <a:bodyPr anchor="ctr" rtlCol="false" tIns="50800" lIns="50800" bIns="50800" rIns="50800"/>
            <a:lstStyle/>
            <a:p>
              <a:pPr algn="ctr">
                <a:lnSpc>
                  <a:spcPts val="3091"/>
                </a:lnSpc>
              </a:pPr>
            </a:p>
          </p:txBody>
        </p:sp>
      </p:grpSp>
      <p:sp>
        <p:nvSpPr>
          <p:cNvPr name="TextBox 8" id="8"/>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Minh Kha</a:t>
            </a:r>
          </a:p>
        </p:txBody>
      </p:sp>
      <p:sp>
        <p:nvSpPr>
          <p:cNvPr name="TextBox 9" id="9"/>
          <p:cNvSpPr txBox="true"/>
          <p:nvPr/>
        </p:nvSpPr>
        <p:spPr>
          <a:xfrm rot="0">
            <a:off x="1299807" y="1476375"/>
            <a:ext cx="3183850" cy="531114"/>
          </a:xfrm>
          <a:prstGeom prst="rect">
            <a:avLst/>
          </a:prstGeom>
        </p:spPr>
        <p:txBody>
          <a:bodyPr anchor="t" rtlCol="false" tIns="0" lIns="0" bIns="0" rIns="0">
            <a:spAutoFit/>
          </a:bodyPr>
          <a:lstStyle/>
          <a:p>
            <a:pPr algn="ctr">
              <a:lnSpc>
                <a:spcPts val="4326"/>
              </a:lnSpc>
              <a:spcBef>
                <a:spcPct val="0"/>
              </a:spcBef>
            </a:pPr>
            <a:r>
              <a:rPr lang="en-US" b="true" sz="3090">
                <a:solidFill>
                  <a:srgbClr val="000000"/>
                </a:solidFill>
                <a:latin typeface="ฟ้อนต์ Bold"/>
                <a:ea typeface="ฟ้อนต์ Bold"/>
                <a:cs typeface="ฟ้อนต์ Bold"/>
                <a:sym typeface="ฟ้อนต์ Bold"/>
              </a:rPr>
              <a:t>Bài tập tổng hợp</a:t>
            </a:r>
          </a:p>
        </p:txBody>
      </p:sp>
      <p:sp>
        <p:nvSpPr>
          <p:cNvPr name="TextBox 10" id="10"/>
          <p:cNvSpPr txBox="true"/>
          <p:nvPr/>
        </p:nvSpPr>
        <p:spPr>
          <a:xfrm rot="0">
            <a:off x="560684" y="3746945"/>
            <a:ext cx="7386641" cy="3842766"/>
          </a:xfrm>
          <a:prstGeom prst="rect">
            <a:avLst/>
          </a:prstGeom>
        </p:spPr>
        <p:txBody>
          <a:bodyPr anchor="t" rtlCol="false" tIns="0" lIns="0" bIns="0" rIns="0">
            <a:spAutoFit/>
          </a:bodyPr>
          <a:lstStyle/>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a)Q(A, B, C, D), F = {CA → D; A → B}</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Bước 1: Tìm khóa</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 CA⁺ = {C, A} → D → CA⁺ = {A, B, C, D} → CA là khóa.</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Bước 2: Kiểm tra các phụ thuộc</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 CA → D: CA là khóa → OK.</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 A → B: A không phải là khóa, B là thuộc tính không khóa → vi phạm 2NF.</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Kết luận: Quan hệ chỉ đạt 1NF.</a:t>
            </a:r>
          </a:p>
        </p:txBody>
      </p:sp>
      <p:sp>
        <p:nvSpPr>
          <p:cNvPr name="TextBox 11" id="11"/>
          <p:cNvSpPr txBox="true"/>
          <p:nvPr/>
        </p:nvSpPr>
        <p:spPr>
          <a:xfrm rot="0">
            <a:off x="10124153" y="3746945"/>
            <a:ext cx="7683480" cy="3842766"/>
          </a:xfrm>
          <a:prstGeom prst="rect">
            <a:avLst/>
          </a:prstGeom>
        </p:spPr>
        <p:txBody>
          <a:bodyPr anchor="t" rtlCol="false" tIns="0" lIns="0" bIns="0" rIns="0">
            <a:spAutoFit/>
          </a:bodyPr>
          <a:lstStyle/>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b) Q(S, D, I, M), F = {SI → D; SD → M}</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Bước 1: Tìm khóa</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 SI⁺ = {S, I} → D → SD → M → SI⁺ = {S, I, D, M} → SI là khóa.</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Bước 2: Kiểm tra các phụ thuộc</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 SI →D: OK (SI là khóa).</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 SD → M: SD không là siêu khóa, M không thuộc khóa → vi phạm 2NF và 3NF.</a:t>
            </a:r>
          </a:p>
          <a:p>
            <a:pPr algn="just">
              <a:lnSpc>
                <a:spcPts val="3444"/>
              </a:lnSpc>
              <a:spcBef>
                <a:spcPct val="0"/>
              </a:spcBef>
            </a:pPr>
            <a:r>
              <a:rPr lang="en-US" sz="2460">
                <a:solidFill>
                  <a:srgbClr val="000000"/>
                </a:solidFill>
                <a:latin typeface="ฟ้อนต์ Light"/>
                <a:ea typeface="ฟ้อนต์ Light"/>
                <a:cs typeface="ฟ้อนต์ Light"/>
                <a:sym typeface="ฟ้อนต์ Light"/>
              </a:rPr>
              <a:t>Kết luận: Quan hệ chỉ đạt 1NF.</a:t>
            </a:r>
          </a:p>
        </p:txBody>
      </p:sp>
      <p:sp>
        <p:nvSpPr>
          <p:cNvPr name="TextBox 12" id="12"/>
          <p:cNvSpPr txBox="true"/>
          <p:nvPr/>
        </p:nvSpPr>
        <p:spPr>
          <a:xfrm rot="0">
            <a:off x="1299807" y="2112740"/>
            <a:ext cx="5355193" cy="531114"/>
          </a:xfrm>
          <a:prstGeom prst="rect">
            <a:avLst/>
          </a:prstGeom>
        </p:spPr>
        <p:txBody>
          <a:bodyPr anchor="t" rtlCol="false" tIns="0" lIns="0" bIns="0" rIns="0">
            <a:spAutoFit/>
          </a:bodyPr>
          <a:lstStyle/>
          <a:p>
            <a:pPr algn="ctr">
              <a:lnSpc>
                <a:spcPts val="4326"/>
              </a:lnSpc>
              <a:spcBef>
                <a:spcPct val="0"/>
              </a:spcBef>
            </a:pPr>
            <a:r>
              <a:rPr lang="en-US" b="true" sz="3090">
                <a:solidFill>
                  <a:srgbClr val="000000"/>
                </a:solidFill>
                <a:latin typeface="ฟ้อนต์ Bold"/>
                <a:ea typeface="ฟ้อนต์ Bold"/>
                <a:cs typeface="ฟ้อนต์ Bold"/>
                <a:sym typeface="ฟ้อนต์ Bold"/>
              </a:rPr>
              <a:t>Câu 7: Kiểm Tra Dạng Chuẩn</a:t>
            </a:r>
            <a:r>
              <a:rPr lang="en-US" sz="3090">
                <a:solidFill>
                  <a:srgbClr val="000000"/>
                </a:solidFill>
                <a:latin typeface="ฟ้อนต์ Light"/>
                <a:ea typeface="ฟ้อนต์ Light"/>
                <a:cs typeface="ฟ้อนต์ Light"/>
                <a:sym typeface="ฟ้อนต์ Light"/>
              </a:rPr>
              <a:t> </a:t>
            </a:r>
          </a:p>
        </p:txBody>
      </p:sp>
    </p:spTree>
  </p:cSld>
  <p:clrMapOvr>
    <a:masterClrMapping/>
  </p:clrMapOvr>
</p:sld>
</file>

<file path=ppt/slides/slide53.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086100"/>
            <a:chOff x="0" y="0"/>
            <a:chExt cx="4816593" cy="812800"/>
          </a:xfrm>
        </p:grpSpPr>
        <p:sp>
          <p:nvSpPr>
            <p:cNvPr name="Freeform 3" id="3"/>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FFFFFF"/>
            </a:solidFill>
          </p:spPr>
        </p:sp>
        <p:sp>
          <p:nvSpPr>
            <p:cNvPr name="TextBox 4" id="4"/>
            <p:cNvSpPr txBox="true"/>
            <p:nvPr/>
          </p:nvSpPr>
          <p:spPr>
            <a:xfrm>
              <a:off x="0" y="-38100"/>
              <a:ext cx="4816593" cy="850900"/>
            </a:xfrm>
            <a:prstGeom prst="rect">
              <a:avLst/>
            </a:prstGeom>
          </p:spPr>
          <p:txBody>
            <a:bodyPr anchor="ctr" rtlCol="false" tIns="50800" lIns="50800" bIns="50800" rIns="50800"/>
            <a:lstStyle/>
            <a:p>
              <a:pPr algn="ctr">
                <a:lnSpc>
                  <a:spcPts val="3091"/>
                </a:lnSpc>
              </a:pPr>
            </a:p>
          </p:txBody>
        </p:sp>
      </p:grpSp>
      <p:grpSp>
        <p:nvGrpSpPr>
          <p:cNvPr name="Group 5" id="5"/>
          <p:cNvGrpSpPr/>
          <p:nvPr/>
        </p:nvGrpSpPr>
        <p:grpSpPr>
          <a:xfrm rot="0">
            <a:off x="0" y="8298180"/>
            <a:ext cx="18288000" cy="1988820"/>
            <a:chOff x="0" y="0"/>
            <a:chExt cx="4816593" cy="523804"/>
          </a:xfrm>
        </p:grpSpPr>
        <p:sp>
          <p:nvSpPr>
            <p:cNvPr name="Freeform 6" id="6"/>
            <p:cNvSpPr/>
            <p:nvPr/>
          </p:nvSpPr>
          <p:spPr>
            <a:xfrm flipH="false" flipV="false" rot="0">
              <a:off x="0" y="0"/>
              <a:ext cx="4816592" cy="523804"/>
            </a:xfrm>
            <a:custGeom>
              <a:avLst/>
              <a:gdLst/>
              <a:ahLst/>
              <a:cxnLst/>
              <a:rect r="r" b="b" t="t" l="l"/>
              <a:pathLst>
                <a:path h="523804" w="4816592">
                  <a:moveTo>
                    <a:pt x="0" y="0"/>
                  </a:moveTo>
                  <a:lnTo>
                    <a:pt x="4816592" y="0"/>
                  </a:lnTo>
                  <a:lnTo>
                    <a:pt x="4816592" y="523804"/>
                  </a:lnTo>
                  <a:lnTo>
                    <a:pt x="0" y="523804"/>
                  </a:lnTo>
                  <a:close/>
                </a:path>
              </a:pathLst>
            </a:custGeom>
            <a:solidFill>
              <a:srgbClr val="FFFFFF"/>
            </a:solidFill>
          </p:spPr>
        </p:sp>
        <p:sp>
          <p:nvSpPr>
            <p:cNvPr name="TextBox 7" id="7"/>
            <p:cNvSpPr txBox="true"/>
            <p:nvPr/>
          </p:nvSpPr>
          <p:spPr>
            <a:xfrm>
              <a:off x="0" y="-38100"/>
              <a:ext cx="4816593" cy="561904"/>
            </a:xfrm>
            <a:prstGeom prst="rect">
              <a:avLst/>
            </a:prstGeom>
          </p:spPr>
          <p:txBody>
            <a:bodyPr anchor="ctr" rtlCol="false" tIns="50800" lIns="50800" bIns="50800" rIns="50800"/>
            <a:lstStyle/>
            <a:p>
              <a:pPr algn="ctr">
                <a:lnSpc>
                  <a:spcPts val="3091"/>
                </a:lnSpc>
              </a:pPr>
            </a:p>
          </p:txBody>
        </p:sp>
      </p:grpSp>
      <p:sp>
        <p:nvSpPr>
          <p:cNvPr name="TextBox 8" id="8"/>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Minh Kha</a:t>
            </a:r>
          </a:p>
        </p:txBody>
      </p:sp>
      <p:sp>
        <p:nvSpPr>
          <p:cNvPr name="TextBox 9" id="9"/>
          <p:cNvSpPr txBox="true"/>
          <p:nvPr/>
        </p:nvSpPr>
        <p:spPr>
          <a:xfrm rot="0">
            <a:off x="1299807" y="1476375"/>
            <a:ext cx="3183850" cy="531114"/>
          </a:xfrm>
          <a:prstGeom prst="rect">
            <a:avLst/>
          </a:prstGeom>
        </p:spPr>
        <p:txBody>
          <a:bodyPr anchor="t" rtlCol="false" tIns="0" lIns="0" bIns="0" rIns="0">
            <a:spAutoFit/>
          </a:bodyPr>
          <a:lstStyle/>
          <a:p>
            <a:pPr algn="ctr">
              <a:lnSpc>
                <a:spcPts val="4326"/>
              </a:lnSpc>
              <a:spcBef>
                <a:spcPct val="0"/>
              </a:spcBef>
            </a:pPr>
            <a:r>
              <a:rPr lang="en-US" b="true" sz="3090">
                <a:solidFill>
                  <a:srgbClr val="000000"/>
                </a:solidFill>
                <a:latin typeface="ฟ้อนต์ Bold"/>
                <a:ea typeface="ฟ้อนต์ Bold"/>
                <a:cs typeface="ฟ้อนต์ Bold"/>
                <a:sym typeface="ฟ้อนต์ Bold"/>
              </a:rPr>
              <a:t>Bài tập tổng hợp</a:t>
            </a:r>
          </a:p>
        </p:txBody>
      </p:sp>
      <p:sp>
        <p:nvSpPr>
          <p:cNvPr name="TextBox 10" id="10"/>
          <p:cNvSpPr txBox="true"/>
          <p:nvPr/>
        </p:nvSpPr>
        <p:spPr>
          <a:xfrm rot="0">
            <a:off x="1299807" y="2112740"/>
            <a:ext cx="5355193" cy="531114"/>
          </a:xfrm>
          <a:prstGeom prst="rect">
            <a:avLst/>
          </a:prstGeom>
        </p:spPr>
        <p:txBody>
          <a:bodyPr anchor="t" rtlCol="false" tIns="0" lIns="0" bIns="0" rIns="0">
            <a:spAutoFit/>
          </a:bodyPr>
          <a:lstStyle/>
          <a:p>
            <a:pPr algn="ctr">
              <a:lnSpc>
                <a:spcPts val="4326"/>
              </a:lnSpc>
              <a:spcBef>
                <a:spcPct val="0"/>
              </a:spcBef>
            </a:pPr>
            <a:r>
              <a:rPr lang="en-US" b="true" sz="3090">
                <a:solidFill>
                  <a:srgbClr val="000000"/>
                </a:solidFill>
                <a:latin typeface="ฟ้อนต์ Bold"/>
                <a:ea typeface="ฟ้อนต์ Bold"/>
                <a:cs typeface="ฟ้อนต์ Bold"/>
                <a:sym typeface="ฟ้อนต์ Bold"/>
              </a:rPr>
              <a:t>Câu 7: Kiểm Tra Dạng Chuẩn</a:t>
            </a:r>
            <a:r>
              <a:rPr lang="en-US" sz="3090">
                <a:solidFill>
                  <a:srgbClr val="000000"/>
                </a:solidFill>
                <a:latin typeface="ฟ้อนต์ Light"/>
                <a:ea typeface="ฟ้อนต์ Light"/>
                <a:cs typeface="ฟ้อนต์ Light"/>
                <a:sym typeface="ฟ้อนต์ Light"/>
              </a:rPr>
              <a:t> </a:t>
            </a:r>
          </a:p>
        </p:txBody>
      </p:sp>
      <p:sp>
        <p:nvSpPr>
          <p:cNvPr name="TextBox 11" id="11"/>
          <p:cNvSpPr txBox="true"/>
          <p:nvPr/>
        </p:nvSpPr>
        <p:spPr>
          <a:xfrm rot="0">
            <a:off x="510039" y="3704463"/>
            <a:ext cx="7947237" cy="3927729"/>
          </a:xfrm>
          <a:prstGeom prst="rect">
            <a:avLst/>
          </a:prstGeom>
        </p:spPr>
        <p:txBody>
          <a:bodyPr anchor="t" rtlCol="false" tIns="0" lIns="0" bIns="0" rIns="0">
            <a:spAutoFit/>
          </a:bodyPr>
          <a:lstStyle/>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c) Q(N, G, P, M, GV), F = {NGP → M; M → GV}</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Bước 1: Tìm khóa</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 NGP⁺ = {N, G, P} → M → GV → NGP⁺ = {N, G, P, M, GV} → NGP là khóa.</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Bước 2: Kiểm tra các phụ thuộc</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 NGP → M: OK.</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 M → GV: M không là siêu khóa → vi phạm 3NF và BCNF.</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Kết luận: Quan hệ chỉ đạt 1NF.</a:t>
            </a:r>
          </a:p>
        </p:txBody>
      </p:sp>
      <p:sp>
        <p:nvSpPr>
          <p:cNvPr name="TextBox 12" id="12"/>
          <p:cNvSpPr txBox="true"/>
          <p:nvPr/>
        </p:nvSpPr>
        <p:spPr>
          <a:xfrm rot="0">
            <a:off x="9460767" y="3704463"/>
            <a:ext cx="8115300" cy="3051429"/>
          </a:xfrm>
          <a:prstGeom prst="rect">
            <a:avLst/>
          </a:prstGeom>
        </p:spPr>
        <p:txBody>
          <a:bodyPr anchor="t" rtlCol="false" tIns="0" lIns="0" bIns="0" rIns="0">
            <a:spAutoFit/>
          </a:bodyPr>
          <a:lstStyle/>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d) Q(S, N, D, T, X), F = {S → N; S → D; S → T; S → X}</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Bước 1: Tìm khóa</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 S⁺ = {S, N, D, T, X} → đầy đủ thuộc tính → S là khóa.</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Bước 2: Kiểm tra các phụ thuộc</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 Tất cả phụ thuộc có vế trái là S (khóa) → đạt 3NF và BCNF.</a:t>
            </a:r>
          </a:p>
          <a:p>
            <a:pPr algn="just">
              <a:lnSpc>
                <a:spcPts val="3486"/>
              </a:lnSpc>
              <a:spcBef>
                <a:spcPct val="0"/>
              </a:spcBef>
            </a:pPr>
            <a:r>
              <a:rPr lang="en-US" sz="2490">
                <a:solidFill>
                  <a:srgbClr val="000000"/>
                </a:solidFill>
                <a:latin typeface="ฟ้อนต์ Light"/>
                <a:ea typeface="ฟ้อนต์ Light"/>
                <a:cs typeface="ฟ้อนต์ Light"/>
                <a:sym typeface="ฟ้อนต์ Light"/>
              </a:rPr>
              <a:t>Kết luận: Quan hệ đạt BCNF.</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371534" y="3021380"/>
            <a:ext cx="17544931" cy="3251856"/>
          </a:xfrm>
          <a:prstGeom prst="rect">
            <a:avLst/>
          </a:prstGeom>
        </p:spPr>
        <p:txBody>
          <a:bodyPr anchor="t" rtlCol="false" tIns="0" lIns="0" bIns="0" rIns="0">
            <a:spAutoFit/>
          </a:bodyPr>
          <a:lstStyle/>
          <a:p>
            <a:pPr algn="ctr">
              <a:lnSpc>
                <a:spcPts val="26563"/>
              </a:lnSpc>
              <a:spcBef>
                <a:spcPct val="0"/>
              </a:spcBef>
            </a:pPr>
            <a:r>
              <a:rPr lang="en-US" b="true" sz="18974">
                <a:solidFill>
                  <a:srgbClr val="000000"/>
                </a:solidFill>
                <a:latin typeface="Montserrat Bold"/>
                <a:ea typeface="Montserrat Bold"/>
                <a:cs typeface="Montserrat Bold"/>
                <a:sym typeface="Montserrat Bold"/>
              </a:rPr>
              <a:t>THANH NHÀN</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Freeform 3" id="3"/>
          <p:cNvSpPr/>
          <p:nvPr/>
        </p:nvSpPr>
        <p:spPr>
          <a:xfrm flipH="false" flipV="false" rot="0">
            <a:off x="14959265" y="303530"/>
            <a:ext cx="3013631" cy="3145155"/>
          </a:xfrm>
          <a:custGeom>
            <a:avLst/>
            <a:gdLst/>
            <a:ahLst/>
            <a:cxnLst/>
            <a:rect r="r" b="b" t="t" l="l"/>
            <a:pathLst>
              <a:path h="3145155" w="3013631">
                <a:moveTo>
                  <a:pt x="0" y="0"/>
                </a:moveTo>
                <a:lnTo>
                  <a:pt x="3013631" y="0"/>
                </a:lnTo>
                <a:lnTo>
                  <a:pt x="3013631" y="3145155"/>
                </a:lnTo>
                <a:lnTo>
                  <a:pt x="0" y="3145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Thị Thanh Nhàn</a:t>
            </a:r>
          </a:p>
        </p:txBody>
      </p:sp>
      <p:sp>
        <p:nvSpPr>
          <p:cNvPr name="TextBox 5" id="5"/>
          <p:cNvSpPr txBox="true"/>
          <p:nvPr/>
        </p:nvSpPr>
        <p:spPr>
          <a:xfrm rot="0">
            <a:off x="697697" y="1519064"/>
            <a:ext cx="11915537" cy="1775462"/>
          </a:xfrm>
          <a:prstGeom prst="rect">
            <a:avLst/>
          </a:prstGeom>
        </p:spPr>
        <p:txBody>
          <a:bodyPr anchor="t" rtlCol="false" tIns="0" lIns="0" bIns="0" rIns="0">
            <a:spAutoFit/>
          </a:bodyPr>
          <a:lstStyle/>
          <a:p>
            <a:pPr algn="just">
              <a:lnSpc>
                <a:spcPts val="4859"/>
              </a:lnSpc>
            </a:pPr>
            <a:r>
              <a:rPr lang="en-US" b="true" sz="2699">
                <a:solidFill>
                  <a:srgbClr val="000000"/>
                </a:solidFill>
                <a:latin typeface="Montserrat Bold"/>
                <a:ea typeface="Montserrat Bold"/>
                <a:cs typeface="Montserrat Bold"/>
                <a:sym typeface="Montserrat Bold"/>
              </a:rPr>
              <a:t>Câu 3: Cho lược đồ quan hệ Q và tập phụ thuộc hàm F </a:t>
            </a:r>
          </a:p>
          <a:p>
            <a:pPr algn="just">
              <a:lnSpc>
                <a:spcPts val="4859"/>
              </a:lnSpc>
            </a:pPr>
            <a:r>
              <a:rPr lang="en-US" b="true" sz="2699">
                <a:solidFill>
                  <a:srgbClr val="000000"/>
                </a:solidFill>
                <a:latin typeface="Montserrat Bold"/>
                <a:ea typeface="Montserrat Bold"/>
                <a:cs typeface="Montserrat Bold"/>
                <a:sym typeface="Montserrat Bold"/>
              </a:rPr>
              <a:t>a) F={AB→E;AG→I;BE→I;E→G;GI→ H} chứng minh rằng AB → GH.</a:t>
            </a:r>
          </a:p>
          <a:p>
            <a:pPr algn="just">
              <a:lnSpc>
                <a:spcPts val="4859"/>
              </a:lnSpc>
            </a:pPr>
            <a:r>
              <a:rPr lang="en-US" b="true" sz="2699">
                <a:solidFill>
                  <a:srgbClr val="000000"/>
                </a:solidFill>
                <a:latin typeface="Montserrat Bold"/>
                <a:ea typeface="Montserrat Bold"/>
                <a:cs typeface="Montserrat Bold"/>
                <a:sym typeface="Montserrat Bold"/>
              </a:rPr>
              <a:t>b) F={AB→C;B→D;CD→E;CE→GH;G→A}chứng minh rằng AB → E; AB → G</a:t>
            </a:r>
          </a:p>
        </p:txBody>
      </p:sp>
      <p:sp>
        <p:nvSpPr>
          <p:cNvPr name="TextBox 6" id="6"/>
          <p:cNvSpPr txBox="true"/>
          <p:nvPr/>
        </p:nvSpPr>
        <p:spPr>
          <a:xfrm rot="0">
            <a:off x="1293730" y="3450812"/>
            <a:ext cx="8238125" cy="6144516"/>
          </a:xfrm>
          <a:prstGeom prst="rect">
            <a:avLst/>
          </a:prstGeom>
        </p:spPr>
        <p:txBody>
          <a:bodyPr anchor="t" rtlCol="false" tIns="0" lIns="0" bIns="0" rIns="0">
            <a:spAutoFit/>
          </a:bodyPr>
          <a:lstStyle/>
          <a:p>
            <a:pPr algn="l">
              <a:lnSpc>
                <a:spcPts val="4927"/>
              </a:lnSpc>
            </a:pPr>
            <a:r>
              <a:rPr lang="en-US" sz="2799">
                <a:solidFill>
                  <a:srgbClr val="000000"/>
                </a:solidFill>
                <a:latin typeface="Canva Sans"/>
                <a:ea typeface="Canva Sans"/>
                <a:cs typeface="Canva Sans"/>
                <a:sym typeface="Canva Sans"/>
              </a:rPr>
              <a:t>Câu a:</a:t>
            </a:r>
          </a:p>
          <a:p>
            <a:pPr algn="l">
              <a:lnSpc>
                <a:spcPts val="4927"/>
              </a:lnSpc>
            </a:pPr>
            <a:r>
              <a:rPr lang="en-US" sz="2799">
                <a:solidFill>
                  <a:srgbClr val="000000"/>
                </a:solidFill>
                <a:latin typeface="Canva Sans"/>
                <a:ea typeface="Canva Sans"/>
                <a:cs typeface="Canva Sans"/>
                <a:sym typeface="Canva Sans"/>
              </a:rPr>
              <a:t>Bước 1: Tìm bao đóng AB⁺</a:t>
            </a:r>
          </a:p>
          <a:p>
            <a:pPr algn="l">
              <a:lnSpc>
                <a:spcPts val="4927"/>
              </a:lnSpc>
            </a:pPr>
            <a:r>
              <a:rPr lang="en-US" sz="2799">
                <a:solidFill>
                  <a:srgbClr val="000000"/>
                </a:solidFill>
                <a:latin typeface="Canva Sans"/>
                <a:ea typeface="Canva Sans"/>
                <a:cs typeface="Canva Sans"/>
                <a:sym typeface="Canva Sans"/>
              </a:rPr>
              <a:t>AB ∈ AB⁺ </a:t>
            </a:r>
          </a:p>
          <a:p>
            <a:pPr algn="l">
              <a:lnSpc>
                <a:spcPts val="4927"/>
              </a:lnSpc>
            </a:pPr>
            <a:r>
              <a:rPr lang="en-US" sz="2799">
                <a:solidFill>
                  <a:srgbClr val="000000"/>
                </a:solidFill>
                <a:latin typeface="Canva Sans"/>
                <a:ea typeface="Canva Sans"/>
                <a:cs typeface="Canva Sans"/>
                <a:sym typeface="Canva Sans"/>
              </a:rPr>
              <a:t>AB → E ⇒ thêm E → AB⁺ = {A, B, E}</a:t>
            </a:r>
          </a:p>
          <a:p>
            <a:pPr algn="l">
              <a:lnSpc>
                <a:spcPts val="4927"/>
              </a:lnSpc>
            </a:pPr>
            <a:r>
              <a:rPr lang="en-US" sz="2799">
                <a:solidFill>
                  <a:srgbClr val="000000"/>
                </a:solidFill>
                <a:latin typeface="Canva Sans"/>
                <a:ea typeface="Canva Sans"/>
                <a:cs typeface="Canva Sans"/>
                <a:sym typeface="Canva Sans"/>
              </a:rPr>
              <a:t>E → G ⇒ thêm G → AB⁺ = {A, B, E, G}</a:t>
            </a:r>
          </a:p>
          <a:p>
            <a:pPr algn="l">
              <a:lnSpc>
                <a:spcPts val="4927"/>
              </a:lnSpc>
            </a:pPr>
            <a:r>
              <a:rPr lang="en-US" sz="2799">
                <a:solidFill>
                  <a:srgbClr val="000000"/>
                </a:solidFill>
                <a:latin typeface="Canva Sans"/>
                <a:ea typeface="Canva Sans"/>
                <a:cs typeface="Canva Sans"/>
                <a:sym typeface="Canva Sans"/>
              </a:rPr>
              <a:t>AG → I, A, G ∈ AB⁺ ⇒ thêm I → AB⁺ = {A, B, E, G, I}</a:t>
            </a:r>
          </a:p>
          <a:p>
            <a:pPr algn="l">
              <a:lnSpc>
                <a:spcPts val="4927"/>
              </a:lnSpc>
            </a:pPr>
            <a:r>
              <a:rPr lang="en-US" sz="2799">
                <a:solidFill>
                  <a:srgbClr val="000000"/>
                </a:solidFill>
                <a:latin typeface="Canva Sans"/>
                <a:ea typeface="Canva Sans"/>
                <a:cs typeface="Canva Sans"/>
                <a:sym typeface="Canva Sans"/>
              </a:rPr>
              <a:t>GI → H, G, I ∈ AB⁺ ⇒ thêm H → AB⁺ = {A, B, E, G, I, H}</a:t>
            </a:r>
          </a:p>
          <a:p>
            <a:pPr algn="l">
              <a:lnSpc>
                <a:spcPts val="4927"/>
              </a:lnSpc>
            </a:pPr>
            <a:r>
              <a:rPr lang="en-US" sz="2799">
                <a:solidFill>
                  <a:srgbClr val="000000"/>
                </a:solidFill>
                <a:latin typeface="Canva Sans"/>
                <a:ea typeface="Canva Sans"/>
                <a:cs typeface="Canva Sans"/>
                <a:sym typeface="Canva Sans"/>
              </a:rPr>
              <a:t>=&gt; AB⁺ = {A, B, E, G, I, H} ⇒ GH ⊆ AB⁺</a:t>
            </a:r>
          </a:p>
          <a:p>
            <a:pPr algn="l">
              <a:lnSpc>
                <a:spcPts val="4927"/>
              </a:lnSpc>
            </a:pPr>
            <a:r>
              <a:rPr lang="en-US" sz="2799">
                <a:solidFill>
                  <a:srgbClr val="000000"/>
                </a:solidFill>
                <a:latin typeface="Canva Sans"/>
                <a:ea typeface="Canva Sans"/>
                <a:cs typeface="Canva Sans"/>
                <a:sym typeface="Canva Sans"/>
              </a:rPr>
              <a:t>→ AB → GH </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Freeform 3" id="3"/>
          <p:cNvSpPr/>
          <p:nvPr/>
        </p:nvSpPr>
        <p:spPr>
          <a:xfrm flipH="false" flipV="false" rot="0">
            <a:off x="14959265" y="303530"/>
            <a:ext cx="3013631" cy="3145155"/>
          </a:xfrm>
          <a:custGeom>
            <a:avLst/>
            <a:gdLst/>
            <a:ahLst/>
            <a:cxnLst/>
            <a:rect r="r" b="b" t="t" l="l"/>
            <a:pathLst>
              <a:path h="3145155" w="3013631">
                <a:moveTo>
                  <a:pt x="0" y="0"/>
                </a:moveTo>
                <a:lnTo>
                  <a:pt x="3013631" y="0"/>
                </a:lnTo>
                <a:lnTo>
                  <a:pt x="3013631" y="3145155"/>
                </a:lnTo>
                <a:lnTo>
                  <a:pt x="0" y="3145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Thị Thanh Nhàn</a:t>
            </a:r>
          </a:p>
        </p:txBody>
      </p:sp>
      <p:sp>
        <p:nvSpPr>
          <p:cNvPr name="TextBox 5" id="5"/>
          <p:cNvSpPr txBox="true"/>
          <p:nvPr/>
        </p:nvSpPr>
        <p:spPr>
          <a:xfrm rot="0">
            <a:off x="697697" y="1557164"/>
            <a:ext cx="11915537" cy="1642492"/>
          </a:xfrm>
          <a:prstGeom prst="rect">
            <a:avLst/>
          </a:prstGeom>
        </p:spPr>
        <p:txBody>
          <a:bodyPr anchor="t" rtlCol="false" tIns="0" lIns="0" bIns="0" rIns="0">
            <a:spAutoFit/>
          </a:bodyPr>
          <a:lstStyle/>
          <a:p>
            <a:pPr algn="just">
              <a:lnSpc>
                <a:spcPts val="4481"/>
              </a:lnSpc>
            </a:pPr>
            <a:r>
              <a:rPr lang="en-US" b="true" sz="2699">
                <a:solidFill>
                  <a:srgbClr val="000000"/>
                </a:solidFill>
                <a:latin typeface="Montserrat Bold"/>
                <a:ea typeface="Montserrat Bold"/>
                <a:cs typeface="Montserrat Bold"/>
                <a:sym typeface="Montserrat Bold"/>
              </a:rPr>
              <a:t>Câu 3: Cho lược đồ quan hệ Q và tập phụ thuộc hàm F </a:t>
            </a:r>
          </a:p>
          <a:p>
            <a:pPr algn="just">
              <a:lnSpc>
                <a:spcPts val="4481"/>
              </a:lnSpc>
            </a:pPr>
            <a:r>
              <a:rPr lang="en-US" b="true" sz="2699">
                <a:solidFill>
                  <a:srgbClr val="000000"/>
                </a:solidFill>
                <a:latin typeface="Montserrat Bold"/>
                <a:ea typeface="Montserrat Bold"/>
                <a:cs typeface="Montserrat Bold"/>
                <a:sym typeface="Montserrat Bold"/>
              </a:rPr>
              <a:t>a) F={AB→E;AG→I;BE→I;E→G;GI→ H} chứng minh rằng AB → GH.</a:t>
            </a:r>
          </a:p>
          <a:p>
            <a:pPr algn="just">
              <a:lnSpc>
                <a:spcPts val="4481"/>
              </a:lnSpc>
            </a:pPr>
            <a:r>
              <a:rPr lang="en-US" b="true" sz="2699">
                <a:solidFill>
                  <a:srgbClr val="000000"/>
                </a:solidFill>
                <a:latin typeface="Montserrat Bold"/>
                <a:ea typeface="Montserrat Bold"/>
                <a:cs typeface="Montserrat Bold"/>
                <a:sym typeface="Montserrat Bold"/>
              </a:rPr>
              <a:t>b) F={AB→C;B→D;CD→E;CE→GH;G→A}chứng minh rằng AB → E; AB → G</a:t>
            </a:r>
          </a:p>
        </p:txBody>
      </p:sp>
      <p:sp>
        <p:nvSpPr>
          <p:cNvPr name="TextBox 6" id="6"/>
          <p:cNvSpPr txBox="true"/>
          <p:nvPr/>
        </p:nvSpPr>
        <p:spPr>
          <a:xfrm rot="0">
            <a:off x="1028700" y="3353435"/>
            <a:ext cx="9628868" cy="7032372"/>
          </a:xfrm>
          <a:prstGeom prst="rect">
            <a:avLst/>
          </a:prstGeom>
        </p:spPr>
        <p:txBody>
          <a:bodyPr anchor="t" rtlCol="false" tIns="0" lIns="0" bIns="0" rIns="0">
            <a:spAutoFit/>
          </a:bodyPr>
          <a:lstStyle/>
          <a:p>
            <a:pPr algn="l">
              <a:lnSpc>
                <a:spcPts val="4311"/>
              </a:lnSpc>
            </a:pPr>
            <a:r>
              <a:rPr lang="en-US" sz="2799">
                <a:solidFill>
                  <a:srgbClr val="000000"/>
                </a:solidFill>
                <a:latin typeface="Canva Sans"/>
                <a:ea typeface="Canva Sans"/>
                <a:cs typeface="Canva Sans"/>
                <a:sym typeface="Canva Sans"/>
              </a:rPr>
              <a:t>Câu b: </a:t>
            </a:r>
          </a:p>
          <a:p>
            <a:pPr algn="l">
              <a:lnSpc>
                <a:spcPts val="4311"/>
              </a:lnSpc>
            </a:pPr>
            <a:r>
              <a:rPr lang="en-US" sz="2799">
                <a:solidFill>
                  <a:srgbClr val="000000"/>
                </a:solidFill>
                <a:latin typeface="Canva Sans"/>
                <a:ea typeface="Canva Sans"/>
                <a:cs typeface="Canva Sans"/>
                <a:sym typeface="Canva Sans"/>
              </a:rPr>
              <a:t>Bước 1: Tìm bao đóng AB⁺</a:t>
            </a:r>
          </a:p>
          <a:p>
            <a:pPr algn="l">
              <a:lnSpc>
                <a:spcPts val="4311"/>
              </a:lnSpc>
            </a:pPr>
            <a:r>
              <a:rPr lang="en-US" sz="2799">
                <a:solidFill>
                  <a:srgbClr val="000000"/>
                </a:solidFill>
                <a:latin typeface="Canva Sans"/>
                <a:ea typeface="Canva Sans"/>
                <a:cs typeface="Canva Sans"/>
                <a:sym typeface="Canva Sans"/>
              </a:rPr>
              <a:t>AB ∈ AB⁺ </a:t>
            </a:r>
          </a:p>
          <a:p>
            <a:pPr algn="l">
              <a:lnSpc>
                <a:spcPts val="4311"/>
              </a:lnSpc>
            </a:pPr>
            <a:r>
              <a:rPr lang="en-US" sz="2799">
                <a:solidFill>
                  <a:srgbClr val="000000"/>
                </a:solidFill>
                <a:latin typeface="Canva Sans"/>
                <a:ea typeface="Canva Sans"/>
                <a:cs typeface="Canva Sans"/>
                <a:sym typeface="Canva Sans"/>
              </a:rPr>
              <a:t>AB → C ⇒ thêm C → AB⁺ = {A, B, C}</a:t>
            </a:r>
          </a:p>
          <a:p>
            <a:pPr algn="l">
              <a:lnSpc>
                <a:spcPts val="4311"/>
              </a:lnSpc>
            </a:pPr>
            <a:r>
              <a:rPr lang="en-US" sz="2799">
                <a:solidFill>
                  <a:srgbClr val="000000"/>
                </a:solidFill>
                <a:latin typeface="Canva Sans"/>
                <a:ea typeface="Canva Sans"/>
                <a:cs typeface="Canva Sans"/>
                <a:sym typeface="Canva Sans"/>
              </a:rPr>
              <a:t>B → D ⇒ thêm D → AB⁺ = {A, B, C, D}</a:t>
            </a:r>
          </a:p>
          <a:p>
            <a:pPr algn="l">
              <a:lnSpc>
                <a:spcPts val="4311"/>
              </a:lnSpc>
            </a:pPr>
            <a:r>
              <a:rPr lang="en-US" sz="2799">
                <a:solidFill>
                  <a:srgbClr val="000000"/>
                </a:solidFill>
                <a:latin typeface="Canva Sans"/>
                <a:ea typeface="Canva Sans"/>
                <a:cs typeface="Canva Sans"/>
                <a:sym typeface="Canva Sans"/>
              </a:rPr>
              <a:t>CD → E, C, D ∈ AB⁺ ⇒ thêm E → AB⁺ = {A, B, C, D, E}</a:t>
            </a:r>
          </a:p>
          <a:p>
            <a:pPr algn="l">
              <a:lnSpc>
                <a:spcPts val="4311"/>
              </a:lnSpc>
            </a:pPr>
            <a:r>
              <a:rPr lang="en-US" sz="2799">
                <a:solidFill>
                  <a:srgbClr val="000000"/>
                </a:solidFill>
                <a:latin typeface="Canva Sans"/>
                <a:ea typeface="Canva Sans"/>
                <a:cs typeface="Canva Sans"/>
                <a:sym typeface="Canva Sans"/>
              </a:rPr>
              <a:t>CE → GH, C, E ∈ AB⁺ ⇒ thêm G, H → AB⁺ = {A, B, C, D, E, G, H}</a:t>
            </a:r>
          </a:p>
          <a:p>
            <a:pPr algn="l">
              <a:lnSpc>
                <a:spcPts val="4311"/>
              </a:lnSpc>
            </a:pPr>
            <a:r>
              <a:rPr lang="en-US" sz="2799">
                <a:solidFill>
                  <a:srgbClr val="000000"/>
                </a:solidFill>
                <a:latin typeface="Canva Sans"/>
                <a:ea typeface="Canva Sans"/>
                <a:cs typeface="Canva Sans"/>
                <a:sym typeface="Canva Sans"/>
              </a:rPr>
              <a:t>G → A, đã có A rồi</a:t>
            </a:r>
          </a:p>
          <a:p>
            <a:pPr algn="l">
              <a:lnSpc>
                <a:spcPts val="4311"/>
              </a:lnSpc>
            </a:pPr>
            <a:r>
              <a:rPr lang="en-US" sz="2799">
                <a:solidFill>
                  <a:srgbClr val="000000"/>
                </a:solidFill>
                <a:latin typeface="Canva Sans"/>
                <a:ea typeface="Canva Sans"/>
                <a:cs typeface="Canva Sans"/>
                <a:sym typeface="Canva Sans"/>
              </a:rPr>
              <a:t>=&gt; AB⁺ = {A, B, C, D, E, G, H}</a:t>
            </a:r>
          </a:p>
          <a:p>
            <a:pPr algn="l">
              <a:lnSpc>
                <a:spcPts val="4311"/>
              </a:lnSpc>
            </a:pPr>
            <a:r>
              <a:rPr lang="en-US" sz="2799">
                <a:solidFill>
                  <a:srgbClr val="000000"/>
                </a:solidFill>
                <a:latin typeface="Canva Sans"/>
                <a:ea typeface="Canva Sans"/>
                <a:cs typeface="Canva Sans"/>
                <a:sym typeface="Canva Sans"/>
              </a:rPr>
              <a:t>E ∈ AB⁺ ⇒ AB → E </a:t>
            </a:r>
          </a:p>
          <a:p>
            <a:pPr algn="l">
              <a:lnSpc>
                <a:spcPts val="4311"/>
              </a:lnSpc>
            </a:pPr>
            <a:r>
              <a:rPr lang="en-US" sz="2799">
                <a:solidFill>
                  <a:srgbClr val="000000"/>
                </a:solidFill>
                <a:latin typeface="Canva Sans"/>
                <a:ea typeface="Canva Sans"/>
                <a:cs typeface="Canva Sans"/>
                <a:sym typeface="Canva Sans"/>
              </a:rPr>
              <a:t>G ∈ AB⁺ ⇒ AB → G</a:t>
            </a:r>
          </a:p>
          <a:p>
            <a:pPr algn="l">
              <a:lnSpc>
                <a:spcPts val="4311"/>
              </a:lnSpc>
            </a:pP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Freeform 3" id="3"/>
          <p:cNvSpPr/>
          <p:nvPr/>
        </p:nvSpPr>
        <p:spPr>
          <a:xfrm flipH="false" flipV="false" rot="0">
            <a:off x="14959265" y="303530"/>
            <a:ext cx="3013631" cy="3145155"/>
          </a:xfrm>
          <a:custGeom>
            <a:avLst/>
            <a:gdLst/>
            <a:ahLst/>
            <a:cxnLst/>
            <a:rect r="r" b="b" t="t" l="l"/>
            <a:pathLst>
              <a:path h="3145155" w="3013631">
                <a:moveTo>
                  <a:pt x="0" y="0"/>
                </a:moveTo>
                <a:lnTo>
                  <a:pt x="3013631" y="0"/>
                </a:lnTo>
                <a:lnTo>
                  <a:pt x="3013631" y="3145155"/>
                </a:lnTo>
                <a:lnTo>
                  <a:pt x="0" y="3145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1605597"/>
            <a:ext cx="11899940" cy="563881"/>
          </a:xfrm>
          <a:prstGeom prst="rect">
            <a:avLst/>
          </a:prstGeom>
        </p:spPr>
        <p:txBody>
          <a:bodyPr anchor="t" rtlCol="false" tIns="0" lIns="0" bIns="0" rIns="0">
            <a:spAutoFit/>
          </a:bodyPr>
          <a:lstStyle/>
          <a:p>
            <a:pPr algn="just">
              <a:lnSpc>
                <a:spcPts val="4619"/>
              </a:lnSpc>
              <a:spcBef>
                <a:spcPct val="0"/>
              </a:spcBef>
            </a:pPr>
            <a:r>
              <a:rPr lang="en-US" b="true" sz="3299">
                <a:solidFill>
                  <a:srgbClr val="000000"/>
                </a:solidFill>
                <a:latin typeface="Montserrat Bold"/>
                <a:ea typeface="Montserrat Bold"/>
                <a:cs typeface="Montserrat Bold"/>
                <a:sym typeface="Montserrat Bold"/>
              </a:rPr>
              <a:t>Câu 2: Kiểm tra dạng chuẩn Q(C,S,Z) F = {CS → Z ; Z → C}</a:t>
            </a:r>
          </a:p>
        </p:txBody>
      </p:sp>
      <p:sp>
        <p:nvSpPr>
          <p:cNvPr name="TextBox 5" id="5"/>
          <p:cNvSpPr txBox="true"/>
          <p:nvPr/>
        </p:nvSpPr>
        <p:spPr>
          <a:xfrm rot="0">
            <a:off x="1391611" y="2447500"/>
            <a:ext cx="13302751" cy="7274123"/>
          </a:xfrm>
          <a:prstGeom prst="rect">
            <a:avLst/>
          </a:prstGeom>
        </p:spPr>
        <p:txBody>
          <a:bodyPr anchor="t" rtlCol="false" tIns="0" lIns="0" bIns="0" rIns="0">
            <a:spAutoFit/>
          </a:bodyPr>
          <a:lstStyle/>
          <a:p>
            <a:pPr algn="l">
              <a:lnSpc>
                <a:spcPts val="4873"/>
              </a:lnSpc>
            </a:pPr>
            <a:r>
              <a:rPr lang="en-US" sz="3103">
                <a:solidFill>
                  <a:srgbClr val="000000"/>
                </a:solidFill>
                <a:latin typeface="Canva Sans"/>
                <a:ea typeface="Canva Sans"/>
                <a:cs typeface="Canva Sans"/>
                <a:sym typeface="Canva Sans"/>
              </a:rPr>
              <a:t>Bước 1: </a:t>
            </a:r>
          </a:p>
          <a:p>
            <a:pPr algn="l">
              <a:lnSpc>
                <a:spcPts val="4873"/>
              </a:lnSpc>
            </a:pPr>
            <a:r>
              <a:rPr lang="en-US" sz="3103">
                <a:solidFill>
                  <a:srgbClr val="000000"/>
                </a:solidFill>
                <a:latin typeface="Canva Sans"/>
                <a:ea typeface="Canva Sans"/>
                <a:cs typeface="Canva Sans"/>
                <a:sym typeface="Canva Sans"/>
              </a:rPr>
              <a:t>Xác định khóa của quan hệ</a:t>
            </a:r>
          </a:p>
          <a:p>
            <a:pPr algn="l">
              <a:lnSpc>
                <a:spcPts val="4873"/>
              </a:lnSpc>
            </a:pPr>
            <a:r>
              <a:rPr lang="en-US" sz="3103">
                <a:solidFill>
                  <a:srgbClr val="000000"/>
                </a:solidFill>
                <a:latin typeface="Canva Sans"/>
                <a:ea typeface="Canva Sans"/>
                <a:cs typeface="Canva Sans"/>
                <a:sym typeface="Canva Sans"/>
              </a:rPr>
              <a:t>Ta xét bao đóng của các tập thuộc tính:</a:t>
            </a:r>
          </a:p>
          <a:p>
            <a:pPr algn="l">
              <a:lnSpc>
                <a:spcPts val="4873"/>
              </a:lnSpc>
            </a:pPr>
            <a:r>
              <a:rPr lang="en-US" sz="3103">
                <a:solidFill>
                  <a:srgbClr val="000000"/>
                </a:solidFill>
                <a:latin typeface="Canva Sans"/>
                <a:ea typeface="Canva Sans"/>
                <a:cs typeface="Canva Sans"/>
                <a:sym typeface="Canva Sans"/>
              </a:rPr>
              <a:t>(CS)⁺ = {C, S}</a:t>
            </a:r>
          </a:p>
          <a:p>
            <a:pPr algn="l">
              <a:lnSpc>
                <a:spcPts val="4873"/>
              </a:lnSpc>
            </a:pPr>
            <a:r>
              <a:rPr lang="en-US" sz="3103">
                <a:solidFill>
                  <a:srgbClr val="000000"/>
                </a:solidFill>
                <a:latin typeface="Canva Sans"/>
                <a:ea typeface="Canva Sans"/>
                <a:cs typeface="Canva Sans"/>
                <a:sym typeface="Canva Sans"/>
              </a:rPr>
              <a:t>→ theo CS → Z ⇒ thêm Z</a:t>
            </a:r>
          </a:p>
          <a:p>
            <a:pPr algn="l">
              <a:lnSpc>
                <a:spcPts val="4873"/>
              </a:lnSpc>
            </a:pPr>
            <a:r>
              <a:rPr lang="en-US" sz="3103">
                <a:solidFill>
                  <a:srgbClr val="000000"/>
                </a:solidFill>
                <a:latin typeface="Canva Sans"/>
                <a:ea typeface="Canva Sans"/>
                <a:cs typeface="Canva Sans"/>
                <a:sym typeface="Canva Sans"/>
              </a:rPr>
              <a:t>→ (CS)⁺ = {C, S, Z} ⇒ bao phủ toàn bộ thuộc tính ⇒ CS là một khóa</a:t>
            </a:r>
          </a:p>
          <a:p>
            <a:pPr algn="l">
              <a:lnSpc>
                <a:spcPts val="4873"/>
              </a:lnSpc>
            </a:pPr>
            <a:r>
              <a:rPr lang="en-US" sz="3103">
                <a:solidFill>
                  <a:srgbClr val="000000"/>
                </a:solidFill>
                <a:latin typeface="Canva Sans"/>
                <a:ea typeface="Canva Sans"/>
                <a:cs typeface="Canva Sans"/>
                <a:sym typeface="Canva Sans"/>
              </a:rPr>
              <a:t>→ Kiểm tra các tập khác:</a:t>
            </a:r>
          </a:p>
          <a:p>
            <a:pPr algn="l">
              <a:lnSpc>
                <a:spcPts val="4873"/>
              </a:lnSpc>
            </a:pPr>
            <a:r>
              <a:rPr lang="en-US" sz="3103">
                <a:solidFill>
                  <a:srgbClr val="000000"/>
                </a:solidFill>
                <a:latin typeface="Canva Sans"/>
                <a:ea typeface="Canva Sans"/>
                <a:cs typeface="Canva Sans"/>
                <a:sym typeface="Canva Sans"/>
              </a:rPr>
              <a:t>Z⁺ = {Z, C} ⇒ thiếu S ⇒ không phải khóa</a:t>
            </a:r>
          </a:p>
          <a:p>
            <a:pPr algn="l">
              <a:lnSpc>
                <a:spcPts val="4873"/>
              </a:lnSpc>
            </a:pPr>
            <a:r>
              <a:rPr lang="en-US" sz="3103">
                <a:solidFill>
                  <a:srgbClr val="000000"/>
                </a:solidFill>
                <a:latin typeface="Canva Sans"/>
                <a:ea typeface="Canva Sans"/>
                <a:cs typeface="Canva Sans"/>
                <a:sym typeface="Canva Sans"/>
              </a:rPr>
              <a:t>S⁺ = {S}</a:t>
            </a:r>
          </a:p>
          <a:p>
            <a:pPr algn="l">
              <a:lnSpc>
                <a:spcPts val="4873"/>
              </a:lnSpc>
            </a:pPr>
            <a:r>
              <a:rPr lang="en-US" sz="3103">
                <a:solidFill>
                  <a:srgbClr val="000000"/>
                </a:solidFill>
                <a:latin typeface="Canva Sans"/>
                <a:ea typeface="Canva Sans"/>
                <a:cs typeface="Canva Sans"/>
                <a:sym typeface="Canva Sans"/>
              </a:rPr>
              <a:t>SZ⁺ = {S, Z, C} ⇒ cũng là siêu khóa</a:t>
            </a:r>
          </a:p>
          <a:p>
            <a:pPr algn="l">
              <a:lnSpc>
                <a:spcPts val="4873"/>
              </a:lnSpc>
            </a:pPr>
            <a:r>
              <a:rPr lang="en-US" sz="3103">
                <a:solidFill>
                  <a:srgbClr val="000000"/>
                </a:solidFill>
                <a:latin typeface="Canva Sans"/>
                <a:ea typeface="Canva Sans"/>
                <a:cs typeface="Canva Sans"/>
                <a:sym typeface="Canva Sans"/>
              </a:rPr>
              <a:t>→ Tuy nhiên, CS là khóa tối thiểu ngắn nhất ⇒ chọn CS là khóa chính</a:t>
            </a:r>
          </a:p>
          <a:p>
            <a:pPr algn="l">
              <a:lnSpc>
                <a:spcPts val="4873"/>
              </a:lnSpc>
            </a:pPr>
          </a:p>
        </p:txBody>
      </p:sp>
      <p:grpSp>
        <p:nvGrpSpPr>
          <p:cNvPr name="Group 6" id="6"/>
          <p:cNvGrpSpPr/>
          <p:nvPr/>
        </p:nvGrpSpPr>
        <p:grpSpPr>
          <a:xfrm rot="0">
            <a:off x="0" y="63515"/>
            <a:ext cx="15403875" cy="1205200"/>
            <a:chOff x="0" y="0"/>
            <a:chExt cx="20538501" cy="1606934"/>
          </a:xfrm>
        </p:grpSpPr>
        <p:grpSp>
          <p:nvGrpSpPr>
            <p:cNvPr name="Group 7" id="7"/>
            <p:cNvGrpSpPr/>
            <p:nvPr/>
          </p:nvGrpSpPr>
          <p:grpSpPr>
            <a:xfrm rot="0">
              <a:off x="0" y="0"/>
              <a:ext cx="20538501" cy="1606934"/>
              <a:chOff x="0" y="0"/>
              <a:chExt cx="4056988" cy="317419"/>
            </a:xfrm>
          </p:grpSpPr>
          <p:sp>
            <p:nvSpPr>
              <p:cNvPr name="Freeform 8" id="8"/>
              <p:cNvSpPr/>
              <p:nvPr/>
            </p:nvSpPr>
            <p:spPr>
              <a:xfrm flipH="false" flipV="false" rot="0">
                <a:off x="0" y="0"/>
                <a:ext cx="4056988" cy="317419"/>
              </a:xfrm>
              <a:custGeom>
                <a:avLst/>
                <a:gdLst/>
                <a:ahLst/>
                <a:cxnLst/>
                <a:rect r="r" b="b" t="t" l="l"/>
                <a:pathLst>
                  <a:path h="317419" w="4056988">
                    <a:moveTo>
                      <a:pt x="0" y="0"/>
                    </a:moveTo>
                    <a:lnTo>
                      <a:pt x="4056988" y="0"/>
                    </a:lnTo>
                    <a:lnTo>
                      <a:pt x="4056988" y="317419"/>
                    </a:lnTo>
                    <a:lnTo>
                      <a:pt x="0" y="317419"/>
                    </a:lnTo>
                    <a:close/>
                  </a:path>
                </a:pathLst>
              </a:custGeom>
              <a:solidFill>
                <a:srgbClr val="6D9C9C">
                  <a:alpha val="71765"/>
                </a:srgbClr>
              </a:solidFill>
            </p:spPr>
          </p:sp>
          <p:sp>
            <p:nvSpPr>
              <p:cNvPr name="TextBox 9" id="9"/>
              <p:cNvSpPr txBox="true"/>
              <p:nvPr/>
            </p:nvSpPr>
            <p:spPr>
              <a:xfrm>
                <a:off x="0" y="28575"/>
                <a:ext cx="4056988" cy="288844"/>
              </a:xfrm>
              <a:prstGeom prst="rect">
                <a:avLst/>
              </a:prstGeom>
            </p:spPr>
            <p:txBody>
              <a:bodyPr anchor="ctr" rtlCol="false" tIns="50800" lIns="50800" bIns="50800" rIns="50800"/>
              <a:lstStyle/>
              <a:p>
                <a:pPr algn="ctr">
                  <a:lnSpc>
                    <a:spcPts val="2661"/>
                  </a:lnSpc>
                </a:pPr>
              </a:p>
            </p:txBody>
          </p:sp>
        </p:grpSp>
        <p:sp>
          <p:nvSpPr>
            <p:cNvPr name="TextBox 10" id="10"/>
            <p:cNvSpPr txBox="true"/>
            <p:nvPr/>
          </p:nvSpPr>
          <p:spPr>
            <a:xfrm rot="0">
              <a:off x="318589" y="281920"/>
              <a:ext cx="6269690" cy="1004994"/>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Thị Thanh Nhàn</a:t>
              </a:r>
            </a:p>
          </p:txBody>
        </p:sp>
        <p:sp>
          <p:nvSpPr>
            <p:cNvPr name="TextBox 11" id="11"/>
            <p:cNvSpPr txBox="true"/>
            <p:nvPr/>
          </p:nvSpPr>
          <p:spPr>
            <a:xfrm rot="0">
              <a:off x="7680105" y="358120"/>
              <a:ext cx="11912377" cy="1222662"/>
            </a:xfrm>
            <a:prstGeom prst="rect">
              <a:avLst/>
            </a:prstGeom>
          </p:spPr>
          <p:txBody>
            <a:bodyPr anchor="t" rtlCol="false" tIns="0" lIns="0" bIns="0" rIns="0">
              <a:spAutoFit/>
            </a:bodyPr>
            <a:lstStyle/>
            <a:p>
              <a:pPr algn="l">
                <a:lnSpc>
                  <a:spcPts val="6470"/>
                </a:lnSpc>
                <a:spcBef>
                  <a:spcPct val="0"/>
                </a:spcBef>
              </a:pPr>
              <a:r>
                <a:rPr lang="en-US" b="true" sz="6221">
                  <a:solidFill>
                    <a:srgbClr val="F7F5FA"/>
                  </a:solidFill>
                  <a:latin typeface="Poppins Bold"/>
                  <a:ea typeface="Poppins Bold"/>
                  <a:cs typeface="Poppins Bold"/>
                  <a:sym typeface="Poppins Bold"/>
                </a:rPr>
                <a:t>BÀI TẬP TỔNG HỢP</a:t>
              </a:r>
            </a:p>
          </p:txBody>
        </p:sp>
      </p:gr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Freeform 3" id="3"/>
          <p:cNvSpPr/>
          <p:nvPr/>
        </p:nvSpPr>
        <p:spPr>
          <a:xfrm flipH="false" flipV="false" rot="0">
            <a:off x="14959265" y="303530"/>
            <a:ext cx="3013631" cy="3145155"/>
          </a:xfrm>
          <a:custGeom>
            <a:avLst/>
            <a:gdLst/>
            <a:ahLst/>
            <a:cxnLst/>
            <a:rect r="r" b="b" t="t" l="l"/>
            <a:pathLst>
              <a:path h="3145155" w="3013631">
                <a:moveTo>
                  <a:pt x="0" y="0"/>
                </a:moveTo>
                <a:lnTo>
                  <a:pt x="3013631" y="0"/>
                </a:lnTo>
                <a:lnTo>
                  <a:pt x="3013631" y="3145155"/>
                </a:lnTo>
                <a:lnTo>
                  <a:pt x="0" y="3145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55923" y="1312226"/>
            <a:ext cx="11899940" cy="563881"/>
          </a:xfrm>
          <a:prstGeom prst="rect">
            <a:avLst/>
          </a:prstGeom>
        </p:spPr>
        <p:txBody>
          <a:bodyPr anchor="t" rtlCol="false" tIns="0" lIns="0" bIns="0" rIns="0">
            <a:spAutoFit/>
          </a:bodyPr>
          <a:lstStyle/>
          <a:p>
            <a:pPr algn="just">
              <a:lnSpc>
                <a:spcPts val="4619"/>
              </a:lnSpc>
              <a:spcBef>
                <a:spcPct val="0"/>
              </a:spcBef>
            </a:pPr>
            <a:r>
              <a:rPr lang="en-US" b="true" sz="3299">
                <a:solidFill>
                  <a:srgbClr val="000000"/>
                </a:solidFill>
                <a:latin typeface="Montserrat Bold"/>
                <a:ea typeface="Montserrat Bold"/>
                <a:cs typeface="Montserrat Bold"/>
                <a:sym typeface="Montserrat Bold"/>
              </a:rPr>
              <a:t>Câu 2: Kiểm tra dạng chuẩn Q(C,S,Z) F = {CS → Z ; Z → C}</a:t>
            </a:r>
          </a:p>
        </p:txBody>
      </p:sp>
      <p:sp>
        <p:nvSpPr>
          <p:cNvPr name="TextBox 5" id="5"/>
          <p:cNvSpPr txBox="true"/>
          <p:nvPr/>
        </p:nvSpPr>
        <p:spPr>
          <a:xfrm rot="0">
            <a:off x="1028700" y="1894757"/>
            <a:ext cx="15232377" cy="8392243"/>
          </a:xfrm>
          <a:prstGeom prst="rect">
            <a:avLst/>
          </a:prstGeom>
        </p:spPr>
        <p:txBody>
          <a:bodyPr anchor="t" rtlCol="false" tIns="0" lIns="0" bIns="0" rIns="0">
            <a:spAutoFit/>
          </a:bodyPr>
          <a:lstStyle/>
          <a:p>
            <a:pPr algn="l">
              <a:lnSpc>
                <a:spcPts val="4431"/>
              </a:lnSpc>
            </a:pPr>
            <a:r>
              <a:rPr lang="en-US" sz="2822">
                <a:solidFill>
                  <a:srgbClr val="000000"/>
                </a:solidFill>
                <a:latin typeface="Canva Sans"/>
                <a:ea typeface="Canva Sans"/>
                <a:cs typeface="Canva Sans"/>
                <a:sym typeface="Canva Sans"/>
              </a:rPr>
              <a:t>Bước 2: </a:t>
            </a:r>
          </a:p>
          <a:p>
            <a:pPr algn="l">
              <a:lnSpc>
                <a:spcPts val="4431"/>
              </a:lnSpc>
            </a:pPr>
            <a:r>
              <a:rPr lang="en-US" sz="2822">
                <a:solidFill>
                  <a:srgbClr val="000000"/>
                </a:solidFill>
                <a:latin typeface="Canva Sans"/>
                <a:ea typeface="Canva Sans"/>
                <a:cs typeface="Canva Sans"/>
                <a:sym typeface="Canva Sans"/>
              </a:rPr>
              <a:t>Kiểm tra từng phụ thuộc hàm có đạt 3NF hay không</a:t>
            </a:r>
          </a:p>
          <a:p>
            <a:pPr algn="l">
              <a:lnSpc>
                <a:spcPts val="4431"/>
              </a:lnSpc>
            </a:pPr>
            <a:r>
              <a:rPr lang="en-US" sz="2822">
                <a:solidFill>
                  <a:srgbClr val="000000"/>
                </a:solidFill>
                <a:latin typeface="Canva Sans"/>
                <a:ea typeface="Canva Sans"/>
                <a:cs typeface="Canva Sans"/>
                <a:sym typeface="Canva Sans"/>
              </a:rPr>
              <a:t>Điều kiện đạt chuẩn 3NF:</a:t>
            </a:r>
          </a:p>
          <a:p>
            <a:pPr algn="l">
              <a:lnSpc>
                <a:spcPts val="4431"/>
              </a:lnSpc>
            </a:pPr>
            <a:r>
              <a:rPr lang="en-US" sz="2822">
                <a:solidFill>
                  <a:srgbClr val="000000"/>
                </a:solidFill>
                <a:latin typeface="Canva Sans"/>
                <a:ea typeface="Canva Sans"/>
                <a:cs typeface="Canva Sans"/>
                <a:sym typeface="Canva Sans"/>
              </a:rPr>
              <a:t>Với mỗi phụ thuộc X → A, ít nhất một trong các điều kiện sau phải đúng:</a:t>
            </a:r>
          </a:p>
          <a:p>
            <a:pPr algn="l">
              <a:lnSpc>
                <a:spcPts val="4431"/>
              </a:lnSpc>
            </a:pPr>
            <a:r>
              <a:rPr lang="en-US" sz="2822">
                <a:solidFill>
                  <a:srgbClr val="000000"/>
                </a:solidFill>
                <a:latin typeface="Canva Sans"/>
                <a:ea typeface="Canva Sans"/>
                <a:cs typeface="Canva Sans"/>
                <a:sym typeface="Canva Sans"/>
              </a:rPr>
              <a:t>X là siêu khóa</a:t>
            </a:r>
          </a:p>
          <a:p>
            <a:pPr algn="l">
              <a:lnSpc>
                <a:spcPts val="4431"/>
              </a:lnSpc>
            </a:pPr>
            <a:r>
              <a:rPr lang="en-US" sz="2822">
                <a:solidFill>
                  <a:srgbClr val="000000"/>
                </a:solidFill>
                <a:latin typeface="Canva Sans"/>
                <a:ea typeface="Canva Sans"/>
                <a:cs typeface="Canva Sans"/>
                <a:sym typeface="Canva Sans"/>
              </a:rPr>
              <a:t>A là thuộc tính nguyên tố (tức là thuộc về một khóa tối thiểu)</a:t>
            </a:r>
          </a:p>
          <a:p>
            <a:pPr algn="l">
              <a:lnSpc>
                <a:spcPts val="4431"/>
              </a:lnSpc>
            </a:pPr>
            <a:r>
              <a:rPr lang="en-US" sz="2822">
                <a:solidFill>
                  <a:srgbClr val="000000"/>
                </a:solidFill>
                <a:latin typeface="Canva Sans"/>
                <a:ea typeface="Canva Sans"/>
                <a:cs typeface="Canva Sans"/>
                <a:sym typeface="Canva Sans"/>
              </a:rPr>
              <a:t>+ Phụ thuộc: CS → Z</a:t>
            </a:r>
          </a:p>
          <a:p>
            <a:pPr algn="l">
              <a:lnSpc>
                <a:spcPts val="4431"/>
              </a:lnSpc>
            </a:pPr>
            <a:r>
              <a:rPr lang="en-US" sz="2822">
                <a:solidFill>
                  <a:srgbClr val="000000"/>
                </a:solidFill>
                <a:latin typeface="Canva Sans"/>
                <a:ea typeface="Canva Sans"/>
                <a:cs typeface="Canva Sans"/>
                <a:sym typeface="Canva Sans"/>
              </a:rPr>
              <a:t>Vế trái CS là khóa ⇒ đạt 3NF </a:t>
            </a:r>
          </a:p>
          <a:p>
            <a:pPr algn="l">
              <a:lnSpc>
                <a:spcPts val="4431"/>
              </a:lnSpc>
            </a:pPr>
            <a:r>
              <a:rPr lang="en-US" sz="2822">
                <a:solidFill>
                  <a:srgbClr val="000000"/>
                </a:solidFill>
                <a:latin typeface="Canva Sans"/>
                <a:ea typeface="Canva Sans"/>
                <a:cs typeface="Canva Sans"/>
                <a:sym typeface="Canva Sans"/>
              </a:rPr>
              <a:t>+ Phụ thuộc: Z → C</a:t>
            </a:r>
          </a:p>
          <a:p>
            <a:pPr algn="l">
              <a:lnSpc>
                <a:spcPts val="4431"/>
              </a:lnSpc>
            </a:pPr>
            <a:r>
              <a:rPr lang="en-US" sz="2822">
                <a:solidFill>
                  <a:srgbClr val="000000"/>
                </a:solidFill>
                <a:latin typeface="Canva Sans"/>
                <a:ea typeface="Canva Sans"/>
                <a:cs typeface="Canva Sans"/>
                <a:sym typeface="Canva Sans"/>
              </a:rPr>
              <a:t>Vế trái Z không phải là khóa</a:t>
            </a:r>
          </a:p>
          <a:p>
            <a:pPr algn="l">
              <a:lnSpc>
                <a:spcPts val="4431"/>
              </a:lnSpc>
            </a:pPr>
            <a:r>
              <a:rPr lang="en-US" sz="2822">
                <a:solidFill>
                  <a:srgbClr val="000000"/>
                </a:solidFill>
                <a:latin typeface="Canva Sans"/>
                <a:ea typeface="Canva Sans"/>
                <a:cs typeface="Canva Sans"/>
                <a:sym typeface="Canva Sans"/>
              </a:rPr>
              <a:t>Vế phải C là thuộc tính thuộc khóa CS ⇒ C là thuộc tính nguyên tố</a:t>
            </a:r>
          </a:p>
          <a:p>
            <a:pPr algn="l">
              <a:lnSpc>
                <a:spcPts val="4431"/>
              </a:lnSpc>
            </a:pPr>
            <a:r>
              <a:rPr lang="en-US" sz="2822">
                <a:solidFill>
                  <a:srgbClr val="000000"/>
                </a:solidFill>
                <a:latin typeface="Canva Sans"/>
                <a:ea typeface="Canva Sans"/>
                <a:cs typeface="Canva Sans"/>
                <a:sym typeface="Canva Sans"/>
              </a:rPr>
              <a:t>⇒ Đạt 3NF theo điều kiện thứ hai </a:t>
            </a:r>
          </a:p>
          <a:p>
            <a:pPr algn="l">
              <a:lnSpc>
                <a:spcPts val="4431"/>
              </a:lnSpc>
            </a:pPr>
            <a:r>
              <a:rPr lang="en-US" sz="2822">
                <a:solidFill>
                  <a:srgbClr val="000000"/>
                </a:solidFill>
                <a:latin typeface="Canva Sans"/>
                <a:ea typeface="Canva Sans"/>
                <a:cs typeface="Canva Sans"/>
                <a:sym typeface="Canva Sans"/>
              </a:rPr>
              <a:t>=&gt; Lược đồ quan hệ Q(C, S, Z) với tập phụ thuộc hàm F = {CS → Z ; Z → C} đạt chuẩn 3NF vì tất cả các phụ thuộc đều thỏa mãn điều kiện của 3NF.</a:t>
            </a:r>
          </a:p>
          <a:p>
            <a:pPr algn="l">
              <a:lnSpc>
                <a:spcPts val="4431"/>
              </a:lnSpc>
            </a:pPr>
          </a:p>
        </p:txBody>
      </p:sp>
      <p:grpSp>
        <p:nvGrpSpPr>
          <p:cNvPr name="Group 6" id="6"/>
          <p:cNvGrpSpPr/>
          <p:nvPr/>
        </p:nvGrpSpPr>
        <p:grpSpPr>
          <a:xfrm rot="0">
            <a:off x="0" y="63515"/>
            <a:ext cx="15403875" cy="1205200"/>
            <a:chOff x="0" y="0"/>
            <a:chExt cx="4056988" cy="317419"/>
          </a:xfrm>
        </p:grpSpPr>
        <p:sp>
          <p:nvSpPr>
            <p:cNvPr name="Freeform 7" id="7"/>
            <p:cNvSpPr/>
            <p:nvPr/>
          </p:nvSpPr>
          <p:spPr>
            <a:xfrm flipH="false" flipV="false" rot="0">
              <a:off x="0" y="0"/>
              <a:ext cx="4056988" cy="317419"/>
            </a:xfrm>
            <a:custGeom>
              <a:avLst/>
              <a:gdLst/>
              <a:ahLst/>
              <a:cxnLst/>
              <a:rect r="r" b="b" t="t" l="l"/>
              <a:pathLst>
                <a:path h="317419" w="4056988">
                  <a:moveTo>
                    <a:pt x="0" y="0"/>
                  </a:moveTo>
                  <a:lnTo>
                    <a:pt x="4056988" y="0"/>
                  </a:lnTo>
                  <a:lnTo>
                    <a:pt x="4056988" y="317419"/>
                  </a:lnTo>
                  <a:lnTo>
                    <a:pt x="0" y="317419"/>
                  </a:lnTo>
                  <a:close/>
                </a:path>
              </a:pathLst>
            </a:custGeom>
            <a:solidFill>
              <a:srgbClr val="6D9C9C">
                <a:alpha val="71765"/>
              </a:srgbClr>
            </a:solidFill>
          </p:spPr>
        </p:sp>
        <p:sp>
          <p:nvSpPr>
            <p:cNvPr name="TextBox 8" id="8"/>
            <p:cNvSpPr txBox="true"/>
            <p:nvPr/>
          </p:nvSpPr>
          <p:spPr>
            <a:xfrm>
              <a:off x="0" y="28575"/>
              <a:ext cx="4056988" cy="288844"/>
            </a:xfrm>
            <a:prstGeom prst="rect">
              <a:avLst/>
            </a:prstGeom>
          </p:spPr>
          <p:txBody>
            <a:bodyPr anchor="ctr" rtlCol="false" tIns="50800" lIns="50800" bIns="50800" rIns="50800"/>
            <a:lstStyle/>
            <a:p>
              <a:pPr algn="ctr">
                <a:lnSpc>
                  <a:spcPts val="2661"/>
                </a:lnSpc>
              </a:pPr>
            </a:p>
          </p:txBody>
        </p:sp>
      </p:grpSp>
      <p:sp>
        <p:nvSpPr>
          <p:cNvPr name="TextBox 9" id="9"/>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Thị Thanh Nhàn</a:t>
            </a:r>
          </a:p>
        </p:txBody>
      </p:sp>
      <p:sp>
        <p:nvSpPr>
          <p:cNvPr name="TextBox 10" id="10"/>
          <p:cNvSpPr txBox="true"/>
          <p:nvPr/>
        </p:nvSpPr>
        <p:spPr>
          <a:xfrm rot="0">
            <a:off x="5760079" y="341630"/>
            <a:ext cx="8934283" cy="907471"/>
          </a:xfrm>
          <a:prstGeom prst="rect">
            <a:avLst/>
          </a:prstGeom>
        </p:spPr>
        <p:txBody>
          <a:bodyPr anchor="t" rtlCol="false" tIns="0" lIns="0" bIns="0" rIns="0">
            <a:spAutoFit/>
          </a:bodyPr>
          <a:lstStyle/>
          <a:p>
            <a:pPr algn="l">
              <a:lnSpc>
                <a:spcPts val="6470"/>
              </a:lnSpc>
              <a:spcBef>
                <a:spcPct val="0"/>
              </a:spcBef>
            </a:pPr>
            <a:r>
              <a:rPr lang="en-US" b="true" sz="6221">
                <a:solidFill>
                  <a:srgbClr val="F7F5FA"/>
                </a:solidFill>
                <a:latin typeface="Poppins Bold"/>
                <a:ea typeface="Poppins Bold"/>
                <a:cs typeface="Poppins Bold"/>
                <a:sym typeface="Poppins Bold"/>
              </a:rPr>
              <a:t>BÀI TẬP TỔNG HỢP</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Freeform 3" id="3"/>
          <p:cNvSpPr/>
          <p:nvPr/>
        </p:nvSpPr>
        <p:spPr>
          <a:xfrm flipH="false" flipV="false" rot="0">
            <a:off x="14959265" y="303530"/>
            <a:ext cx="3013631" cy="3145155"/>
          </a:xfrm>
          <a:custGeom>
            <a:avLst/>
            <a:gdLst/>
            <a:ahLst/>
            <a:cxnLst/>
            <a:rect r="r" b="b" t="t" l="l"/>
            <a:pathLst>
              <a:path h="3145155" w="3013631">
                <a:moveTo>
                  <a:pt x="0" y="0"/>
                </a:moveTo>
                <a:lnTo>
                  <a:pt x="3013631" y="0"/>
                </a:lnTo>
                <a:lnTo>
                  <a:pt x="3013631" y="3145155"/>
                </a:lnTo>
                <a:lnTo>
                  <a:pt x="0" y="3145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9269" y="1571321"/>
            <a:ext cx="13293029" cy="2165221"/>
          </a:xfrm>
          <a:prstGeom prst="rect">
            <a:avLst/>
          </a:prstGeom>
        </p:spPr>
        <p:txBody>
          <a:bodyPr anchor="t" rtlCol="false" tIns="0" lIns="0" bIns="0" rIns="0">
            <a:spAutoFit/>
          </a:bodyPr>
          <a:lstStyle/>
          <a:p>
            <a:pPr algn="just">
              <a:lnSpc>
                <a:spcPts val="4327"/>
              </a:lnSpc>
              <a:spcBef>
                <a:spcPct val="0"/>
              </a:spcBef>
            </a:pPr>
            <a:r>
              <a:rPr lang="en-US" b="true" sz="3091">
                <a:solidFill>
                  <a:srgbClr val="000000"/>
                </a:solidFill>
                <a:latin typeface="Montserrat Bold"/>
                <a:ea typeface="Montserrat Bold"/>
                <a:cs typeface="Montserrat Bold"/>
                <a:sym typeface="Montserrat Bold"/>
              </a:rPr>
              <a:t>Câu 4: Cho lược đồ quan hệ Q(A,B,C,D) và tập phụ thuộc hàm F </a:t>
            </a:r>
          </a:p>
          <a:p>
            <a:pPr algn="just">
              <a:lnSpc>
                <a:spcPts val="4327"/>
              </a:lnSpc>
              <a:spcBef>
                <a:spcPct val="0"/>
              </a:spcBef>
            </a:pPr>
            <a:r>
              <a:rPr lang="en-US" b="true" sz="3091">
                <a:solidFill>
                  <a:srgbClr val="000000"/>
                </a:solidFill>
                <a:latin typeface="Montserrat Bold"/>
                <a:ea typeface="Montserrat Bold"/>
                <a:cs typeface="Montserrat Bold"/>
                <a:sym typeface="Montserrat Bold"/>
              </a:rPr>
              <a:t>F = {A→B;B→C; D→B} C = {Q1(A,C,D); Q2(B,D)}. Xác định các Fi (những phụ thuộc hàm F được bao trong Qi) </a:t>
            </a:r>
          </a:p>
          <a:p>
            <a:pPr algn="just">
              <a:lnSpc>
                <a:spcPts val="4327"/>
              </a:lnSpc>
              <a:spcBef>
                <a:spcPct val="0"/>
              </a:spcBef>
            </a:pPr>
          </a:p>
        </p:txBody>
      </p:sp>
      <p:sp>
        <p:nvSpPr>
          <p:cNvPr name="TextBox 5" id="5"/>
          <p:cNvSpPr txBox="true"/>
          <p:nvPr/>
        </p:nvSpPr>
        <p:spPr>
          <a:xfrm rot="0">
            <a:off x="1028700" y="3372485"/>
            <a:ext cx="13996300" cy="6785852"/>
          </a:xfrm>
          <a:prstGeom prst="rect">
            <a:avLst/>
          </a:prstGeom>
        </p:spPr>
        <p:txBody>
          <a:bodyPr anchor="t" rtlCol="false" tIns="0" lIns="0" bIns="0" rIns="0">
            <a:spAutoFit/>
          </a:bodyPr>
          <a:lstStyle/>
          <a:p>
            <a:pPr algn="l">
              <a:lnSpc>
                <a:spcPts val="3861"/>
              </a:lnSpc>
            </a:pPr>
            <a:r>
              <a:rPr lang="en-US" sz="2459">
                <a:solidFill>
                  <a:srgbClr val="000000"/>
                </a:solidFill>
                <a:latin typeface="Canva Sans"/>
                <a:ea typeface="Canva Sans"/>
                <a:cs typeface="Canva Sans"/>
                <a:sym typeface="Canva Sans"/>
              </a:rPr>
              <a:t>-</a:t>
            </a:r>
            <a:r>
              <a:rPr lang="en-US" sz="2459">
                <a:solidFill>
                  <a:srgbClr val="000000"/>
                </a:solidFill>
                <a:latin typeface="Canva Sans"/>
                <a:ea typeface="Canva Sans"/>
                <a:cs typeface="Canva Sans"/>
                <a:sym typeface="Canva Sans"/>
              </a:rPr>
              <a:t> Q1 (A,C,D) </a:t>
            </a:r>
          </a:p>
          <a:p>
            <a:pPr algn="l">
              <a:lnSpc>
                <a:spcPts val="3861"/>
              </a:lnSpc>
            </a:pPr>
            <a:r>
              <a:rPr lang="en-US" sz="2459">
                <a:solidFill>
                  <a:srgbClr val="000000"/>
                </a:solidFill>
                <a:latin typeface="Canva Sans"/>
                <a:ea typeface="Canva Sans"/>
                <a:cs typeface="Canva Sans"/>
                <a:sym typeface="Canva Sans"/>
              </a:rPr>
              <a:t>A → B không bao trong Q1 vì B không thuộc lược đồ của Q1 </a:t>
            </a:r>
          </a:p>
          <a:p>
            <a:pPr algn="l">
              <a:lnSpc>
                <a:spcPts val="3861"/>
              </a:lnSpc>
            </a:pPr>
            <a:r>
              <a:rPr lang="en-US" sz="2459">
                <a:solidFill>
                  <a:srgbClr val="000000"/>
                </a:solidFill>
                <a:latin typeface="Canva Sans"/>
                <a:ea typeface="Canva Sans"/>
                <a:cs typeface="Canva Sans"/>
                <a:sym typeface="Canva Sans"/>
              </a:rPr>
              <a:t>B → C không bao trong Q1 vì B không thuộc lược đồ của Q1 </a:t>
            </a:r>
          </a:p>
          <a:p>
            <a:pPr algn="l">
              <a:lnSpc>
                <a:spcPts val="3861"/>
              </a:lnSpc>
            </a:pPr>
            <a:r>
              <a:rPr lang="en-US" sz="2459">
                <a:solidFill>
                  <a:srgbClr val="000000"/>
                </a:solidFill>
                <a:latin typeface="Canva Sans"/>
                <a:ea typeface="Canva Sans"/>
                <a:cs typeface="Canva Sans"/>
                <a:sym typeface="Canva Sans"/>
              </a:rPr>
              <a:t>D → B không bao trong Q1 vì B không thuộc lược đồ của Q1 </a:t>
            </a:r>
          </a:p>
          <a:p>
            <a:pPr algn="l">
              <a:lnSpc>
                <a:spcPts val="3861"/>
              </a:lnSpc>
            </a:pPr>
            <a:r>
              <a:rPr lang="en-US" sz="2459">
                <a:solidFill>
                  <a:srgbClr val="000000"/>
                </a:solidFill>
                <a:latin typeface="Canva Sans"/>
                <a:ea typeface="Canva Sans"/>
                <a:cs typeface="Canva Sans"/>
                <a:sym typeface="Canva Sans"/>
              </a:rPr>
              <a:t>=&gt; F1 = ∅ vì không có phụ thuộc hàm nào trong F hợp lệ trong Q1 </a:t>
            </a:r>
          </a:p>
          <a:p>
            <a:pPr algn="l">
              <a:lnSpc>
                <a:spcPts val="3861"/>
              </a:lnSpc>
            </a:pPr>
            <a:r>
              <a:rPr lang="en-US" sz="2459">
                <a:solidFill>
                  <a:srgbClr val="000000"/>
                </a:solidFill>
                <a:latin typeface="Canva Sans"/>
                <a:ea typeface="Canva Sans"/>
                <a:cs typeface="Canva Sans"/>
                <a:sym typeface="Canva Sans"/>
              </a:rPr>
              <a:t>- Q2 (B,D) </a:t>
            </a:r>
          </a:p>
          <a:p>
            <a:pPr algn="l">
              <a:lnSpc>
                <a:spcPts val="3861"/>
              </a:lnSpc>
            </a:pPr>
            <a:r>
              <a:rPr lang="en-US" sz="2459">
                <a:solidFill>
                  <a:srgbClr val="000000"/>
                </a:solidFill>
                <a:latin typeface="Canva Sans"/>
                <a:ea typeface="Canva Sans"/>
                <a:cs typeface="Canva Sans"/>
                <a:sym typeface="Canva Sans"/>
              </a:rPr>
              <a:t>A → B không bao trong Q2 vì A không thuộc lược đồ của Q2 </a:t>
            </a:r>
          </a:p>
          <a:p>
            <a:pPr algn="l">
              <a:lnSpc>
                <a:spcPts val="3861"/>
              </a:lnSpc>
            </a:pPr>
            <a:r>
              <a:rPr lang="en-US" sz="2459">
                <a:solidFill>
                  <a:srgbClr val="000000"/>
                </a:solidFill>
                <a:latin typeface="Canva Sans"/>
                <a:ea typeface="Canva Sans"/>
                <a:cs typeface="Canva Sans"/>
                <a:sym typeface="Canva Sans"/>
              </a:rPr>
              <a:t>B → C không bao trong Q2 vì C không thuộc lược đồ của Q2 </a:t>
            </a:r>
          </a:p>
          <a:p>
            <a:pPr algn="l">
              <a:lnSpc>
                <a:spcPts val="3861"/>
              </a:lnSpc>
            </a:pPr>
            <a:r>
              <a:rPr lang="en-US" sz="2459">
                <a:solidFill>
                  <a:srgbClr val="000000"/>
                </a:solidFill>
                <a:latin typeface="Canva Sans"/>
                <a:ea typeface="Canva Sans"/>
                <a:cs typeface="Canva Sans"/>
                <a:sym typeface="Canva Sans"/>
              </a:rPr>
              <a:t>D → B bao trong Q2 vì cả D và B đều thuộc lược đồ của Q2 </a:t>
            </a:r>
          </a:p>
          <a:p>
            <a:pPr algn="l">
              <a:lnSpc>
                <a:spcPts val="3861"/>
              </a:lnSpc>
            </a:pPr>
            <a:r>
              <a:rPr lang="en-US" sz="2459">
                <a:solidFill>
                  <a:srgbClr val="000000"/>
                </a:solidFill>
                <a:latin typeface="Canva Sans"/>
                <a:ea typeface="Canva Sans"/>
                <a:cs typeface="Canva Sans"/>
                <a:sym typeface="Canva Sans"/>
              </a:rPr>
              <a:t>=&gt; F2 = { D -&gt; B} </a:t>
            </a:r>
          </a:p>
          <a:p>
            <a:pPr algn="l">
              <a:lnSpc>
                <a:spcPts val="3861"/>
              </a:lnSpc>
            </a:pPr>
            <a:r>
              <a:rPr lang="en-US" sz="2459">
                <a:solidFill>
                  <a:srgbClr val="000000"/>
                </a:solidFill>
                <a:latin typeface="Canva Sans"/>
                <a:ea typeface="Canva Sans"/>
                <a:cs typeface="Canva Sans"/>
                <a:sym typeface="Canva Sans"/>
              </a:rPr>
              <a:t>Vậy: các phụ thuộc hàm được bao trong các quan hệ con Q1 và Q2 là : </a:t>
            </a:r>
          </a:p>
          <a:p>
            <a:pPr algn="l">
              <a:lnSpc>
                <a:spcPts val="3861"/>
              </a:lnSpc>
            </a:pPr>
            <a:r>
              <a:rPr lang="en-US" sz="2459">
                <a:solidFill>
                  <a:srgbClr val="000000"/>
                </a:solidFill>
                <a:latin typeface="Canva Sans"/>
                <a:ea typeface="Canva Sans"/>
                <a:cs typeface="Canva Sans"/>
                <a:sym typeface="Canva Sans"/>
              </a:rPr>
              <a:t>Q1 (A,C,D): không có phụ thuộc hàm nào </a:t>
            </a:r>
          </a:p>
          <a:p>
            <a:pPr algn="l">
              <a:lnSpc>
                <a:spcPts val="3861"/>
              </a:lnSpc>
            </a:pPr>
            <a:r>
              <a:rPr lang="en-US" sz="2459">
                <a:solidFill>
                  <a:srgbClr val="000000"/>
                </a:solidFill>
                <a:latin typeface="Canva Sans"/>
                <a:ea typeface="Canva Sans"/>
                <a:cs typeface="Canva Sans"/>
                <a:sym typeface="Canva Sans"/>
              </a:rPr>
              <a:t>Q2 (B,D): D -&gt; B </a:t>
            </a:r>
          </a:p>
          <a:p>
            <a:pPr algn="l">
              <a:lnSpc>
                <a:spcPts val="3861"/>
              </a:lnSpc>
            </a:pPr>
          </a:p>
        </p:txBody>
      </p:sp>
      <p:grpSp>
        <p:nvGrpSpPr>
          <p:cNvPr name="Group 6" id="6"/>
          <p:cNvGrpSpPr/>
          <p:nvPr/>
        </p:nvGrpSpPr>
        <p:grpSpPr>
          <a:xfrm rot="0">
            <a:off x="0" y="63515"/>
            <a:ext cx="15403875" cy="1205200"/>
            <a:chOff x="0" y="0"/>
            <a:chExt cx="4056988" cy="317419"/>
          </a:xfrm>
        </p:grpSpPr>
        <p:sp>
          <p:nvSpPr>
            <p:cNvPr name="Freeform 7" id="7"/>
            <p:cNvSpPr/>
            <p:nvPr/>
          </p:nvSpPr>
          <p:spPr>
            <a:xfrm flipH="false" flipV="false" rot="0">
              <a:off x="0" y="0"/>
              <a:ext cx="4056988" cy="317419"/>
            </a:xfrm>
            <a:custGeom>
              <a:avLst/>
              <a:gdLst/>
              <a:ahLst/>
              <a:cxnLst/>
              <a:rect r="r" b="b" t="t" l="l"/>
              <a:pathLst>
                <a:path h="317419" w="4056988">
                  <a:moveTo>
                    <a:pt x="0" y="0"/>
                  </a:moveTo>
                  <a:lnTo>
                    <a:pt x="4056988" y="0"/>
                  </a:lnTo>
                  <a:lnTo>
                    <a:pt x="4056988" y="317419"/>
                  </a:lnTo>
                  <a:lnTo>
                    <a:pt x="0" y="317419"/>
                  </a:lnTo>
                  <a:close/>
                </a:path>
              </a:pathLst>
            </a:custGeom>
            <a:solidFill>
              <a:srgbClr val="6D9C9C">
                <a:alpha val="71765"/>
              </a:srgbClr>
            </a:solidFill>
          </p:spPr>
        </p:sp>
        <p:sp>
          <p:nvSpPr>
            <p:cNvPr name="TextBox 8" id="8"/>
            <p:cNvSpPr txBox="true"/>
            <p:nvPr/>
          </p:nvSpPr>
          <p:spPr>
            <a:xfrm>
              <a:off x="0" y="28575"/>
              <a:ext cx="4056988" cy="288844"/>
            </a:xfrm>
            <a:prstGeom prst="rect">
              <a:avLst/>
            </a:prstGeom>
          </p:spPr>
          <p:txBody>
            <a:bodyPr anchor="ctr" rtlCol="false" tIns="50800" lIns="50800" bIns="50800" rIns="50800"/>
            <a:lstStyle/>
            <a:p>
              <a:pPr algn="ctr">
                <a:lnSpc>
                  <a:spcPts val="2661"/>
                </a:lnSpc>
              </a:pPr>
            </a:p>
          </p:txBody>
        </p:sp>
      </p:grpSp>
      <p:sp>
        <p:nvSpPr>
          <p:cNvPr name="TextBox 9" id="9"/>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Thị Thanh Nhàn</a:t>
            </a:r>
          </a:p>
        </p:txBody>
      </p:sp>
      <p:sp>
        <p:nvSpPr>
          <p:cNvPr name="TextBox 10" id="10"/>
          <p:cNvSpPr txBox="true"/>
          <p:nvPr/>
        </p:nvSpPr>
        <p:spPr>
          <a:xfrm rot="0">
            <a:off x="5760079" y="341630"/>
            <a:ext cx="8934283" cy="907471"/>
          </a:xfrm>
          <a:prstGeom prst="rect">
            <a:avLst/>
          </a:prstGeom>
        </p:spPr>
        <p:txBody>
          <a:bodyPr anchor="t" rtlCol="false" tIns="0" lIns="0" bIns="0" rIns="0">
            <a:spAutoFit/>
          </a:bodyPr>
          <a:lstStyle/>
          <a:p>
            <a:pPr algn="l">
              <a:lnSpc>
                <a:spcPts val="6470"/>
              </a:lnSpc>
              <a:spcBef>
                <a:spcPct val="0"/>
              </a:spcBef>
            </a:pPr>
            <a:r>
              <a:rPr lang="en-US" b="true" sz="6221">
                <a:solidFill>
                  <a:srgbClr val="F7F5FA"/>
                </a:solidFill>
                <a:latin typeface="Poppins Bold"/>
                <a:ea typeface="Poppins Bold"/>
                <a:cs typeface="Poppins Bold"/>
                <a:sym typeface="Poppins Bold"/>
              </a:rPr>
              <a:t>BÀI TẬP TỔNG HỢP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515135" y="-1210452"/>
            <a:ext cx="8100677" cy="10092480"/>
            <a:chOff x="0" y="0"/>
            <a:chExt cx="6089650" cy="7586980"/>
          </a:xfrm>
        </p:grpSpPr>
        <p:sp>
          <p:nvSpPr>
            <p:cNvPr name="Freeform 3" id="3"/>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solidFill>
              <a:srgbClr val="86FCF1"/>
            </a:solidFill>
            <a:ln w="12700">
              <a:solidFill>
                <a:srgbClr val="000000"/>
              </a:solidFill>
            </a:ln>
          </p:spPr>
        </p:sp>
      </p:grpSp>
      <p:grpSp>
        <p:nvGrpSpPr>
          <p:cNvPr name="Group 4" id="4"/>
          <p:cNvGrpSpPr/>
          <p:nvPr/>
        </p:nvGrpSpPr>
        <p:grpSpPr>
          <a:xfrm rot="0">
            <a:off x="-1515135" y="-1210452"/>
            <a:ext cx="8100677" cy="10092480"/>
            <a:chOff x="0" y="0"/>
            <a:chExt cx="6089650" cy="7586980"/>
          </a:xfrm>
        </p:grpSpPr>
        <p:sp>
          <p:nvSpPr>
            <p:cNvPr name="Freeform 5" id="5"/>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blipFill>
              <a:blip r:embed="rId2">
                <a:alphaModFix amt="31000"/>
              </a:blip>
              <a:stretch>
                <a:fillRect l="0" t="-3530" r="0" b="-3530"/>
              </a:stretch>
            </a:blipFill>
          </p:spPr>
        </p:sp>
      </p:grpSp>
      <p:sp>
        <p:nvSpPr>
          <p:cNvPr name="TextBox 6" id="6"/>
          <p:cNvSpPr txBox="true"/>
          <p:nvPr/>
        </p:nvSpPr>
        <p:spPr>
          <a:xfrm rot="0">
            <a:off x="8258696" y="163780"/>
            <a:ext cx="4766780" cy="2221236"/>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TẠO DATABASE</a:t>
            </a:r>
          </a:p>
          <a:p>
            <a:pPr algn="just">
              <a:lnSpc>
                <a:spcPts val="3569"/>
              </a:lnSpc>
            </a:pPr>
            <a:r>
              <a:rPr lang="en-US" sz="2549" b="true">
                <a:solidFill>
                  <a:srgbClr val="2C3249"/>
                </a:solidFill>
                <a:latin typeface="Canva Sans Bold"/>
                <a:ea typeface="Canva Sans Bold"/>
                <a:cs typeface="Canva Sans Bold"/>
                <a:sym typeface="Canva Sans Bold"/>
              </a:rPr>
              <a:t>CREATE DATABASE QLCT</a:t>
            </a:r>
          </a:p>
          <a:p>
            <a:pPr algn="just">
              <a:lnSpc>
                <a:spcPts val="3569"/>
              </a:lnSpc>
            </a:pPr>
            <a:r>
              <a:rPr lang="en-US" sz="2549" b="true">
                <a:solidFill>
                  <a:srgbClr val="2C3249"/>
                </a:solidFill>
                <a:latin typeface="Canva Sans Bold"/>
                <a:ea typeface="Canva Sans Bold"/>
                <a:cs typeface="Canva Sans Bold"/>
                <a:sym typeface="Canva Sans Bold"/>
              </a:rPr>
              <a:t>GO</a:t>
            </a:r>
          </a:p>
          <a:p>
            <a:pPr algn="just">
              <a:lnSpc>
                <a:spcPts val="3569"/>
              </a:lnSpc>
            </a:pPr>
            <a:r>
              <a:rPr lang="en-US" sz="2549" b="true">
                <a:solidFill>
                  <a:srgbClr val="2C3249"/>
                </a:solidFill>
                <a:latin typeface="Canva Sans Bold"/>
                <a:ea typeface="Canva Sans Bold"/>
                <a:cs typeface="Canva Sans Bold"/>
                <a:sym typeface="Canva Sans Bold"/>
              </a:rPr>
              <a:t>USE QLCT</a:t>
            </a:r>
          </a:p>
          <a:p>
            <a:pPr algn="just">
              <a:lnSpc>
                <a:spcPts val="3569"/>
              </a:lnSpc>
            </a:pPr>
            <a:r>
              <a:rPr lang="en-US" b="true" sz="2549">
                <a:solidFill>
                  <a:srgbClr val="2C3249"/>
                </a:solidFill>
                <a:latin typeface="Canva Sans Bold"/>
                <a:ea typeface="Canva Sans Bold"/>
                <a:cs typeface="Canva Sans Bold"/>
                <a:sym typeface="Canva Sans Bold"/>
              </a:rPr>
              <a:t>GO</a:t>
            </a:r>
          </a:p>
        </p:txBody>
      </p:sp>
      <p:sp>
        <p:nvSpPr>
          <p:cNvPr name="TextBox 7" id="7"/>
          <p:cNvSpPr txBox="true"/>
          <p:nvPr/>
        </p:nvSpPr>
        <p:spPr>
          <a:xfrm rot="0">
            <a:off x="8258696" y="2699586"/>
            <a:ext cx="8740332" cy="6697986"/>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 TẠO BẢNG</a:t>
            </a:r>
          </a:p>
          <a:p>
            <a:pPr algn="just" marL="550492" indent="-275246" lvl="1">
              <a:lnSpc>
                <a:spcPts val="3569"/>
              </a:lnSpc>
              <a:buFont typeface="Arial"/>
              <a:buChar char="•"/>
            </a:pPr>
            <a:r>
              <a:rPr lang="en-US" b="true" sz="2549">
                <a:solidFill>
                  <a:srgbClr val="2C3249"/>
                </a:solidFill>
                <a:latin typeface="Canva Sans Bold"/>
                <a:ea typeface="Canva Sans Bold"/>
                <a:cs typeface="Canva Sans Bold"/>
                <a:sym typeface="Canva Sans Bold"/>
              </a:rPr>
              <a:t> PHONGBAN</a:t>
            </a:r>
          </a:p>
          <a:p>
            <a:pPr algn="just">
              <a:lnSpc>
                <a:spcPts val="3569"/>
              </a:lnSpc>
            </a:pPr>
            <a:r>
              <a:rPr lang="en-US" sz="2549" b="true">
                <a:solidFill>
                  <a:srgbClr val="2C3249"/>
                </a:solidFill>
                <a:latin typeface="Canva Sans Bold"/>
                <a:ea typeface="Canva Sans Bold"/>
                <a:cs typeface="Canva Sans Bold"/>
                <a:sym typeface="Canva Sans Bold"/>
              </a:rPr>
              <a:t>  </a:t>
            </a:r>
            <a:r>
              <a:rPr lang="en-US" sz="2549" b="true">
                <a:solidFill>
                  <a:srgbClr val="2C3249"/>
                </a:solidFill>
                <a:latin typeface="Canva Sans Bold"/>
                <a:ea typeface="Canva Sans Bold"/>
                <a:cs typeface="Canva Sans Bold"/>
                <a:sym typeface="Canva Sans Bold"/>
              </a:rPr>
              <a:t>CREATE TABLE PhongBan (</a:t>
            </a:r>
          </a:p>
          <a:p>
            <a:pPr algn="just">
              <a:lnSpc>
                <a:spcPts val="3569"/>
              </a:lnSpc>
            </a:pPr>
            <a:r>
              <a:rPr lang="en-US" sz="2549" b="true">
                <a:solidFill>
                  <a:srgbClr val="2C3249"/>
                </a:solidFill>
                <a:latin typeface="Canva Sans Bold"/>
                <a:ea typeface="Canva Sans Bold"/>
                <a:cs typeface="Canva Sans Bold"/>
                <a:sym typeface="Canva Sans Bold"/>
              </a:rPr>
              <a:t>  MaPB INT PRIMARY KEY,</a:t>
            </a:r>
          </a:p>
          <a:p>
            <a:pPr algn="just">
              <a:lnSpc>
                <a:spcPts val="3569"/>
              </a:lnSpc>
            </a:pPr>
            <a:r>
              <a:rPr lang="en-US" sz="2549" b="true">
                <a:solidFill>
                  <a:srgbClr val="2C3249"/>
                </a:solidFill>
                <a:latin typeface="Canva Sans Bold"/>
                <a:ea typeface="Canva Sans Bold"/>
                <a:cs typeface="Canva Sans Bold"/>
                <a:sym typeface="Canva Sans Bold"/>
              </a:rPr>
              <a:t>  TenPB NVARCHAR(100) UNIQUE,</a:t>
            </a:r>
          </a:p>
          <a:p>
            <a:pPr algn="just">
              <a:lnSpc>
                <a:spcPts val="3569"/>
              </a:lnSpc>
            </a:pPr>
            <a:r>
              <a:rPr lang="en-US" sz="2549" b="true">
                <a:solidFill>
                  <a:srgbClr val="2C3249"/>
                </a:solidFill>
                <a:latin typeface="Canva Sans Bold"/>
                <a:ea typeface="Canva Sans Bold"/>
                <a:cs typeface="Canva Sans Bold"/>
                <a:sym typeface="Canva Sans Bold"/>
              </a:rPr>
              <a:t>  DienThoai VARCHAR(15));</a:t>
            </a:r>
          </a:p>
          <a:p>
            <a:pPr algn="just">
              <a:lnSpc>
                <a:spcPts val="3569"/>
              </a:lnSpc>
            </a:pPr>
          </a:p>
          <a:p>
            <a:pPr algn="just" marL="550492" indent="-275246" lvl="1">
              <a:lnSpc>
                <a:spcPts val="3569"/>
              </a:lnSpc>
              <a:buFont typeface="Arial"/>
              <a:buChar char="•"/>
            </a:pPr>
            <a:r>
              <a:rPr lang="en-US" b="true" sz="2549">
                <a:solidFill>
                  <a:srgbClr val="2C3249"/>
                </a:solidFill>
                <a:latin typeface="Canva Sans Bold"/>
                <a:ea typeface="Canva Sans Bold"/>
                <a:cs typeface="Canva Sans Bold"/>
                <a:sym typeface="Canva Sans Bold"/>
              </a:rPr>
              <a:t>NHANVIEN</a:t>
            </a:r>
          </a:p>
          <a:p>
            <a:pPr algn="just">
              <a:lnSpc>
                <a:spcPts val="3569"/>
              </a:lnSpc>
            </a:pPr>
            <a:r>
              <a:rPr lang="en-US" sz="2549" b="true">
                <a:solidFill>
                  <a:srgbClr val="2C3249"/>
                </a:solidFill>
                <a:latin typeface="Canva Sans Bold"/>
                <a:ea typeface="Canva Sans Bold"/>
                <a:cs typeface="Canva Sans Bold"/>
                <a:sym typeface="Canva Sans Bold"/>
              </a:rPr>
              <a:t>  </a:t>
            </a:r>
            <a:r>
              <a:rPr lang="en-US" sz="2549" b="true">
                <a:solidFill>
                  <a:srgbClr val="2C3249"/>
                </a:solidFill>
                <a:latin typeface="Canva Sans Bold"/>
                <a:ea typeface="Canva Sans Bold"/>
                <a:cs typeface="Canva Sans Bold"/>
                <a:sym typeface="Canva Sans Bold"/>
              </a:rPr>
              <a:t>CREATE TABLE NhanVien (</a:t>
            </a:r>
          </a:p>
          <a:p>
            <a:pPr algn="just">
              <a:lnSpc>
                <a:spcPts val="3569"/>
              </a:lnSpc>
            </a:pPr>
            <a:r>
              <a:rPr lang="en-US" sz="2549" b="true">
                <a:solidFill>
                  <a:srgbClr val="2C3249"/>
                </a:solidFill>
                <a:latin typeface="Canva Sans Bold"/>
                <a:ea typeface="Canva Sans Bold"/>
                <a:cs typeface="Canva Sans Bold"/>
                <a:sym typeface="Canva Sans Bold"/>
              </a:rPr>
              <a:t>  MaNV INT PRIMARY KEY,</a:t>
            </a:r>
          </a:p>
          <a:p>
            <a:pPr algn="just">
              <a:lnSpc>
                <a:spcPts val="3569"/>
              </a:lnSpc>
            </a:pPr>
            <a:r>
              <a:rPr lang="en-US" sz="2549" b="true">
                <a:solidFill>
                  <a:srgbClr val="2C3249"/>
                </a:solidFill>
                <a:latin typeface="Canva Sans Bold"/>
                <a:ea typeface="Canva Sans Bold"/>
                <a:cs typeface="Canva Sans Bold"/>
                <a:sym typeface="Canva Sans Bold"/>
              </a:rPr>
              <a:t>  HoTen NVARCHAR(100),</a:t>
            </a:r>
          </a:p>
          <a:p>
            <a:pPr algn="just">
              <a:lnSpc>
                <a:spcPts val="3569"/>
              </a:lnSpc>
            </a:pPr>
            <a:r>
              <a:rPr lang="en-US" sz="2549" b="true">
                <a:solidFill>
                  <a:srgbClr val="2C3249"/>
                </a:solidFill>
                <a:latin typeface="Canva Sans Bold"/>
                <a:ea typeface="Canva Sans Bold"/>
                <a:cs typeface="Canva Sans Bold"/>
                <a:sym typeface="Canva Sans Bold"/>
              </a:rPr>
              <a:t>  NgaySinh DATE,</a:t>
            </a:r>
          </a:p>
          <a:p>
            <a:pPr algn="just">
              <a:lnSpc>
                <a:spcPts val="3569"/>
              </a:lnSpc>
            </a:pPr>
            <a:r>
              <a:rPr lang="en-US" sz="2549" b="true">
                <a:solidFill>
                  <a:srgbClr val="2C3249"/>
                </a:solidFill>
                <a:latin typeface="Canva Sans Bold"/>
                <a:ea typeface="Canva Sans Bold"/>
                <a:cs typeface="Canva Sans Bold"/>
                <a:sym typeface="Canva Sans Bold"/>
              </a:rPr>
              <a:t>  CongViec NVARCHAR(150),</a:t>
            </a:r>
          </a:p>
          <a:p>
            <a:pPr algn="just">
              <a:lnSpc>
                <a:spcPts val="3569"/>
              </a:lnSpc>
            </a:pPr>
            <a:r>
              <a:rPr lang="en-US" sz="2549" b="true">
                <a:solidFill>
                  <a:srgbClr val="2C3249"/>
                </a:solidFill>
                <a:latin typeface="Canva Sans Bold"/>
                <a:ea typeface="Canva Sans Bold"/>
                <a:cs typeface="Canva Sans Bold"/>
                <a:sym typeface="Canva Sans Bold"/>
              </a:rPr>
              <a:t>  MaPB INT,</a:t>
            </a:r>
          </a:p>
          <a:p>
            <a:pPr algn="just">
              <a:lnSpc>
                <a:spcPts val="3569"/>
              </a:lnSpc>
            </a:pPr>
            <a:r>
              <a:rPr lang="en-US" b="true" sz="2549">
                <a:solidFill>
                  <a:srgbClr val="2C3249"/>
                </a:solidFill>
                <a:latin typeface="Canva Sans Bold"/>
                <a:ea typeface="Canva Sans Bold"/>
                <a:cs typeface="Canva Sans Bold"/>
                <a:sym typeface="Canva Sans Bold"/>
              </a:rPr>
              <a:t> FOREIGN KEY (MaPB) REFERENCES PhongBan(MaPB));</a:t>
            </a:r>
          </a:p>
        </p:txBody>
      </p:sp>
      <p:sp>
        <p:nvSpPr>
          <p:cNvPr name="TextBox 8" id="8"/>
          <p:cNvSpPr txBox="true"/>
          <p:nvPr/>
        </p:nvSpPr>
        <p:spPr>
          <a:xfrm rot="0">
            <a:off x="1977938" y="557115"/>
            <a:ext cx="2320821" cy="741095"/>
          </a:xfrm>
          <a:prstGeom prst="rect">
            <a:avLst/>
          </a:prstGeom>
        </p:spPr>
        <p:txBody>
          <a:bodyPr anchor="t" rtlCol="false" tIns="0" lIns="0" bIns="0" rIns="0">
            <a:spAutoFit/>
          </a:bodyPr>
          <a:lstStyle/>
          <a:p>
            <a:pPr algn="l">
              <a:lnSpc>
                <a:spcPts val="5648"/>
              </a:lnSpc>
            </a:pPr>
            <a:r>
              <a:rPr lang="en-US" sz="5379">
                <a:solidFill>
                  <a:srgbClr val="C4459F"/>
                </a:solidFill>
                <a:latin typeface="Anton"/>
                <a:ea typeface="Anton"/>
                <a:cs typeface="Anton"/>
                <a:sym typeface="Anton"/>
              </a:rPr>
              <a:t>CÂU 3</a:t>
            </a:r>
          </a:p>
        </p:txBody>
      </p:sp>
      <p:sp>
        <p:nvSpPr>
          <p:cNvPr name="TextBox 9" id="9"/>
          <p:cNvSpPr txBox="true"/>
          <p:nvPr/>
        </p:nvSpPr>
        <p:spPr>
          <a:xfrm rot="0">
            <a:off x="609269" y="1768918"/>
            <a:ext cx="5764566" cy="839708"/>
          </a:xfrm>
          <a:prstGeom prst="rect">
            <a:avLst/>
          </a:prstGeom>
        </p:spPr>
        <p:txBody>
          <a:bodyPr anchor="t" rtlCol="false" tIns="0" lIns="0" bIns="0" rIns="0">
            <a:spAutoFit/>
          </a:bodyPr>
          <a:lstStyle/>
          <a:p>
            <a:pPr algn="l">
              <a:lnSpc>
                <a:spcPts val="6383"/>
              </a:lnSpc>
            </a:pPr>
            <a:r>
              <a:rPr lang="en-US" sz="6079" spc="857">
                <a:solidFill>
                  <a:srgbClr val="C4459F"/>
                </a:solidFill>
                <a:latin typeface="Anton"/>
                <a:ea typeface="Anton"/>
                <a:cs typeface="Anton"/>
                <a:sym typeface="Anton"/>
              </a:rPr>
              <a:t>TẠO DATABASE</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EBF5FE"/>
        </a:solidFill>
      </p:bgPr>
    </p:bg>
    <p:spTree>
      <p:nvGrpSpPr>
        <p:cNvPr id="1" name=""/>
        <p:cNvGrpSpPr/>
        <p:nvPr/>
      </p:nvGrpSpPr>
      <p:grpSpPr>
        <a:xfrm>
          <a:off x="0" y="0"/>
          <a:ext cx="0" cy="0"/>
          <a:chOff x="0" y="0"/>
          <a:chExt cx="0" cy="0"/>
        </a:xfrm>
      </p:grpSpPr>
      <p:sp>
        <p:nvSpPr>
          <p:cNvPr name="Freeform 2" id="2"/>
          <p:cNvSpPr/>
          <p:nvPr/>
        </p:nvSpPr>
        <p:spPr>
          <a:xfrm flipH="false" flipV="false" rot="0">
            <a:off x="12755863" y="-3661170"/>
            <a:ext cx="9639356" cy="8229600"/>
          </a:xfrm>
          <a:custGeom>
            <a:avLst/>
            <a:gdLst/>
            <a:ahLst/>
            <a:cxnLst/>
            <a:rect r="r" b="b" t="t" l="l"/>
            <a:pathLst>
              <a:path h="8229600" w="9639356">
                <a:moveTo>
                  <a:pt x="0" y="0"/>
                </a:moveTo>
                <a:lnTo>
                  <a:pt x="9639355" y="0"/>
                </a:lnTo>
                <a:lnTo>
                  <a:pt x="9639355" y="8229600"/>
                </a:lnTo>
                <a:lnTo>
                  <a:pt x="0" y="8229600"/>
                </a:lnTo>
                <a:lnTo>
                  <a:pt x="0" y="0"/>
                </a:lnTo>
                <a:close/>
              </a:path>
            </a:pathLst>
          </a:custGeom>
          <a:blipFill>
            <a:blip r:embed="rId2">
              <a:alphaModFix amt="46000"/>
            </a:blip>
            <a:stretch>
              <a:fillRect l="0" t="0" r="0" b="0"/>
            </a:stretch>
          </a:blipFill>
        </p:spPr>
      </p:sp>
      <p:sp>
        <p:nvSpPr>
          <p:cNvPr name="Freeform 3" id="3"/>
          <p:cNvSpPr/>
          <p:nvPr/>
        </p:nvSpPr>
        <p:spPr>
          <a:xfrm flipH="false" flipV="false" rot="0">
            <a:off x="14959265" y="303530"/>
            <a:ext cx="3013631" cy="3145155"/>
          </a:xfrm>
          <a:custGeom>
            <a:avLst/>
            <a:gdLst/>
            <a:ahLst/>
            <a:cxnLst/>
            <a:rect r="r" b="b" t="t" l="l"/>
            <a:pathLst>
              <a:path h="3145155" w="3013631">
                <a:moveTo>
                  <a:pt x="0" y="0"/>
                </a:moveTo>
                <a:lnTo>
                  <a:pt x="3013631" y="0"/>
                </a:lnTo>
                <a:lnTo>
                  <a:pt x="3013631" y="3145155"/>
                </a:lnTo>
                <a:lnTo>
                  <a:pt x="0" y="3145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9269" y="1571321"/>
            <a:ext cx="13293029" cy="2165221"/>
          </a:xfrm>
          <a:prstGeom prst="rect">
            <a:avLst/>
          </a:prstGeom>
        </p:spPr>
        <p:txBody>
          <a:bodyPr anchor="t" rtlCol="false" tIns="0" lIns="0" bIns="0" rIns="0">
            <a:spAutoFit/>
          </a:bodyPr>
          <a:lstStyle/>
          <a:p>
            <a:pPr algn="just">
              <a:lnSpc>
                <a:spcPts val="4327"/>
              </a:lnSpc>
              <a:spcBef>
                <a:spcPct val="0"/>
              </a:spcBef>
            </a:pPr>
            <a:r>
              <a:rPr lang="en-US" b="true" sz="3091">
                <a:solidFill>
                  <a:srgbClr val="000000"/>
                </a:solidFill>
                <a:latin typeface="Montserrat Bold"/>
                <a:ea typeface="Montserrat Bold"/>
                <a:cs typeface="Montserrat Bold"/>
                <a:sym typeface="Montserrat Bold"/>
              </a:rPr>
              <a:t>Câu 4: Cho lược đồ quan hệ Q(A,B,C,D) và tập phụ thuộc hàm F </a:t>
            </a:r>
          </a:p>
          <a:p>
            <a:pPr algn="just">
              <a:lnSpc>
                <a:spcPts val="4327"/>
              </a:lnSpc>
              <a:spcBef>
                <a:spcPct val="0"/>
              </a:spcBef>
            </a:pPr>
            <a:r>
              <a:rPr lang="en-US" b="true" sz="3091">
                <a:solidFill>
                  <a:srgbClr val="000000"/>
                </a:solidFill>
                <a:latin typeface="Montserrat Bold"/>
                <a:ea typeface="Montserrat Bold"/>
                <a:cs typeface="Montserrat Bold"/>
                <a:sym typeface="Montserrat Bold"/>
              </a:rPr>
              <a:t>F = {A→B;B→C; D→B} C = {Q1(A,C,D); Q2(B,D)}. Xác định các Fi (những phụ thuộc hàm F được bao trong Qi) </a:t>
            </a:r>
          </a:p>
          <a:p>
            <a:pPr algn="just">
              <a:lnSpc>
                <a:spcPts val="4327"/>
              </a:lnSpc>
              <a:spcBef>
                <a:spcPct val="0"/>
              </a:spcBef>
            </a:pPr>
          </a:p>
        </p:txBody>
      </p:sp>
      <p:sp>
        <p:nvSpPr>
          <p:cNvPr name="TextBox 5" id="5"/>
          <p:cNvSpPr txBox="true"/>
          <p:nvPr/>
        </p:nvSpPr>
        <p:spPr>
          <a:xfrm rot="0">
            <a:off x="1028700" y="3372485"/>
            <a:ext cx="13996300" cy="6785852"/>
          </a:xfrm>
          <a:prstGeom prst="rect">
            <a:avLst/>
          </a:prstGeom>
        </p:spPr>
        <p:txBody>
          <a:bodyPr anchor="t" rtlCol="false" tIns="0" lIns="0" bIns="0" rIns="0">
            <a:spAutoFit/>
          </a:bodyPr>
          <a:lstStyle/>
          <a:p>
            <a:pPr algn="l">
              <a:lnSpc>
                <a:spcPts val="3861"/>
              </a:lnSpc>
            </a:pPr>
            <a:r>
              <a:rPr lang="en-US" sz="2459">
                <a:solidFill>
                  <a:srgbClr val="000000"/>
                </a:solidFill>
                <a:latin typeface="Canva Sans"/>
                <a:ea typeface="Canva Sans"/>
                <a:cs typeface="Canva Sans"/>
                <a:sym typeface="Canva Sans"/>
              </a:rPr>
              <a:t>-</a:t>
            </a:r>
            <a:r>
              <a:rPr lang="en-US" sz="2459">
                <a:solidFill>
                  <a:srgbClr val="000000"/>
                </a:solidFill>
                <a:latin typeface="Canva Sans"/>
                <a:ea typeface="Canva Sans"/>
                <a:cs typeface="Canva Sans"/>
                <a:sym typeface="Canva Sans"/>
              </a:rPr>
              <a:t> Q1 (A,C,D) </a:t>
            </a:r>
          </a:p>
          <a:p>
            <a:pPr algn="l">
              <a:lnSpc>
                <a:spcPts val="3861"/>
              </a:lnSpc>
            </a:pPr>
            <a:r>
              <a:rPr lang="en-US" sz="2459">
                <a:solidFill>
                  <a:srgbClr val="000000"/>
                </a:solidFill>
                <a:latin typeface="Canva Sans"/>
                <a:ea typeface="Canva Sans"/>
                <a:cs typeface="Canva Sans"/>
                <a:sym typeface="Canva Sans"/>
              </a:rPr>
              <a:t>A → B không bao trong Q1 vì B không thuộc lược đồ của Q1 </a:t>
            </a:r>
          </a:p>
          <a:p>
            <a:pPr algn="l">
              <a:lnSpc>
                <a:spcPts val="3861"/>
              </a:lnSpc>
            </a:pPr>
            <a:r>
              <a:rPr lang="en-US" sz="2459">
                <a:solidFill>
                  <a:srgbClr val="000000"/>
                </a:solidFill>
                <a:latin typeface="Canva Sans"/>
                <a:ea typeface="Canva Sans"/>
                <a:cs typeface="Canva Sans"/>
                <a:sym typeface="Canva Sans"/>
              </a:rPr>
              <a:t>B → C không bao trong Q1 vì B không thuộc lược đồ của Q1 </a:t>
            </a:r>
          </a:p>
          <a:p>
            <a:pPr algn="l">
              <a:lnSpc>
                <a:spcPts val="3861"/>
              </a:lnSpc>
            </a:pPr>
            <a:r>
              <a:rPr lang="en-US" sz="2459">
                <a:solidFill>
                  <a:srgbClr val="000000"/>
                </a:solidFill>
                <a:latin typeface="Canva Sans"/>
                <a:ea typeface="Canva Sans"/>
                <a:cs typeface="Canva Sans"/>
                <a:sym typeface="Canva Sans"/>
              </a:rPr>
              <a:t>D → B không bao trong Q1 vì B không thuộc lược đồ của Q1 </a:t>
            </a:r>
          </a:p>
          <a:p>
            <a:pPr algn="l">
              <a:lnSpc>
                <a:spcPts val="3861"/>
              </a:lnSpc>
            </a:pPr>
            <a:r>
              <a:rPr lang="en-US" sz="2459">
                <a:solidFill>
                  <a:srgbClr val="000000"/>
                </a:solidFill>
                <a:latin typeface="Canva Sans"/>
                <a:ea typeface="Canva Sans"/>
                <a:cs typeface="Canva Sans"/>
                <a:sym typeface="Canva Sans"/>
              </a:rPr>
              <a:t>=&gt; F1 = ∅ vì không có phụ thuộc hàm nào trong F hợp lệ trong Q1 </a:t>
            </a:r>
          </a:p>
          <a:p>
            <a:pPr algn="l">
              <a:lnSpc>
                <a:spcPts val="3861"/>
              </a:lnSpc>
            </a:pPr>
            <a:r>
              <a:rPr lang="en-US" sz="2459">
                <a:solidFill>
                  <a:srgbClr val="000000"/>
                </a:solidFill>
                <a:latin typeface="Canva Sans"/>
                <a:ea typeface="Canva Sans"/>
                <a:cs typeface="Canva Sans"/>
                <a:sym typeface="Canva Sans"/>
              </a:rPr>
              <a:t>- Q2 (B,D) </a:t>
            </a:r>
          </a:p>
          <a:p>
            <a:pPr algn="l">
              <a:lnSpc>
                <a:spcPts val="3861"/>
              </a:lnSpc>
            </a:pPr>
            <a:r>
              <a:rPr lang="en-US" sz="2459">
                <a:solidFill>
                  <a:srgbClr val="000000"/>
                </a:solidFill>
                <a:latin typeface="Canva Sans"/>
                <a:ea typeface="Canva Sans"/>
                <a:cs typeface="Canva Sans"/>
                <a:sym typeface="Canva Sans"/>
              </a:rPr>
              <a:t>A → B không bao trong Q2 vì A không thuộc lược đồ của Q2 </a:t>
            </a:r>
          </a:p>
          <a:p>
            <a:pPr algn="l">
              <a:lnSpc>
                <a:spcPts val="3861"/>
              </a:lnSpc>
            </a:pPr>
            <a:r>
              <a:rPr lang="en-US" sz="2459">
                <a:solidFill>
                  <a:srgbClr val="000000"/>
                </a:solidFill>
                <a:latin typeface="Canva Sans"/>
                <a:ea typeface="Canva Sans"/>
                <a:cs typeface="Canva Sans"/>
                <a:sym typeface="Canva Sans"/>
              </a:rPr>
              <a:t>B → C không bao trong Q2 vì C không thuộc lược đồ của Q2 </a:t>
            </a:r>
          </a:p>
          <a:p>
            <a:pPr algn="l">
              <a:lnSpc>
                <a:spcPts val="3861"/>
              </a:lnSpc>
            </a:pPr>
            <a:r>
              <a:rPr lang="en-US" sz="2459">
                <a:solidFill>
                  <a:srgbClr val="000000"/>
                </a:solidFill>
                <a:latin typeface="Canva Sans"/>
                <a:ea typeface="Canva Sans"/>
                <a:cs typeface="Canva Sans"/>
                <a:sym typeface="Canva Sans"/>
              </a:rPr>
              <a:t>D → B bao trong Q2 vì cả D và B đều thuộc lược đồ của Q2 </a:t>
            </a:r>
          </a:p>
          <a:p>
            <a:pPr algn="l">
              <a:lnSpc>
                <a:spcPts val="3861"/>
              </a:lnSpc>
            </a:pPr>
            <a:r>
              <a:rPr lang="en-US" sz="2459">
                <a:solidFill>
                  <a:srgbClr val="000000"/>
                </a:solidFill>
                <a:latin typeface="Canva Sans"/>
                <a:ea typeface="Canva Sans"/>
                <a:cs typeface="Canva Sans"/>
                <a:sym typeface="Canva Sans"/>
              </a:rPr>
              <a:t>=&gt; F2 = { D -&gt; B} </a:t>
            </a:r>
          </a:p>
          <a:p>
            <a:pPr algn="l">
              <a:lnSpc>
                <a:spcPts val="3861"/>
              </a:lnSpc>
            </a:pPr>
            <a:r>
              <a:rPr lang="en-US" sz="2459">
                <a:solidFill>
                  <a:srgbClr val="000000"/>
                </a:solidFill>
                <a:latin typeface="Canva Sans"/>
                <a:ea typeface="Canva Sans"/>
                <a:cs typeface="Canva Sans"/>
                <a:sym typeface="Canva Sans"/>
              </a:rPr>
              <a:t>Vậy: các phụ thuộc hàm được bao trong các quan hệ con Q1 và Q2 là : </a:t>
            </a:r>
          </a:p>
          <a:p>
            <a:pPr algn="l">
              <a:lnSpc>
                <a:spcPts val="3861"/>
              </a:lnSpc>
            </a:pPr>
            <a:r>
              <a:rPr lang="en-US" sz="2459">
                <a:solidFill>
                  <a:srgbClr val="000000"/>
                </a:solidFill>
                <a:latin typeface="Canva Sans"/>
                <a:ea typeface="Canva Sans"/>
                <a:cs typeface="Canva Sans"/>
                <a:sym typeface="Canva Sans"/>
              </a:rPr>
              <a:t>Q1 (A,C,D): không có phụ thuộc hàm nào </a:t>
            </a:r>
          </a:p>
          <a:p>
            <a:pPr algn="l">
              <a:lnSpc>
                <a:spcPts val="3861"/>
              </a:lnSpc>
            </a:pPr>
            <a:r>
              <a:rPr lang="en-US" sz="2459">
                <a:solidFill>
                  <a:srgbClr val="000000"/>
                </a:solidFill>
                <a:latin typeface="Canva Sans"/>
                <a:ea typeface="Canva Sans"/>
                <a:cs typeface="Canva Sans"/>
                <a:sym typeface="Canva Sans"/>
              </a:rPr>
              <a:t>Q2 (B,D): D -&gt; B </a:t>
            </a:r>
          </a:p>
          <a:p>
            <a:pPr algn="l">
              <a:lnSpc>
                <a:spcPts val="3861"/>
              </a:lnSpc>
            </a:pPr>
          </a:p>
        </p:txBody>
      </p:sp>
      <p:grpSp>
        <p:nvGrpSpPr>
          <p:cNvPr name="Group 6" id="6"/>
          <p:cNvGrpSpPr/>
          <p:nvPr/>
        </p:nvGrpSpPr>
        <p:grpSpPr>
          <a:xfrm rot="0">
            <a:off x="0" y="63515"/>
            <a:ext cx="15403875" cy="1205200"/>
            <a:chOff x="0" y="0"/>
            <a:chExt cx="4056988" cy="317419"/>
          </a:xfrm>
        </p:grpSpPr>
        <p:sp>
          <p:nvSpPr>
            <p:cNvPr name="Freeform 7" id="7"/>
            <p:cNvSpPr/>
            <p:nvPr/>
          </p:nvSpPr>
          <p:spPr>
            <a:xfrm flipH="false" flipV="false" rot="0">
              <a:off x="0" y="0"/>
              <a:ext cx="4056988" cy="317419"/>
            </a:xfrm>
            <a:custGeom>
              <a:avLst/>
              <a:gdLst/>
              <a:ahLst/>
              <a:cxnLst/>
              <a:rect r="r" b="b" t="t" l="l"/>
              <a:pathLst>
                <a:path h="317419" w="4056988">
                  <a:moveTo>
                    <a:pt x="0" y="0"/>
                  </a:moveTo>
                  <a:lnTo>
                    <a:pt x="4056988" y="0"/>
                  </a:lnTo>
                  <a:lnTo>
                    <a:pt x="4056988" y="317419"/>
                  </a:lnTo>
                  <a:lnTo>
                    <a:pt x="0" y="317419"/>
                  </a:lnTo>
                  <a:close/>
                </a:path>
              </a:pathLst>
            </a:custGeom>
            <a:solidFill>
              <a:srgbClr val="6D9C9C">
                <a:alpha val="71765"/>
              </a:srgbClr>
            </a:solidFill>
          </p:spPr>
        </p:sp>
        <p:sp>
          <p:nvSpPr>
            <p:cNvPr name="TextBox 8" id="8"/>
            <p:cNvSpPr txBox="true"/>
            <p:nvPr/>
          </p:nvSpPr>
          <p:spPr>
            <a:xfrm>
              <a:off x="0" y="28575"/>
              <a:ext cx="4056988" cy="288844"/>
            </a:xfrm>
            <a:prstGeom prst="rect">
              <a:avLst/>
            </a:prstGeom>
          </p:spPr>
          <p:txBody>
            <a:bodyPr anchor="ctr" rtlCol="false" tIns="50800" lIns="50800" bIns="50800" rIns="50800"/>
            <a:lstStyle/>
            <a:p>
              <a:pPr algn="ctr">
                <a:lnSpc>
                  <a:spcPts val="2661"/>
                </a:lnSpc>
              </a:pPr>
            </a:p>
          </p:txBody>
        </p:sp>
      </p:grpSp>
      <p:sp>
        <p:nvSpPr>
          <p:cNvPr name="TextBox 9" id="9"/>
          <p:cNvSpPr txBox="true"/>
          <p:nvPr/>
        </p:nvSpPr>
        <p:spPr>
          <a:xfrm rot="0">
            <a:off x="238942"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Nguyễn Thị Thanh Nhàn</a:t>
            </a:r>
          </a:p>
        </p:txBody>
      </p:sp>
      <p:sp>
        <p:nvSpPr>
          <p:cNvPr name="TextBox 10" id="10"/>
          <p:cNvSpPr txBox="true"/>
          <p:nvPr/>
        </p:nvSpPr>
        <p:spPr>
          <a:xfrm rot="0">
            <a:off x="5760079" y="341630"/>
            <a:ext cx="8934283" cy="907471"/>
          </a:xfrm>
          <a:prstGeom prst="rect">
            <a:avLst/>
          </a:prstGeom>
        </p:spPr>
        <p:txBody>
          <a:bodyPr anchor="t" rtlCol="false" tIns="0" lIns="0" bIns="0" rIns="0">
            <a:spAutoFit/>
          </a:bodyPr>
          <a:lstStyle/>
          <a:p>
            <a:pPr algn="l">
              <a:lnSpc>
                <a:spcPts val="6470"/>
              </a:lnSpc>
              <a:spcBef>
                <a:spcPct val="0"/>
              </a:spcBef>
            </a:pPr>
            <a:r>
              <a:rPr lang="en-US" b="true" sz="6221">
                <a:solidFill>
                  <a:srgbClr val="F7F5FA"/>
                </a:solidFill>
                <a:latin typeface="Poppins Bold"/>
                <a:ea typeface="Poppins Bold"/>
                <a:cs typeface="Poppins Bold"/>
                <a:sym typeface="Poppins Bold"/>
              </a:rPr>
              <a:t>BÀI TẬP TỔNG HỢP</a:t>
            </a:r>
          </a:p>
        </p:txBody>
      </p:sp>
    </p:spTree>
  </p:cSld>
  <p:clrMapOvr>
    <a:masterClrMapping/>
  </p:clrMapOvr>
</p:sld>
</file>

<file path=ppt/slides/slide61.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577572" y="3021380"/>
            <a:ext cx="17132855" cy="3251856"/>
          </a:xfrm>
          <a:prstGeom prst="rect">
            <a:avLst/>
          </a:prstGeom>
        </p:spPr>
        <p:txBody>
          <a:bodyPr anchor="t" rtlCol="false" tIns="0" lIns="0" bIns="0" rIns="0">
            <a:spAutoFit/>
          </a:bodyPr>
          <a:lstStyle/>
          <a:p>
            <a:pPr algn="ctr">
              <a:lnSpc>
                <a:spcPts val="26563"/>
              </a:lnSpc>
              <a:spcBef>
                <a:spcPct val="0"/>
              </a:spcBef>
            </a:pPr>
            <a:r>
              <a:rPr lang="en-US" b="true" sz="18974">
                <a:solidFill>
                  <a:srgbClr val="000000"/>
                </a:solidFill>
                <a:latin typeface="Montserrat Bold"/>
                <a:ea typeface="Montserrat Bold"/>
                <a:cs typeface="Montserrat Bold"/>
                <a:sym typeface="Montserrat Bold"/>
              </a:rPr>
              <a:t>TRỌNG PHÚC</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52567" y="1242565"/>
            <a:ext cx="280137" cy="2370391"/>
          </a:xfrm>
          <a:custGeom>
            <a:avLst/>
            <a:gdLst/>
            <a:ahLst/>
            <a:cxnLst/>
            <a:rect r="r" b="b" t="t" l="l"/>
            <a:pathLst>
              <a:path h="2370391" w="280137">
                <a:moveTo>
                  <a:pt x="0" y="0"/>
                </a:moveTo>
                <a:lnTo>
                  <a:pt x="280137" y="0"/>
                </a:lnTo>
                <a:lnTo>
                  <a:pt x="280137" y="2370391"/>
                </a:lnTo>
                <a:lnTo>
                  <a:pt x="0" y="2370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23833" y="3018754"/>
            <a:ext cx="6128734" cy="4914130"/>
          </a:xfrm>
          <a:custGeom>
            <a:avLst/>
            <a:gdLst/>
            <a:ahLst/>
            <a:cxnLst/>
            <a:rect r="r" b="b" t="t" l="l"/>
            <a:pathLst>
              <a:path h="4914130" w="6128734">
                <a:moveTo>
                  <a:pt x="0" y="0"/>
                </a:moveTo>
                <a:lnTo>
                  <a:pt x="6128734" y="0"/>
                </a:lnTo>
                <a:lnTo>
                  <a:pt x="6128734" y="4914130"/>
                </a:lnTo>
                <a:lnTo>
                  <a:pt x="0" y="4914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467485"/>
            <a:ext cx="13147813" cy="1570991"/>
          </a:xfrm>
          <a:prstGeom prst="rect">
            <a:avLst/>
          </a:prstGeom>
        </p:spPr>
        <p:txBody>
          <a:bodyPr anchor="t" rtlCol="false" tIns="0" lIns="0" bIns="0" rIns="0">
            <a:spAutoFit/>
          </a:bodyPr>
          <a:lstStyle/>
          <a:p>
            <a:pPr algn="just">
              <a:lnSpc>
                <a:spcPts val="4100"/>
              </a:lnSpc>
            </a:pPr>
            <a:r>
              <a:rPr lang="en-US" sz="4100">
                <a:solidFill>
                  <a:srgbClr val="5555AB"/>
                </a:solidFill>
                <a:latin typeface="Anton"/>
                <a:ea typeface="Anton"/>
                <a:cs typeface="Anton"/>
                <a:sym typeface="Anton"/>
              </a:rPr>
              <a:t>9/ Q(A,B,C,D,E,G) </a:t>
            </a:r>
          </a:p>
          <a:p>
            <a:pPr algn="just">
              <a:lnSpc>
                <a:spcPts val="4100"/>
              </a:lnSpc>
            </a:pPr>
            <a:r>
              <a:rPr lang="en-US" sz="4100">
                <a:solidFill>
                  <a:srgbClr val="5555AB"/>
                </a:solidFill>
                <a:latin typeface="Anton"/>
                <a:ea typeface="Anton"/>
                <a:cs typeface="Anton"/>
                <a:sym typeface="Anton"/>
              </a:rPr>
              <a:t>F={AB→C;C→A;BC→D;ACD→B; D→EG;BE→C;CG→BD;CE→G}. </a:t>
            </a:r>
          </a:p>
          <a:p>
            <a:pPr algn="just">
              <a:lnSpc>
                <a:spcPts val="4100"/>
              </a:lnSpc>
              <a:spcBef>
                <a:spcPct val="0"/>
              </a:spcBef>
            </a:pPr>
            <a:r>
              <a:rPr lang="en-US" sz="4100">
                <a:solidFill>
                  <a:srgbClr val="5555AB"/>
                </a:solidFill>
                <a:latin typeface="Anton"/>
                <a:ea typeface="Anton"/>
                <a:cs typeface="Anton"/>
                <a:sym typeface="Anton"/>
              </a:rPr>
              <a:t>Hãy tìm tất cả các khóa của Q.</a:t>
            </a:r>
          </a:p>
        </p:txBody>
      </p:sp>
      <p:sp>
        <p:nvSpPr>
          <p:cNvPr name="TextBox 5" id="5"/>
          <p:cNvSpPr txBox="true"/>
          <p:nvPr/>
        </p:nvSpPr>
        <p:spPr>
          <a:xfrm rot="0">
            <a:off x="1028700" y="3120908"/>
            <a:ext cx="13829987" cy="7004576"/>
          </a:xfrm>
          <a:prstGeom prst="rect">
            <a:avLst/>
          </a:prstGeom>
        </p:spPr>
        <p:txBody>
          <a:bodyPr anchor="t" rtlCol="false" tIns="0" lIns="0" bIns="0" rIns="0">
            <a:spAutoFit/>
          </a:bodyPr>
          <a:lstStyle/>
          <a:p>
            <a:pPr algn="l">
              <a:lnSpc>
                <a:spcPts val="3468"/>
              </a:lnSpc>
            </a:pPr>
            <a:r>
              <a:rPr lang="en-US" sz="2914">
                <a:solidFill>
                  <a:srgbClr val="000000"/>
                </a:solidFill>
                <a:latin typeface="Montserrat"/>
                <a:ea typeface="Montserrat"/>
                <a:cs typeface="Montserrat"/>
                <a:sym typeface="Montserrat"/>
              </a:rPr>
              <a:t>Lược kê: A, B, C, D, E, G</a:t>
            </a:r>
          </a:p>
          <a:p>
            <a:pPr algn="l" marL="629242" indent="-314621" lvl="1">
              <a:lnSpc>
                <a:spcPts val="3468"/>
              </a:lnSpc>
              <a:buFont typeface="Arial"/>
              <a:buChar char="•"/>
            </a:pPr>
            <a:r>
              <a:rPr lang="en-US" sz="2914">
                <a:solidFill>
                  <a:srgbClr val="000000"/>
                </a:solidFill>
                <a:latin typeface="Montserrat"/>
                <a:ea typeface="Montserrat"/>
                <a:cs typeface="Montserrat"/>
                <a:sym typeface="Montserrat"/>
              </a:rPr>
              <a:t>Tìm tất cả tập X sao cho:</a:t>
            </a:r>
          </a:p>
          <a:p>
            <a:pPr algn="l" marL="629242" indent="-314621" lvl="1">
              <a:lnSpc>
                <a:spcPts val="3468"/>
              </a:lnSpc>
              <a:buFont typeface="Arial"/>
              <a:buChar char="•"/>
            </a:pPr>
            <a:r>
              <a:rPr lang="en-US" sz="2914">
                <a:solidFill>
                  <a:srgbClr val="000000"/>
                </a:solidFill>
                <a:latin typeface="Montserrat"/>
                <a:ea typeface="Montserrat"/>
                <a:cs typeface="Montserrat"/>
                <a:sym typeface="Montserrat"/>
              </a:rPr>
              <a:t> (X)+={A,B,C,D,E,G}</a:t>
            </a:r>
          </a:p>
          <a:p>
            <a:pPr algn="l" marL="629242" indent="-314621" lvl="1">
              <a:lnSpc>
                <a:spcPts val="3468"/>
              </a:lnSpc>
              <a:buFont typeface="Arial"/>
              <a:buChar char="•"/>
            </a:pPr>
            <a:r>
              <a:rPr lang="en-US" sz="2914">
                <a:solidFill>
                  <a:srgbClr val="000000"/>
                </a:solidFill>
                <a:latin typeface="Montserrat"/>
                <a:ea typeface="Montserrat"/>
                <a:cs typeface="Montserrat"/>
                <a:sym typeface="Montserrat"/>
              </a:rPr>
              <a:t>Đồng thời, X phải tối thiểu (không có thuộc tính dư thừa)</a:t>
            </a:r>
          </a:p>
          <a:p>
            <a:pPr algn="l">
              <a:lnSpc>
                <a:spcPts val="3468"/>
              </a:lnSpc>
            </a:pPr>
            <a:r>
              <a:rPr lang="en-US" sz="2914">
                <a:solidFill>
                  <a:srgbClr val="000000"/>
                </a:solidFill>
                <a:latin typeface="Montserrat"/>
                <a:ea typeface="Montserrat"/>
                <a:cs typeface="Montserrat"/>
                <a:sym typeface="Montserrat"/>
              </a:rPr>
              <a:t>Kiểm tra (AB)+</a:t>
            </a:r>
          </a:p>
          <a:p>
            <a:pPr algn="l" marL="629242" indent="-314621" lvl="1">
              <a:lnSpc>
                <a:spcPts val="3468"/>
              </a:lnSpc>
              <a:buFont typeface="Arial"/>
              <a:buChar char="•"/>
            </a:pPr>
            <a:r>
              <a:rPr lang="en-US" sz="2914">
                <a:solidFill>
                  <a:srgbClr val="000000"/>
                </a:solidFill>
                <a:latin typeface="Montserrat"/>
                <a:ea typeface="Montserrat"/>
                <a:cs typeface="Montserrat"/>
                <a:sym typeface="Montserrat"/>
              </a:rPr>
              <a:t>AB → C ⇒ {A,B,C}</a:t>
            </a:r>
          </a:p>
          <a:p>
            <a:pPr algn="l" marL="629242" indent="-314621" lvl="1">
              <a:lnSpc>
                <a:spcPts val="3468"/>
              </a:lnSpc>
              <a:buFont typeface="Arial"/>
              <a:buChar char="•"/>
            </a:pPr>
            <a:r>
              <a:rPr lang="en-US" sz="2914">
                <a:solidFill>
                  <a:srgbClr val="000000"/>
                </a:solidFill>
                <a:latin typeface="Montserrat"/>
                <a:ea typeface="Montserrat"/>
                <a:cs typeface="Montserrat"/>
                <a:sym typeface="Montserrat"/>
              </a:rPr>
              <a:t>C → A (đã có)</a:t>
            </a:r>
          </a:p>
          <a:p>
            <a:pPr algn="l" marL="629242" indent="-314621" lvl="1">
              <a:lnSpc>
                <a:spcPts val="3468"/>
              </a:lnSpc>
              <a:buFont typeface="Arial"/>
              <a:buChar char="•"/>
            </a:pPr>
            <a:r>
              <a:rPr lang="en-US" sz="2914">
                <a:solidFill>
                  <a:srgbClr val="000000"/>
                </a:solidFill>
                <a:latin typeface="Montserrat"/>
                <a:ea typeface="Montserrat"/>
                <a:cs typeface="Montserrat"/>
                <a:sym typeface="Montserrat"/>
              </a:rPr>
              <a:t>BC → D: có B,C ⇒ thêm D ⇒ {A,B,C,D}</a:t>
            </a:r>
          </a:p>
          <a:p>
            <a:pPr algn="l" marL="629242" indent="-314621" lvl="1">
              <a:lnSpc>
                <a:spcPts val="3468"/>
              </a:lnSpc>
              <a:buFont typeface="Arial"/>
              <a:buChar char="•"/>
            </a:pPr>
            <a:r>
              <a:rPr lang="en-US" sz="2914">
                <a:solidFill>
                  <a:srgbClr val="000000"/>
                </a:solidFill>
                <a:latin typeface="Montserrat"/>
                <a:ea typeface="Montserrat"/>
                <a:cs typeface="Montserrat"/>
                <a:sym typeface="Montserrat"/>
              </a:rPr>
              <a:t>D → E,G ⇒ {A,B,C,D,E,G}</a:t>
            </a:r>
          </a:p>
          <a:p>
            <a:pPr algn="l">
              <a:lnSpc>
                <a:spcPts val="3468"/>
              </a:lnSpc>
            </a:pPr>
            <a:r>
              <a:rPr lang="en-US" sz="2914">
                <a:solidFill>
                  <a:srgbClr val="000000"/>
                </a:solidFill>
                <a:latin typeface="Montserrat"/>
                <a:ea typeface="Montserrat"/>
                <a:cs typeface="Montserrat"/>
                <a:sym typeface="Montserrat"/>
              </a:rPr>
              <a:t>Đầy đủ → AB là siêu khóa</a:t>
            </a:r>
          </a:p>
          <a:p>
            <a:pPr algn="l">
              <a:lnSpc>
                <a:spcPts val="3468"/>
              </a:lnSpc>
            </a:pPr>
            <a:r>
              <a:rPr lang="en-US" sz="2914">
                <a:solidFill>
                  <a:srgbClr val="000000"/>
                </a:solidFill>
                <a:latin typeface="Montserrat"/>
                <a:ea typeface="Montserrat"/>
                <a:cs typeface="Montserrat"/>
                <a:sym typeface="Montserrat"/>
              </a:rPr>
              <a:t>→ Kiểm tra tối thiểu:</a:t>
            </a:r>
          </a:p>
          <a:p>
            <a:pPr algn="l" marL="629242" indent="-314621" lvl="1">
              <a:lnSpc>
                <a:spcPts val="3468"/>
              </a:lnSpc>
              <a:buFont typeface="Arial"/>
              <a:buChar char="•"/>
            </a:pPr>
            <a:r>
              <a:rPr lang="en-US" sz="2914">
                <a:solidFill>
                  <a:srgbClr val="000000"/>
                </a:solidFill>
                <a:latin typeface="Montserrat"/>
                <a:ea typeface="Montserrat"/>
                <a:cs typeface="Montserrat"/>
                <a:sym typeface="Montserrat"/>
              </a:rPr>
              <a:t>(A)+ = {A}, (B)+ = {B} → không đủ</a:t>
            </a:r>
          </a:p>
          <a:p>
            <a:pPr algn="l" marL="629242" indent="-314621" lvl="1">
              <a:lnSpc>
                <a:spcPts val="3468"/>
              </a:lnSpc>
              <a:buFont typeface="Arial"/>
              <a:buChar char="•"/>
            </a:pPr>
            <a:r>
              <a:rPr lang="en-US" sz="2914">
                <a:solidFill>
                  <a:srgbClr val="000000"/>
                </a:solidFill>
                <a:latin typeface="Montserrat"/>
                <a:ea typeface="Montserrat"/>
                <a:cs typeface="Montserrat"/>
                <a:sym typeface="Montserrat"/>
              </a:rPr>
              <a:t>⇒ AB là khóa</a:t>
            </a:r>
          </a:p>
          <a:p>
            <a:pPr algn="l">
              <a:lnSpc>
                <a:spcPts val="3468"/>
              </a:lnSpc>
            </a:pPr>
          </a:p>
          <a:p>
            <a:pPr algn="l">
              <a:lnSpc>
                <a:spcPts val="3468"/>
              </a:lnSpc>
            </a:pPr>
            <a:r>
              <a:rPr lang="en-US" sz="2914" b="true">
                <a:solidFill>
                  <a:srgbClr val="000000"/>
                </a:solidFill>
                <a:latin typeface="Montserrat Medium"/>
                <a:ea typeface="Montserrat Medium"/>
                <a:cs typeface="Montserrat Medium"/>
                <a:sym typeface="Montserrat Medium"/>
              </a:rPr>
              <a:t> </a:t>
            </a:r>
          </a:p>
          <a:p>
            <a:pPr algn="l">
              <a:lnSpc>
                <a:spcPts val="3468"/>
              </a:lnSpc>
            </a:pPr>
          </a:p>
        </p:txBody>
      </p:sp>
      <p:sp>
        <p:nvSpPr>
          <p:cNvPr name="TextBox 6" id="6"/>
          <p:cNvSpPr txBox="true"/>
          <p:nvPr/>
        </p:nvSpPr>
        <p:spPr>
          <a:xfrm rot="0">
            <a:off x="1028700"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52567" y="1242565"/>
            <a:ext cx="280137" cy="2370391"/>
          </a:xfrm>
          <a:custGeom>
            <a:avLst/>
            <a:gdLst/>
            <a:ahLst/>
            <a:cxnLst/>
            <a:rect r="r" b="b" t="t" l="l"/>
            <a:pathLst>
              <a:path h="2370391" w="280137">
                <a:moveTo>
                  <a:pt x="0" y="0"/>
                </a:moveTo>
                <a:lnTo>
                  <a:pt x="280137" y="0"/>
                </a:lnTo>
                <a:lnTo>
                  <a:pt x="280137" y="2370391"/>
                </a:lnTo>
                <a:lnTo>
                  <a:pt x="0" y="2370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23833" y="3018754"/>
            <a:ext cx="6128734" cy="4914130"/>
          </a:xfrm>
          <a:custGeom>
            <a:avLst/>
            <a:gdLst/>
            <a:ahLst/>
            <a:cxnLst/>
            <a:rect r="r" b="b" t="t" l="l"/>
            <a:pathLst>
              <a:path h="4914130" w="6128734">
                <a:moveTo>
                  <a:pt x="0" y="0"/>
                </a:moveTo>
                <a:lnTo>
                  <a:pt x="6128734" y="0"/>
                </a:lnTo>
                <a:lnTo>
                  <a:pt x="6128734" y="4914130"/>
                </a:lnTo>
                <a:lnTo>
                  <a:pt x="0" y="4914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467485"/>
            <a:ext cx="13147813" cy="1570991"/>
          </a:xfrm>
          <a:prstGeom prst="rect">
            <a:avLst/>
          </a:prstGeom>
        </p:spPr>
        <p:txBody>
          <a:bodyPr anchor="t" rtlCol="false" tIns="0" lIns="0" bIns="0" rIns="0">
            <a:spAutoFit/>
          </a:bodyPr>
          <a:lstStyle/>
          <a:p>
            <a:pPr algn="just">
              <a:lnSpc>
                <a:spcPts val="4100"/>
              </a:lnSpc>
            </a:pPr>
            <a:r>
              <a:rPr lang="en-US" sz="4100">
                <a:solidFill>
                  <a:srgbClr val="5555AB"/>
                </a:solidFill>
                <a:latin typeface="Anton"/>
                <a:ea typeface="Anton"/>
                <a:cs typeface="Anton"/>
                <a:sym typeface="Anton"/>
              </a:rPr>
              <a:t>9/ Q(A,B,C,D,E,G) </a:t>
            </a:r>
          </a:p>
          <a:p>
            <a:pPr algn="just">
              <a:lnSpc>
                <a:spcPts val="4100"/>
              </a:lnSpc>
            </a:pPr>
            <a:r>
              <a:rPr lang="en-US" sz="4100">
                <a:solidFill>
                  <a:srgbClr val="5555AB"/>
                </a:solidFill>
                <a:latin typeface="Anton"/>
                <a:ea typeface="Anton"/>
                <a:cs typeface="Anton"/>
                <a:sym typeface="Anton"/>
              </a:rPr>
              <a:t>F={AB→C;C→A;BC→D;ACD→B; D→EG;BE→C;CG→BD;CE→G}. </a:t>
            </a:r>
          </a:p>
          <a:p>
            <a:pPr algn="just">
              <a:lnSpc>
                <a:spcPts val="4100"/>
              </a:lnSpc>
              <a:spcBef>
                <a:spcPct val="0"/>
              </a:spcBef>
            </a:pPr>
            <a:r>
              <a:rPr lang="en-US" sz="4100">
                <a:solidFill>
                  <a:srgbClr val="5555AB"/>
                </a:solidFill>
                <a:latin typeface="Anton"/>
                <a:ea typeface="Anton"/>
                <a:cs typeface="Anton"/>
                <a:sym typeface="Anton"/>
              </a:rPr>
              <a:t>Hãy tìm tất cả các khóa của Q.</a:t>
            </a:r>
          </a:p>
        </p:txBody>
      </p:sp>
      <p:sp>
        <p:nvSpPr>
          <p:cNvPr name="TextBox 5" id="5"/>
          <p:cNvSpPr txBox="true"/>
          <p:nvPr/>
        </p:nvSpPr>
        <p:spPr>
          <a:xfrm rot="0">
            <a:off x="1028700" y="3028279"/>
            <a:ext cx="9473756" cy="7367087"/>
          </a:xfrm>
          <a:prstGeom prst="rect">
            <a:avLst/>
          </a:prstGeom>
        </p:spPr>
        <p:txBody>
          <a:bodyPr anchor="t" rtlCol="false" tIns="0" lIns="0" bIns="0" rIns="0">
            <a:spAutoFit/>
          </a:bodyPr>
          <a:lstStyle/>
          <a:p>
            <a:pPr algn="l">
              <a:lnSpc>
                <a:spcPts val="3463"/>
              </a:lnSpc>
            </a:pPr>
            <a:r>
              <a:rPr lang="en-US" sz="2910">
                <a:solidFill>
                  <a:srgbClr val="000000"/>
                </a:solidFill>
                <a:latin typeface="Montserrat"/>
                <a:ea typeface="Montserrat"/>
                <a:cs typeface="Montserrat"/>
                <a:sym typeface="Montserrat"/>
              </a:rPr>
              <a:t>Kiểm tra (BC)+</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C → A ⇒ {B,C,A}</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BC → D ⇒ {B,C,A,D}</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D → E,G ⇒ {A,B,C,D,E,G}</a:t>
            </a:r>
          </a:p>
          <a:p>
            <a:pPr algn="l">
              <a:lnSpc>
                <a:spcPts val="3463"/>
              </a:lnSpc>
            </a:pPr>
            <a:r>
              <a:rPr lang="en-US" sz="2910">
                <a:solidFill>
                  <a:srgbClr val="000000"/>
                </a:solidFill>
                <a:latin typeface="Montserrat"/>
                <a:ea typeface="Montserrat"/>
                <a:cs typeface="Montserrat"/>
                <a:sym typeface="Montserrat"/>
              </a:rPr>
              <a:t>Đầy đủ → BC là khóa (tối thiểu vì B+, C+ không đủ)</a:t>
            </a:r>
          </a:p>
          <a:p>
            <a:pPr algn="l">
              <a:lnSpc>
                <a:spcPts val="3463"/>
              </a:lnSpc>
            </a:pPr>
            <a:r>
              <a:rPr lang="en-US" sz="2910">
                <a:solidFill>
                  <a:srgbClr val="000000"/>
                </a:solidFill>
                <a:latin typeface="Montserrat"/>
                <a:ea typeface="Montserrat"/>
                <a:cs typeface="Montserrat"/>
                <a:sym typeface="Montserrat"/>
              </a:rPr>
              <a:t>Kiểm tra (CG)+</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C → A ⇒ {C,G,A}</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CG → B,D ⇒ {C,G,A,B,D}</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D → E,G ⇒ {C,G,A,B,D,E,G}</a:t>
            </a:r>
          </a:p>
          <a:p>
            <a:pPr algn="l">
              <a:lnSpc>
                <a:spcPts val="3463"/>
              </a:lnSpc>
            </a:pPr>
            <a:r>
              <a:rPr lang="en-US" sz="2910">
                <a:solidFill>
                  <a:srgbClr val="000000"/>
                </a:solidFill>
                <a:latin typeface="Montserrat"/>
                <a:ea typeface="Montserrat"/>
                <a:cs typeface="Montserrat"/>
                <a:sym typeface="Montserrat"/>
              </a:rPr>
              <a:t>Đầy đủ → CG là khóa (tối thiểu vì C+, G+ không đủ)</a:t>
            </a:r>
          </a:p>
          <a:p>
            <a:pPr algn="l">
              <a:lnSpc>
                <a:spcPts val="3463"/>
              </a:lnSpc>
            </a:pPr>
            <a:r>
              <a:rPr lang="en-US" sz="2910">
                <a:solidFill>
                  <a:srgbClr val="000000"/>
                </a:solidFill>
                <a:latin typeface="Montserrat"/>
                <a:ea typeface="Montserrat"/>
                <a:cs typeface="Montserrat"/>
                <a:sym typeface="Montserrat"/>
              </a:rPr>
              <a:t>Kiểm tra (BE)+</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BE → C ⇒ {B,E,C}</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C → A ⇒ {B,E,C,A}</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BC → D ⇒ {B,C,A,D}</a:t>
            </a:r>
          </a:p>
          <a:p>
            <a:pPr algn="l" marL="628391" indent="-314195" lvl="1">
              <a:lnSpc>
                <a:spcPts val="3463"/>
              </a:lnSpc>
              <a:buFont typeface="Arial"/>
              <a:buChar char="•"/>
            </a:pPr>
            <a:r>
              <a:rPr lang="en-US" sz="2910">
                <a:solidFill>
                  <a:srgbClr val="000000"/>
                </a:solidFill>
                <a:latin typeface="Montserrat"/>
                <a:ea typeface="Montserrat"/>
                <a:cs typeface="Montserrat"/>
                <a:sym typeface="Montserrat"/>
              </a:rPr>
              <a:t>D → E,G ⇒ {A,B,C,D,E,G}</a:t>
            </a:r>
          </a:p>
          <a:p>
            <a:pPr algn="l">
              <a:lnSpc>
                <a:spcPts val="3463"/>
              </a:lnSpc>
            </a:pPr>
            <a:r>
              <a:rPr lang="en-US" sz="2910">
                <a:solidFill>
                  <a:srgbClr val="000000"/>
                </a:solidFill>
                <a:latin typeface="Montserrat"/>
                <a:ea typeface="Montserrat"/>
                <a:cs typeface="Montserrat"/>
                <a:sym typeface="Montserrat"/>
              </a:rPr>
              <a:t>Đầy đủ → BE là khóa (B+, E+ không đủ)</a:t>
            </a:r>
          </a:p>
          <a:p>
            <a:pPr algn="l">
              <a:lnSpc>
                <a:spcPts val="3463"/>
              </a:lnSpc>
            </a:pPr>
          </a:p>
        </p:txBody>
      </p:sp>
      <p:sp>
        <p:nvSpPr>
          <p:cNvPr name="TextBox 6" id="6"/>
          <p:cNvSpPr txBox="true"/>
          <p:nvPr/>
        </p:nvSpPr>
        <p:spPr>
          <a:xfrm rot="0">
            <a:off x="1028700"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52567" y="1242565"/>
            <a:ext cx="280137" cy="2370391"/>
          </a:xfrm>
          <a:custGeom>
            <a:avLst/>
            <a:gdLst/>
            <a:ahLst/>
            <a:cxnLst/>
            <a:rect r="r" b="b" t="t" l="l"/>
            <a:pathLst>
              <a:path h="2370391" w="280137">
                <a:moveTo>
                  <a:pt x="0" y="0"/>
                </a:moveTo>
                <a:lnTo>
                  <a:pt x="280137" y="0"/>
                </a:lnTo>
                <a:lnTo>
                  <a:pt x="280137" y="2370391"/>
                </a:lnTo>
                <a:lnTo>
                  <a:pt x="0" y="2370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23833" y="3018754"/>
            <a:ext cx="6128734" cy="4914130"/>
          </a:xfrm>
          <a:custGeom>
            <a:avLst/>
            <a:gdLst/>
            <a:ahLst/>
            <a:cxnLst/>
            <a:rect r="r" b="b" t="t" l="l"/>
            <a:pathLst>
              <a:path h="4914130" w="6128734">
                <a:moveTo>
                  <a:pt x="0" y="0"/>
                </a:moveTo>
                <a:lnTo>
                  <a:pt x="6128734" y="0"/>
                </a:lnTo>
                <a:lnTo>
                  <a:pt x="6128734" y="4914130"/>
                </a:lnTo>
                <a:lnTo>
                  <a:pt x="0" y="4914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467485"/>
            <a:ext cx="13147813" cy="1570991"/>
          </a:xfrm>
          <a:prstGeom prst="rect">
            <a:avLst/>
          </a:prstGeom>
        </p:spPr>
        <p:txBody>
          <a:bodyPr anchor="t" rtlCol="false" tIns="0" lIns="0" bIns="0" rIns="0">
            <a:spAutoFit/>
          </a:bodyPr>
          <a:lstStyle/>
          <a:p>
            <a:pPr algn="just">
              <a:lnSpc>
                <a:spcPts val="4100"/>
              </a:lnSpc>
            </a:pPr>
            <a:r>
              <a:rPr lang="en-US" sz="4100">
                <a:solidFill>
                  <a:srgbClr val="5555AB"/>
                </a:solidFill>
                <a:latin typeface="Anton"/>
                <a:ea typeface="Anton"/>
                <a:cs typeface="Anton"/>
                <a:sym typeface="Anton"/>
              </a:rPr>
              <a:t>9/ Q(A,B,C,D,E,G) </a:t>
            </a:r>
          </a:p>
          <a:p>
            <a:pPr algn="just">
              <a:lnSpc>
                <a:spcPts val="4100"/>
              </a:lnSpc>
            </a:pPr>
            <a:r>
              <a:rPr lang="en-US" sz="4100">
                <a:solidFill>
                  <a:srgbClr val="5555AB"/>
                </a:solidFill>
                <a:latin typeface="Anton"/>
                <a:ea typeface="Anton"/>
                <a:cs typeface="Anton"/>
                <a:sym typeface="Anton"/>
              </a:rPr>
              <a:t>F={AB→C;C→A;BC→D;ACD→B; D→EG;BE→C;CG→BD;CE→G}. </a:t>
            </a:r>
          </a:p>
          <a:p>
            <a:pPr algn="just">
              <a:lnSpc>
                <a:spcPts val="4100"/>
              </a:lnSpc>
              <a:spcBef>
                <a:spcPct val="0"/>
              </a:spcBef>
            </a:pPr>
            <a:r>
              <a:rPr lang="en-US" sz="4100">
                <a:solidFill>
                  <a:srgbClr val="5555AB"/>
                </a:solidFill>
                <a:latin typeface="Anton"/>
                <a:ea typeface="Anton"/>
                <a:cs typeface="Anton"/>
                <a:sym typeface="Anton"/>
              </a:rPr>
              <a:t>Hãy tìm tất cả các khóa của Q.</a:t>
            </a:r>
          </a:p>
        </p:txBody>
      </p:sp>
      <p:sp>
        <p:nvSpPr>
          <p:cNvPr name="TextBox 5" id="5"/>
          <p:cNvSpPr txBox="true"/>
          <p:nvPr/>
        </p:nvSpPr>
        <p:spPr>
          <a:xfrm rot="0">
            <a:off x="1028700" y="3245899"/>
            <a:ext cx="11329625" cy="6966226"/>
          </a:xfrm>
          <a:prstGeom prst="rect">
            <a:avLst/>
          </a:prstGeom>
        </p:spPr>
        <p:txBody>
          <a:bodyPr anchor="t" rtlCol="false" tIns="0" lIns="0" bIns="0" rIns="0">
            <a:spAutoFit/>
          </a:bodyPr>
          <a:lstStyle/>
          <a:p>
            <a:pPr algn="l">
              <a:lnSpc>
                <a:spcPts val="3233"/>
              </a:lnSpc>
            </a:pPr>
            <a:r>
              <a:rPr lang="en-US" sz="2717">
                <a:solidFill>
                  <a:srgbClr val="000000"/>
                </a:solidFill>
                <a:latin typeface="Montserrat"/>
                <a:ea typeface="Montserrat"/>
                <a:cs typeface="Montserrat"/>
                <a:sym typeface="Montserrat"/>
              </a:rPr>
              <a:t>Kiểm tra (CE)+</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C → A ⇒ {C,E,A}</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CE → G ⇒ {C,E,A,G}</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CG → B,D ⇒ {C,E,A,G,B,D}</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D → E,G ⇒ đã có</a:t>
            </a:r>
          </a:p>
          <a:p>
            <a:pPr algn="l">
              <a:lnSpc>
                <a:spcPts val="3233"/>
              </a:lnSpc>
            </a:pPr>
            <a:r>
              <a:rPr lang="en-US" sz="2717">
                <a:solidFill>
                  <a:srgbClr val="000000"/>
                </a:solidFill>
                <a:latin typeface="Montserrat"/>
                <a:ea typeface="Montserrat"/>
                <a:cs typeface="Montserrat"/>
                <a:sym typeface="Montserrat"/>
              </a:rPr>
              <a:t>Đầy đủ → CE là khóa</a:t>
            </a:r>
          </a:p>
          <a:p>
            <a:pPr algn="l">
              <a:lnSpc>
                <a:spcPts val="3233"/>
              </a:lnSpc>
            </a:pPr>
            <a:r>
              <a:rPr lang="en-US" sz="2717">
                <a:solidFill>
                  <a:srgbClr val="000000"/>
                </a:solidFill>
                <a:latin typeface="Montserrat"/>
                <a:ea typeface="Montserrat"/>
                <a:cs typeface="Montserrat"/>
                <a:sym typeface="Montserrat"/>
              </a:rPr>
              <a:t>Kiểm tra (BD)+</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D → E,G ⇒ {B,D,E,G}</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BE → C ⇒ {B,D,E,G,C}</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C → A ⇒ {A,B,D,E,G,C}</a:t>
            </a:r>
          </a:p>
          <a:p>
            <a:pPr algn="l">
              <a:lnSpc>
                <a:spcPts val="3233"/>
              </a:lnSpc>
            </a:pPr>
            <a:r>
              <a:rPr lang="en-US" sz="2717">
                <a:solidFill>
                  <a:srgbClr val="000000"/>
                </a:solidFill>
                <a:latin typeface="Montserrat"/>
                <a:ea typeface="Montserrat"/>
                <a:cs typeface="Montserrat"/>
                <a:sym typeface="Montserrat"/>
              </a:rPr>
              <a:t>Đầy đủ → BD là khóa</a:t>
            </a:r>
          </a:p>
          <a:p>
            <a:pPr algn="l">
              <a:lnSpc>
                <a:spcPts val="3233"/>
              </a:lnSpc>
            </a:pPr>
            <a:r>
              <a:rPr lang="en-US" sz="2717">
                <a:solidFill>
                  <a:srgbClr val="000000"/>
                </a:solidFill>
                <a:latin typeface="Montserrat"/>
                <a:ea typeface="Montserrat"/>
                <a:cs typeface="Montserrat"/>
                <a:sym typeface="Montserrat"/>
              </a:rPr>
              <a:t>Kiểm tra (CD)+</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C → A ⇒ {C,D,A}</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ACD → B (có A,C,D) ⇒ thêm B</a:t>
            </a:r>
          </a:p>
          <a:p>
            <a:pPr algn="l" marL="586646" indent="-293323" lvl="1">
              <a:lnSpc>
                <a:spcPts val="3233"/>
              </a:lnSpc>
              <a:buFont typeface="Arial"/>
              <a:buChar char="•"/>
            </a:pPr>
            <a:r>
              <a:rPr lang="en-US" sz="2717">
                <a:solidFill>
                  <a:srgbClr val="000000"/>
                </a:solidFill>
                <a:latin typeface="Montserrat"/>
                <a:ea typeface="Montserrat"/>
                <a:cs typeface="Montserrat"/>
                <a:sym typeface="Montserrat"/>
              </a:rPr>
              <a:t>D → E,G ⇒ {A,B,C,D,E,G}</a:t>
            </a:r>
          </a:p>
          <a:p>
            <a:pPr algn="l">
              <a:lnSpc>
                <a:spcPts val="3233"/>
              </a:lnSpc>
            </a:pPr>
            <a:r>
              <a:rPr lang="en-US" sz="2717">
                <a:solidFill>
                  <a:srgbClr val="000000"/>
                </a:solidFill>
                <a:latin typeface="Montserrat"/>
                <a:ea typeface="Montserrat"/>
                <a:cs typeface="Montserrat"/>
                <a:sym typeface="Montserrat"/>
              </a:rPr>
              <a:t>Đầy đủ → CD là khóa</a:t>
            </a:r>
          </a:p>
          <a:p>
            <a:pPr algn="l">
              <a:lnSpc>
                <a:spcPts val="3233"/>
              </a:lnSpc>
            </a:pPr>
          </a:p>
        </p:txBody>
      </p:sp>
      <p:sp>
        <p:nvSpPr>
          <p:cNvPr name="TextBox 6" id="6"/>
          <p:cNvSpPr txBox="true"/>
          <p:nvPr/>
        </p:nvSpPr>
        <p:spPr>
          <a:xfrm rot="0">
            <a:off x="1028700"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52567" y="1242565"/>
            <a:ext cx="280137" cy="2370391"/>
          </a:xfrm>
          <a:custGeom>
            <a:avLst/>
            <a:gdLst/>
            <a:ahLst/>
            <a:cxnLst/>
            <a:rect r="r" b="b" t="t" l="l"/>
            <a:pathLst>
              <a:path h="2370391" w="280137">
                <a:moveTo>
                  <a:pt x="0" y="0"/>
                </a:moveTo>
                <a:lnTo>
                  <a:pt x="280137" y="0"/>
                </a:lnTo>
                <a:lnTo>
                  <a:pt x="280137" y="2370391"/>
                </a:lnTo>
                <a:lnTo>
                  <a:pt x="0" y="23703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23833" y="3018754"/>
            <a:ext cx="6128734" cy="4914130"/>
          </a:xfrm>
          <a:custGeom>
            <a:avLst/>
            <a:gdLst/>
            <a:ahLst/>
            <a:cxnLst/>
            <a:rect r="r" b="b" t="t" l="l"/>
            <a:pathLst>
              <a:path h="4914130" w="6128734">
                <a:moveTo>
                  <a:pt x="0" y="0"/>
                </a:moveTo>
                <a:lnTo>
                  <a:pt x="6128734" y="0"/>
                </a:lnTo>
                <a:lnTo>
                  <a:pt x="6128734" y="4914130"/>
                </a:lnTo>
                <a:lnTo>
                  <a:pt x="0" y="4914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467485"/>
            <a:ext cx="13147813" cy="1570991"/>
          </a:xfrm>
          <a:prstGeom prst="rect">
            <a:avLst/>
          </a:prstGeom>
        </p:spPr>
        <p:txBody>
          <a:bodyPr anchor="t" rtlCol="false" tIns="0" lIns="0" bIns="0" rIns="0">
            <a:spAutoFit/>
          </a:bodyPr>
          <a:lstStyle/>
          <a:p>
            <a:pPr algn="just">
              <a:lnSpc>
                <a:spcPts val="4100"/>
              </a:lnSpc>
            </a:pPr>
            <a:r>
              <a:rPr lang="en-US" sz="4100">
                <a:solidFill>
                  <a:srgbClr val="5555AB"/>
                </a:solidFill>
                <a:latin typeface="Anton"/>
                <a:ea typeface="Anton"/>
                <a:cs typeface="Anton"/>
                <a:sym typeface="Anton"/>
              </a:rPr>
              <a:t>9/ Q(A,B,C,D,E,G) </a:t>
            </a:r>
          </a:p>
          <a:p>
            <a:pPr algn="just">
              <a:lnSpc>
                <a:spcPts val="4100"/>
              </a:lnSpc>
            </a:pPr>
            <a:r>
              <a:rPr lang="en-US" sz="4100">
                <a:solidFill>
                  <a:srgbClr val="5555AB"/>
                </a:solidFill>
                <a:latin typeface="Anton"/>
                <a:ea typeface="Anton"/>
                <a:cs typeface="Anton"/>
                <a:sym typeface="Anton"/>
              </a:rPr>
              <a:t>F={AB→C;C→A;BC→D;ACD→B; D→EG;BE→C;CG→BD;CE→G}. </a:t>
            </a:r>
          </a:p>
          <a:p>
            <a:pPr algn="just">
              <a:lnSpc>
                <a:spcPts val="4100"/>
              </a:lnSpc>
              <a:spcBef>
                <a:spcPct val="0"/>
              </a:spcBef>
            </a:pPr>
            <a:r>
              <a:rPr lang="en-US" sz="4100">
                <a:solidFill>
                  <a:srgbClr val="5555AB"/>
                </a:solidFill>
                <a:latin typeface="Anton"/>
                <a:ea typeface="Anton"/>
                <a:cs typeface="Anton"/>
                <a:sym typeface="Anton"/>
              </a:rPr>
              <a:t>Hãy tìm tất cả các khóa của Q.</a:t>
            </a:r>
          </a:p>
        </p:txBody>
      </p:sp>
      <p:sp>
        <p:nvSpPr>
          <p:cNvPr name="TextBox 5" id="5"/>
          <p:cNvSpPr txBox="true"/>
          <p:nvPr/>
        </p:nvSpPr>
        <p:spPr>
          <a:xfrm rot="0">
            <a:off x="1028700" y="3400426"/>
            <a:ext cx="10195133" cy="1870878"/>
          </a:xfrm>
          <a:prstGeom prst="rect">
            <a:avLst/>
          </a:prstGeom>
        </p:spPr>
        <p:txBody>
          <a:bodyPr anchor="t" rtlCol="false" tIns="0" lIns="0" bIns="0" rIns="0">
            <a:spAutoFit/>
          </a:bodyPr>
          <a:lstStyle/>
          <a:p>
            <a:pPr algn="l">
              <a:lnSpc>
                <a:spcPts val="3727"/>
              </a:lnSpc>
            </a:pPr>
            <a:r>
              <a:rPr lang="en-US" sz="3132">
                <a:solidFill>
                  <a:srgbClr val="000000"/>
                </a:solidFill>
                <a:latin typeface="Montserrat"/>
                <a:ea typeface="Montserrat"/>
                <a:cs typeface="Montserrat"/>
                <a:sym typeface="Montserrat"/>
              </a:rPr>
              <a:t>-Loại bỏ các tập không tối thiểu</a:t>
            </a:r>
          </a:p>
          <a:p>
            <a:pPr algn="l">
              <a:lnSpc>
                <a:spcPts val="3727"/>
              </a:lnSpc>
            </a:pPr>
            <a:r>
              <a:rPr lang="en-US" sz="3132">
                <a:solidFill>
                  <a:srgbClr val="000000"/>
                </a:solidFill>
                <a:latin typeface="Montserrat"/>
                <a:ea typeface="Montserrat"/>
                <a:cs typeface="Montserrat"/>
                <a:sym typeface="Montserrat"/>
              </a:rPr>
              <a:t>Tất cả 7 tập trên đều là khóa tối thiểu vì không bỏ được bất kỳ thuộc tính nào.</a:t>
            </a:r>
          </a:p>
          <a:p>
            <a:pPr algn="l">
              <a:lnSpc>
                <a:spcPts val="3727"/>
              </a:lnSpc>
            </a:pPr>
          </a:p>
        </p:txBody>
      </p:sp>
      <p:sp>
        <p:nvSpPr>
          <p:cNvPr name="TextBox 6" id="6"/>
          <p:cNvSpPr txBox="true"/>
          <p:nvPr/>
        </p:nvSpPr>
        <p:spPr>
          <a:xfrm rot="0">
            <a:off x="1028700" y="265430"/>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8457" y="974002"/>
            <a:ext cx="8561950" cy="27774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10/ XÁC ĐỊNH PHỦ TỐI THIỂU CỦA TẬP PHỤ THUỘC HÀM SAU: </a:t>
            </a:r>
          </a:p>
          <a:p>
            <a:pPr algn="l">
              <a:lnSpc>
                <a:spcPts val="3600"/>
              </a:lnSpc>
            </a:pPr>
            <a:r>
              <a:rPr lang="en-US" sz="3600">
                <a:solidFill>
                  <a:srgbClr val="000000"/>
                </a:solidFill>
                <a:latin typeface="Anton"/>
                <a:ea typeface="Anton"/>
                <a:cs typeface="Anton"/>
                <a:sym typeface="Anton"/>
              </a:rPr>
              <a:t>a) Q(A,B,C,D,E,G), F={AB→C;C→A;BC→D;ACD→B;D→EG;BE→C;CG→BD;CE→AG} </a:t>
            </a:r>
          </a:p>
          <a:p>
            <a:pPr algn="l">
              <a:lnSpc>
                <a:spcPts val="3600"/>
              </a:lnSpc>
              <a:spcBef>
                <a:spcPct val="0"/>
              </a:spcBef>
            </a:pPr>
          </a:p>
        </p:txBody>
      </p:sp>
      <p:sp>
        <p:nvSpPr>
          <p:cNvPr name="TextBox 6" id="6"/>
          <p:cNvSpPr txBox="true"/>
          <p:nvPr/>
        </p:nvSpPr>
        <p:spPr>
          <a:xfrm rot="0">
            <a:off x="7428457" y="3470609"/>
            <a:ext cx="10204247" cy="6088101"/>
          </a:xfrm>
          <a:prstGeom prst="rect">
            <a:avLst/>
          </a:prstGeom>
        </p:spPr>
        <p:txBody>
          <a:bodyPr anchor="t" rtlCol="false" tIns="0" lIns="0" bIns="0" rIns="0">
            <a:spAutoFit/>
          </a:bodyPr>
          <a:lstStyle/>
          <a:p>
            <a:pPr algn="l">
              <a:lnSpc>
                <a:spcPts val="3029"/>
              </a:lnSpc>
            </a:pPr>
            <a:r>
              <a:rPr lang="en-US" sz="2330" b="true">
                <a:solidFill>
                  <a:srgbClr val="000000"/>
                </a:solidFill>
                <a:latin typeface="Montserrat Medium"/>
                <a:ea typeface="Montserrat Medium"/>
                <a:cs typeface="Montserrat Medium"/>
                <a:sym typeface="Montserrat Medium"/>
              </a:rPr>
              <a:t>-Phân tách:</a:t>
            </a:r>
          </a:p>
          <a:p>
            <a:pPr algn="l" marL="503211" indent="-251606" lvl="1">
              <a:lnSpc>
                <a:spcPts val="3029"/>
              </a:lnSpc>
              <a:buFont typeface="Arial"/>
              <a:buChar char="•"/>
            </a:pPr>
            <a:r>
              <a:rPr lang="en-US" b="true" sz="2330">
                <a:solidFill>
                  <a:srgbClr val="000000"/>
                </a:solidFill>
                <a:latin typeface="Montserrat Medium"/>
                <a:ea typeface="Montserrat Medium"/>
                <a:cs typeface="Montserrat Medium"/>
                <a:sym typeface="Montserrat Medium"/>
              </a:rPr>
              <a:t>D → EG =&gt; D → E, D → G</a:t>
            </a:r>
          </a:p>
          <a:p>
            <a:pPr algn="l" marL="503211" indent="-251606" lvl="1">
              <a:lnSpc>
                <a:spcPts val="3029"/>
              </a:lnSpc>
              <a:buFont typeface="Arial"/>
              <a:buChar char="•"/>
            </a:pPr>
            <a:r>
              <a:rPr lang="en-US" b="true" sz="2330">
                <a:solidFill>
                  <a:srgbClr val="000000"/>
                </a:solidFill>
                <a:latin typeface="Montserrat Medium"/>
                <a:ea typeface="Montserrat Medium"/>
                <a:cs typeface="Montserrat Medium"/>
                <a:sym typeface="Montserrat Medium"/>
              </a:rPr>
              <a:t>CE → AG =&gt; CE → A, CE → G</a:t>
            </a:r>
          </a:p>
          <a:p>
            <a:pPr algn="l" marL="503211" indent="-251606" lvl="1">
              <a:lnSpc>
                <a:spcPts val="3029"/>
              </a:lnSpc>
              <a:buFont typeface="Arial"/>
              <a:buChar char="•"/>
            </a:pPr>
            <a:r>
              <a:rPr lang="en-US" b="true" sz="2330">
                <a:solidFill>
                  <a:srgbClr val="000000"/>
                </a:solidFill>
                <a:latin typeface="Montserrat Medium"/>
                <a:ea typeface="Montserrat Medium"/>
                <a:cs typeface="Montserrat Medium"/>
                <a:sym typeface="Montserrat Medium"/>
              </a:rPr>
              <a:t>CG → BD =&gt; CG → B, CG → D</a:t>
            </a:r>
          </a:p>
          <a:p>
            <a:pPr algn="l">
              <a:lnSpc>
                <a:spcPts val="3029"/>
              </a:lnSpc>
            </a:pPr>
            <a:r>
              <a:rPr lang="en-US" sz="2330" b="true">
                <a:solidFill>
                  <a:srgbClr val="000000"/>
                </a:solidFill>
                <a:latin typeface="Montserrat Medium"/>
                <a:ea typeface="Montserrat Medium"/>
                <a:cs typeface="Montserrat Medium"/>
                <a:sym typeface="Montserrat Medium"/>
              </a:rPr>
              <a:t>-Sau phân tách:</a:t>
            </a:r>
          </a:p>
          <a:p>
            <a:pPr algn="l">
              <a:lnSpc>
                <a:spcPts val="3029"/>
              </a:lnSpc>
            </a:pPr>
            <a:r>
              <a:rPr lang="en-US" sz="2330" b="true">
                <a:solidFill>
                  <a:srgbClr val="000000"/>
                </a:solidFill>
                <a:latin typeface="Montserrat Medium"/>
                <a:ea typeface="Montserrat Medium"/>
                <a:cs typeface="Montserrat Medium"/>
                <a:sym typeface="Montserrat Medium"/>
              </a:rPr>
              <a:t>F = { AB→C; C→A; BC→D; ACD→B; D→E; D→G; BE→C; CG→B; CG→D; CE→A; CE→G }</a:t>
            </a:r>
          </a:p>
          <a:p>
            <a:pPr algn="l" marL="503211" indent="-251606" lvl="1">
              <a:lnSpc>
                <a:spcPts val="3029"/>
              </a:lnSpc>
              <a:buFont typeface="Arial"/>
              <a:buChar char="•"/>
            </a:pPr>
            <a:r>
              <a:rPr lang="en-US" b="true" sz="2330">
                <a:solidFill>
                  <a:srgbClr val="000000"/>
                </a:solidFill>
                <a:latin typeface="Montserrat Medium"/>
                <a:ea typeface="Montserrat Medium"/>
                <a:cs typeface="Montserrat Medium"/>
                <a:sym typeface="Montserrat Medium"/>
              </a:rPr>
              <a:t>Rút gọn vế trái của mỗi phụ thuộc hàm</a:t>
            </a:r>
          </a:p>
          <a:p>
            <a:pPr algn="l">
              <a:lnSpc>
                <a:spcPts val="3029"/>
              </a:lnSpc>
            </a:pPr>
            <a:r>
              <a:rPr lang="en-US" sz="2330" b="true">
                <a:solidFill>
                  <a:srgbClr val="000000"/>
                </a:solidFill>
                <a:latin typeface="Montserrat Medium"/>
                <a:ea typeface="Montserrat Medium"/>
                <a:cs typeface="Montserrat Medium"/>
                <a:sym typeface="Montserrat Medium"/>
              </a:rPr>
              <a:t>Kiểm tra từng phụ thuộc hàm, loại bỏ các thuộc tính không cần thiết trong vế trái bằng cách tính tập đóng và kiểm tra xem có thể bỏ thuộc tính nào mà vẫn giữ nguyên tập đóng.</a:t>
            </a:r>
          </a:p>
          <a:p>
            <a:pPr algn="l">
              <a:lnSpc>
                <a:spcPts val="3029"/>
              </a:lnSpc>
            </a:pPr>
            <a:r>
              <a:rPr lang="en-US" sz="2330" b="true">
                <a:solidFill>
                  <a:srgbClr val="000000"/>
                </a:solidFill>
                <a:latin typeface="Montserrat Medium"/>
                <a:ea typeface="Montserrat Medium"/>
                <a:cs typeface="Montserrat Medium"/>
                <a:sym typeface="Montserrat Medium"/>
              </a:rPr>
              <a:t>- AB→C: Vế trái là AB. </a:t>
            </a:r>
          </a:p>
          <a:p>
            <a:pPr algn="l">
              <a:lnSpc>
                <a:spcPts val="3029"/>
              </a:lnSpc>
            </a:pPr>
            <a:r>
              <a:rPr lang="en-US" sz="2330" b="true">
                <a:solidFill>
                  <a:srgbClr val="000000"/>
                </a:solidFill>
                <a:latin typeface="Montserrat Medium"/>
                <a:ea typeface="Montserrat Medium"/>
                <a:cs typeface="Montserrat Medium"/>
                <a:sym typeface="Montserrat Medium"/>
              </a:rPr>
              <a:t>·Bỏ A: Tính (B)+ = {B} (không chứa C) → Không bỏ được A. </a:t>
            </a:r>
          </a:p>
          <a:p>
            <a:pPr algn="l">
              <a:lnSpc>
                <a:spcPts val="3029"/>
              </a:lnSpc>
            </a:pPr>
            <a:r>
              <a:rPr lang="en-US" sz="2330" b="true">
                <a:solidFill>
                  <a:srgbClr val="000000"/>
                </a:solidFill>
                <a:latin typeface="Montserrat Medium"/>
                <a:ea typeface="Montserrat Medium"/>
                <a:cs typeface="Montserrat Medium"/>
                <a:sym typeface="Montserrat Medium"/>
              </a:rPr>
              <a:t>·Bỏ B: Tính (A)+ = {A} (không chứa C) → Không bỏ được B. </a:t>
            </a:r>
          </a:p>
          <a:p>
            <a:pPr algn="l">
              <a:lnSpc>
                <a:spcPts val="3029"/>
              </a:lnSpc>
            </a:pPr>
            <a:r>
              <a:rPr lang="en-US" sz="2330" b="true">
                <a:solidFill>
                  <a:srgbClr val="000000"/>
                </a:solidFill>
                <a:latin typeface="Montserrat Medium"/>
                <a:ea typeface="Montserrat Medium"/>
                <a:cs typeface="Montserrat Medium"/>
                <a:sym typeface="Montserrat Medium"/>
              </a:rPr>
              <a:t>·Giữ nguyên AB→C. </a:t>
            </a:r>
          </a:p>
          <a:p>
            <a:pPr algn="l">
              <a:lnSpc>
                <a:spcPts val="3029"/>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8457" y="974002"/>
            <a:ext cx="8561950" cy="27774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10/ XÁC ĐỊNH PHỦ TỐI THIỂU CỦA TẬP PHỤ THUỘC HÀM SAU: </a:t>
            </a:r>
          </a:p>
          <a:p>
            <a:pPr algn="l">
              <a:lnSpc>
                <a:spcPts val="3600"/>
              </a:lnSpc>
            </a:pPr>
            <a:r>
              <a:rPr lang="en-US" sz="3600">
                <a:solidFill>
                  <a:srgbClr val="000000"/>
                </a:solidFill>
                <a:latin typeface="Anton"/>
                <a:ea typeface="Anton"/>
                <a:cs typeface="Anton"/>
                <a:sym typeface="Anton"/>
              </a:rPr>
              <a:t>a) Q(A,B,C,D,E,G), F={AB→C;C→A;BC→D;ACD→B;D→EG;BE→C;CG→BD;CE→AG} </a:t>
            </a:r>
          </a:p>
          <a:p>
            <a:pPr algn="l">
              <a:lnSpc>
                <a:spcPts val="3600"/>
              </a:lnSpc>
              <a:spcBef>
                <a:spcPct val="0"/>
              </a:spcBef>
            </a:pPr>
          </a:p>
        </p:txBody>
      </p:sp>
      <p:sp>
        <p:nvSpPr>
          <p:cNvPr name="TextBox 6" id="6"/>
          <p:cNvSpPr txBox="true"/>
          <p:nvPr/>
        </p:nvSpPr>
        <p:spPr>
          <a:xfrm rot="0">
            <a:off x="7428457" y="3470609"/>
            <a:ext cx="9690812" cy="7442745"/>
          </a:xfrm>
          <a:prstGeom prst="rect">
            <a:avLst/>
          </a:prstGeom>
        </p:spPr>
        <p:txBody>
          <a:bodyPr anchor="t" rtlCol="false" tIns="0" lIns="0" bIns="0" rIns="0">
            <a:spAutoFit/>
          </a:bodyPr>
          <a:lstStyle/>
          <a:p>
            <a:pPr algn="l">
              <a:lnSpc>
                <a:spcPts val="3519"/>
              </a:lnSpc>
            </a:pPr>
            <a:r>
              <a:rPr lang="en-US" sz="2707">
                <a:solidFill>
                  <a:srgbClr val="000000"/>
                </a:solidFill>
                <a:latin typeface="Montserrat"/>
                <a:ea typeface="Montserrat"/>
                <a:cs typeface="Montserrat"/>
                <a:sym typeface="Montserrat"/>
              </a:rPr>
              <a:t>- C→A: Vế trái là C (một thuộc tính) → Không rút gọn được. Giữ nguyên C→A. </a:t>
            </a:r>
          </a:p>
          <a:p>
            <a:pPr algn="l">
              <a:lnSpc>
                <a:spcPts val="3519"/>
              </a:lnSpc>
            </a:pPr>
            <a:r>
              <a:rPr lang="en-US" sz="2707">
                <a:solidFill>
                  <a:srgbClr val="000000"/>
                </a:solidFill>
                <a:latin typeface="Montserrat"/>
                <a:ea typeface="Montserrat"/>
                <a:cs typeface="Montserrat"/>
                <a:sym typeface="Montserrat"/>
              </a:rPr>
              <a:t>- BC→D: Vế trái là BC. </a:t>
            </a:r>
          </a:p>
          <a:p>
            <a:pPr algn="l">
              <a:lnSpc>
                <a:spcPts val="3519"/>
              </a:lnSpc>
            </a:pPr>
            <a:r>
              <a:rPr lang="en-US" sz="2707">
                <a:solidFill>
                  <a:srgbClr val="000000"/>
                </a:solidFill>
                <a:latin typeface="Montserrat"/>
                <a:ea typeface="Montserrat"/>
                <a:cs typeface="Montserrat"/>
                <a:sym typeface="Montserrat"/>
              </a:rPr>
              <a:t>·Bỏ B: Tính (C)+ = {C, A} (do C→A, không chứa D) → Không bỏ được B.</a:t>
            </a:r>
          </a:p>
          <a:p>
            <a:pPr algn="l">
              <a:lnSpc>
                <a:spcPts val="3519"/>
              </a:lnSpc>
            </a:pPr>
            <a:r>
              <a:rPr lang="en-US" sz="2707">
                <a:solidFill>
                  <a:srgbClr val="000000"/>
                </a:solidFill>
                <a:latin typeface="Montserrat"/>
                <a:ea typeface="Montserrat"/>
                <a:cs typeface="Montserrat"/>
                <a:sym typeface="Montserrat"/>
              </a:rPr>
              <a:t>·Bỏ C: Tính (B)+ = {B} (không chứa D) → Không bỏ được C. </a:t>
            </a:r>
          </a:p>
          <a:p>
            <a:pPr algn="l">
              <a:lnSpc>
                <a:spcPts val="3519"/>
              </a:lnSpc>
            </a:pPr>
            <a:r>
              <a:rPr lang="en-US" sz="2707">
                <a:solidFill>
                  <a:srgbClr val="000000"/>
                </a:solidFill>
                <a:latin typeface="Montserrat"/>
                <a:ea typeface="Montserrat"/>
                <a:cs typeface="Montserrat"/>
                <a:sym typeface="Montserrat"/>
              </a:rPr>
              <a:t>·Giữ nguyên BC→D. </a:t>
            </a:r>
          </a:p>
          <a:p>
            <a:pPr algn="l">
              <a:lnSpc>
                <a:spcPts val="3519"/>
              </a:lnSpc>
            </a:pPr>
            <a:r>
              <a:rPr lang="en-US" sz="2707">
                <a:solidFill>
                  <a:srgbClr val="000000"/>
                </a:solidFill>
                <a:latin typeface="Montserrat"/>
                <a:ea typeface="Montserrat"/>
                <a:cs typeface="Montserrat"/>
                <a:sym typeface="Montserrat"/>
              </a:rPr>
              <a:t>- ACD→B: Vế trái là ACD. </a:t>
            </a:r>
          </a:p>
          <a:p>
            <a:pPr algn="l">
              <a:lnSpc>
                <a:spcPts val="3519"/>
              </a:lnSpc>
            </a:pPr>
            <a:r>
              <a:rPr lang="en-US" sz="2707">
                <a:solidFill>
                  <a:srgbClr val="000000"/>
                </a:solidFill>
                <a:latin typeface="Montserrat"/>
                <a:ea typeface="Montserrat"/>
                <a:cs typeface="Montserrat"/>
                <a:sym typeface="Montserrat"/>
              </a:rPr>
              <a:t>·Bỏ A: Tính (CD)+ = {C, A, D, E, G} (do C→A, D→E, D→G, không chứa B) → Không bỏ được A. </a:t>
            </a:r>
          </a:p>
          <a:p>
            <a:pPr algn="l">
              <a:lnSpc>
                <a:spcPts val="3519"/>
              </a:lnSpc>
            </a:pPr>
            <a:r>
              <a:rPr lang="en-US" sz="2707">
                <a:solidFill>
                  <a:srgbClr val="000000"/>
                </a:solidFill>
                <a:latin typeface="Montserrat"/>
                <a:ea typeface="Montserrat"/>
                <a:cs typeface="Montserrat"/>
                <a:sym typeface="Montserrat"/>
              </a:rPr>
              <a:t>·Bỏ C: Tính (AD)+ = {A, D, E, G, B} (do AD→B, D→E, D→G, chứa B) → Có thể bỏ C. </a:t>
            </a:r>
          </a:p>
          <a:p>
            <a:pPr algn="l">
              <a:lnSpc>
                <a:spcPts val="3519"/>
              </a:lnSpc>
            </a:pPr>
            <a:r>
              <a:rPr lang="en-US" sz="2707">
                <a:solidFill>
                  <a:srgbClr val="000000"/>
                </a:solidFill>
                <a:latin typeface="Montserrat"/>
                <a:ea typeface="Montserrat"/>
                <a:cs typeface="Montserrat"/>
                <a:sym typeface="Montserrat"/>
              </a:rPr>
              <a:t>·Bỏ D: Tính (AC)+ = {A, C} (do C→A, không chứa B) → Không bỏ được D.</a:t>
            </a:r>
          </a:p>
          <a:p>
            <a:pPr algn="l">
              <a:lnSpc>
                <a:spcPts val="3519"/>
              </a:lnSpc>
            </a:pPr>
            <a:r>
              <a:rPr lang="en-US" sz="2707">
                <a:solidFill>
                  <a:srgbClr val="000000"/>
                </a:solidFill>
                <a:latin typeface="Montserrat"/>
                <a:ea typeface="Montserrat"/>
                <a:cs typeface="Montserrat"/>
                <a:sym typeface="Montserrat"/>
              </a:rPr>
              <a:t>·Rút gọn thành AD→B. </a:t>
            </a:r>
          </a:p>
          <a:p>
            <a:pPr algn="l">
              <a:lnSpc>
                <a:spcPts val="3519"/>
              </a:lnSpc>
            </a:pPr>
          </a:p>
          <a:p>
            <a:pPr algn="l">
              <a:lnSpc>
                <a:spcPts val="3519"/>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8457" y="974002"/>
            <a:ext cx="8561950" cy="27774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10/ XÁC ĐỊNH PHỦ TỐI THIỂU CỦA TẬP PHỤ THUỘC HÀM SAU: </a:t>
            </a:r>
          </a:p>
          <a:p>
            <a:pPr algn="l">
              <a:lnSpc>
                <a:spcPts val="3600"/>
              </a:lnSpc>
            </a:pPr>
            <a:r>
              <a:rPr lang="en-US" sz="3600">
                <a:solidFill>
                  <a:srgbClr val="000000"/>
                </a:solidFill>
                <a:latin typeface="Anton"/>
                <a:ea typeface="Anton"/>
                <a:cs typeface="Anton"/>
                <a:sym typeface="Anton"/>
              </a:rPr>
              <a:t>a) Q(A,B,C,D,E,G), F={AB→C;C→A;BC→D;ACD→B;D→EG;BE→C;CG→BD;CE→AG} </a:t>
            </a:r>
          </a:p>
          <a:p>
            <a:pPr algn="l">
              <a:lnSpc>
                <a:spcPts val="3600"/>
              </a:lnSpc>
              <a:spcBef>
                <a:spcPct val="0"/>
              </a:spcBef>
            </a:pPr>
          </a:p>
        </p:txBody>
      </p:sp>
      <p:sp>
        <p:nvSpPr>
          <p:cNvPr name="TextBox 6" id="6"/>
          <p:cNvSpPr txBox="true"/>
          <p:nvPr/>
        </p:nvSpPr>
        <p:spPr>
          <a:xfrm rot="0">
            <a:off x="7428457" y="3732442"/>
            <a:ext cx="10204247" cy="7051990"/>
          </a:xfrm>
          <a:prstGeom prst="rect">
            <a:avLst/>
          </a:prstGeom>
        </p:spPr>
        <p:txBody>
          <a:bodyPr anchor="t" rtlCol="false" tIns="0" lIns="0" bIns="0" rIns="0">
            <a:spAutoFit/>
          </a:bodyPr>
          <a:lstStyle/>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 D→E, D→G: Vế trái là D (một thuộc tính) → Không rút gọn được. Giữ nguyên D→E, D→G.</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 BE→C: Vế trái là BE.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·Bỏ B: Tính (E)+ = {E} (không chứa C) → Không bỏ được B.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·Bỏ E: Tính (B)+ = {B} (không chứa C) → Không bỏ được E.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·Giữ nguyên BE→C.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 CG→B: Vế trái là CG.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·Bỏ C: Tính (G)+ = {G} (không chứa B) → Không bỏ được C.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·Bỏ G: Tính (C)+ = {C, A} (do C→A, không chứa B) → Không bỏ được G.</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·Giữ nguyên CG→B.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 CG→D: Vế trái là CG.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·Bỏ C: Tính (G)+ = {G} (không chứa D) → Không bỏ được C.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·Bỏ G: Tính (C)+ = {C, A} (do C→A, không chứa D) → Không bỏ được G.</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·Giữ nguyên CG→D. </a:t>
            </a:r>
          </a:p>
          <a:p>
            <a:pPr algn="l" marL="0" indent="0" lvl="0">
              <a:lnSpc>
                <a:spcPts val="3131"/>
              </a:lnSpc>
              <a:spcBef>
                <a:spcPct val="0"/>
              </a:spcBef>
            </a:pPr>
            <a:r>
              <a:rPr lang="en-US" sz="2408" strike="noStrike" u="none">
                <a:solidFill>
                  <a:srgbClr val="000000"/>
                </a:solidFill>
                <a:latin typeface="Montserrat"/>
                <a:ea typeface="Montserrat"/>
                <a:cs typeface="Montserrat"/>
                <a:sym typeface="Montserrat"/>
              </a:rPr>
              <a:t>      </a:t>
            </a:r>
          </a:p>
          <a:p>
            <a:pPr algn="l" marL="0" indent="0" lvl="0">
              <a:lnSpc>
                <a:spcPts val="3131"/>
              </a:lnSpc>
              <a:spcBef>
                <a:spcPct val="0"/>
              </a:spcBef>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8457" y="974002"/>
            <a:ext cx="8561950" cy="27774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10/ XÁC ĐỊNH PHỦ TỐI THIỂU CỦA TẬP PHỤ THUỘC HÀM SAU: </a:t>
            </a:r>
          </a:p>
          <a:p>
            <a:pPr algn="l">
              <a:lnSpc>
                <a:spcPts val="3600"/>
              </a:lnSpc>
            </a:pPr>
            <a:r>
              <a:rPr lang="en-US" sz="3600">
                <a:solidFill>
                  <a:srgbClr val="000000"/>
                </a:solidFill>
                <a:latin typeface="Anton"/>
                <a:ea typeface="Anton"/>
                <a:cs typeface="Anton"/>
                <a:sym typeface="Anton"/>
              </a:rPr>
              <a:t>a) Q(A,B,C,D,E,G), F={AB→C;C→A;BC→D;ACD→B;D→EG;BE→C;CG→BD;CE→AG} </a:t>
            </a:r>
          </a:p>
          <a:p>
            <a:pPr algn="l">
              <a:lnSpc>
                <a:spcPts val="3600"/>
              </a:lnSpc>
              <a:spcBef>
                <a:spcPct val="0"/>
              </a:spcBef>
            </a:pPr>
          </a:p>
        </p:txBody>
      </p:sp>
      <p:sp>
        <p:nvSpPr>
          <p:cNvPr name="TextBox 6" id="6"/>
          <p:cNvSpPr txBox="true"/>
          <p:nvPr/>
        </p:nvSpPr>
        <p:spPr>
          <a:xfrm rot="0">
            <a:off x="7428457" y="3470609"/>
            <a:ext cx="10055992" cy="6566449"/>
          </a:xfrm>
          <a:prstGeom prst="rect">
            <a:avLst/>
          </a:prstGeom>
        </p:spPr>
        <p:txBody>
          <a:bodyPr anchor="t" rtlCol="false" tIns="0" lIns="0" bIns="0" rIns="0">
            <a:spAutoFit/>
          </a:bodyPr>
          <a:lstStyle/>
          <a:p>
            <a:pPr algn="l">
              <a:lnSpc>
                <a:spcPts val="3450"/>
              </a:lnSpc>
            </a:pPr>
            <a:r>
              <a:rPr lang="en-US" sz="2654">
                <a:solidFill>
                  <a:srgbClr val="000000"/>
                </a:solidFill>
                <a:latin typeface="Montserrat"/>
                <a:ea typeface="Montserrat"/>
                <a:cs typeface="Montserrat"/>
                <a:sym typeface="Montserrat"/>
              </a:rPr>
              <a:t>- CE→A: Vế trái là CE. </a:t>
            </a:r>
          </a:p>
          <a:p>
            <a:pPr algn="l">
              <a:lnSpc>
                <a:spcPts val="3450"/>
              </a:lnSpc>
            </a:pPr>
            <a:r>
              <a:rPr lang="en-US" sz="2654">
                <a:solidFill>
                  <a:srgbClr val="000000"/>
                </a:solidFill>
                <a:latin typeface="Montserrat"/>
                <a:ea typeface="Montserrat"/>
                <a:cs typeface="Montserrat"/>
                <a:sym typeface="Montserrat"/>
              </a:rPr>
              <a:t>·Bỏ C: Tính (E)+ = {E} (không chứa A) → Không bỏ được C. </a:t>
            </a:r>
          </a:p>
          <a:p>
            <a:pPr algn="l">
              <a:lnSpc>
                <a:spcPts val="3450"/>
              </a:lnSpc>
            </a:pPr>
            <a:r>
              <a:rPr lang="en-US" sz="2654">
                <a:solidFill>
                  <a:srgbClr val="000000"/>
                </a:solidFill>
                <a:latin typeface="Montserrat"/>
                <a:ea typeface="Montserrat"/>
                <a:cs typeface="Montserrat"/>
                <a:sym typeface="Montserrat"/>
              </a:rPr>
              <a:t>·Bỏ E: Tính (C)+ = {C, A} (do C→A, chứa A) → Có thể bỏ E. </a:t>
            </a:r>
          </a:p>
          <a:p>
            <a:pPr algn="l">
              <a:lnSpc>
                <a:spcPts val="3450"/>
              </a:lnSpc>
            </a:pPr>
            <a:r>
              <a:rPr lang="en-US" sz="2654">
                <a:solidFill>
                  <a:srgbClr val="000000"/>
                </a:solidFill>
                <a:latin typeface="Montserrat"/>
                <a:ea typeface="Montserrat"/>
                <a:cs typeface="Montserrat"/>
                <a:sym typeface="Montserrat"/>
              </a:rPr>
              <a:t>·Rút gọn thành C→A (nhưng C→A đã có, giữ nguyên để kiểm tra sau). </a:t>
            </a:r>
          </a:p>
          <a:p>
            <a:pPr algn="l">
              <a:lnSpc>
                <a:spcPts val="3450"/>
              </a:lnSpc>
            </a:pPr>
            <a:r>
              <a:rPr lang="en-US" sz="2654">
                <a:solidFill>
                  <a:srgbClr val="000000"/>
                </a:solidFill>
                <a:latin typeface="Montserrat"/>
                <a:ea typeface="Montserrat"/>
                <a:cs typeface="Montserrat"/>
                <a:sym typeface="Montserrat"/>
              </a:rPr>
              <a:t>- CE→G: Vế trái là CE. </a:t>
            </a:r>
          </a:p>
          <a:p>
            <a:pPr algn="l">
              <a:lnSpc>
                <a:spcPts val="3450"/>
              </a:lnSpc>
            </a:pPr>
            <a:r>
              <a:rPr lang="en-US" sz="2654">
                <a:solidFill>
                  <a:srgbClr val="000000"/>
                </a:solidFill>
                <a:latin typeface="Montserrat"/>
                <a:ea typeface="Montserrat"/>
                <a:cs typeface="Montserrat"/>
                <a:sym typeface="Montserrat"/>
              </a:rPr>
              <a:t>·Bỏ C: Tính (E)+ = {E} (không chứa G) → Không bỏ được C. </a:t>
            </a:r>
          </a:p>
          <a:p>
            <a:pPr algn="l">
              <a:lnSpc>
                <a:spcPts val="3450"/>
              </a:lnSpc>
            </a:pPr>
            <a:r>
              <a:rPr lang="en-US" sz="2654">
                <a:solidFill>
                  <a:srgbClr val="000000"/>
                </a:solidFill>
                <a:latin typeface="Montserrat"/>
                <a:ea typeface="Montserrat"/>
                <a:cs typeface="Montserrat"/>
                <a:sym typeface="Montserrat"/>
              </a:rPr>
              <a:t>·Bỏ E: Tính (C)+ = {C, A} (do C→A, không chứa G) → Không bỏ được E.</a:t>
            </a:r>
          </a:p>
          <a:p>
            <a:pPr algn="l">
              <a:lnSpc>
                <a:spcPts val="3450"/>
              </a:lnSpc>
            </a:pPr>
            <a:r>
              <a:rPr lang="en-US" sz="2654">
                <a:solidFill>
                  <a:srgbClr val="000000"/>
                </a:solidFill>
                <a:latin typeface="Montserrat"/>
                <a:ea typeface="Montserrat"/>
                <a:cs typeface="Montserrat"/>
                <a:sym typeface="Montserrat"/>
              </a:rPr>
              <a:t>·Giữ nguyên CE→G. </a:t>
            </a:r>
          </a:p>
          <a:p>
            <a:pPr algn="l">
              <a:lnSpc>
                <a:spcPts val="3450"/>
              </a:lnSpc>
            </a:pPr>
            <a:r>
              <a:rPr lang="en-US" sz="2654">
                <a:solidFill>
                  <a:srgbClr val="000000"/>
                </a:solidFill>
                <a:latin typeface="Montserrat"/>
                <a:ea typeface="Montserrat"/>
                <a:cs typeface="Montserrat"/>
                <a:sym typeface="Montserrat"/>
              </a:rPr>
              <a:t>- Kết quả tập F sau rút gọn vế trái: </a:t>
            </a:r>
          </a:p>
          <a:p>
            <a:pPr algn="l">
              <a:lnSpc>
                <a:spcPts val="3450"/>
              </a:lnSpc>
            </a:pPr>
            <a:r>
              <a:rPr lang="en-US" sz="2654">
                <a:solidFill>
                  <a:srgbClr val="000000"/>
                </a:solidFill>
                <a:latin typeface="Montserrat"/>
                <a:ea typeface="Montserrat"/>
                <a:cs typeface="Montserrat"/>
                <a:sym typeface="Montserrat"/>
              </a:rPr>
              <a:t> F = {AB→C; C→A; BC→D; AD→B; D→E; D→G; BE→C; CG→B; CG→D; CE→A; CE→G}.</a:t>
            </a:r>
          </a:p>
          <a:p>
            <a:pPr algn="l">
              <a:lnSpc>
                <a:spcPts val="3450"/>
              </a:lnSpc>
            </a:pPr>
          </a:p>
          <a:p>
            <a:pPr algn="l">
              <a:lnSpc>
                <a:spcPts val="4061"/>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515135" y="-1210452"/>
            <a:ext cx="8100677" cy="10092480"/>
            <a:chOff x="0" y="0"/>
            <a:chExt cx="6089650" cy="7586980"/>
          </a:xfrm>
        </p:grpSpPr>
        <p:sp>
          <p:nvSpPr>
            <p:cNvPr name="Freeform 3" id="3"/>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solidFill>
              <a:srgbClr val="86FCF1"/>
            </a:solidFill>
            <a:ln w="12700">
              <a:solidFill>
                <a:srgbClr val="000000"/>
              </a:solidFill>
            </a:ln>
          </p:spPr>
        </p:sp>
      </p:grpSp>
      <p:grpSp>
        <p:nvGrpSpPr>
          <p:cNvPr name="Group 4" id="4"/>
          <p:cNvGrpSpPr/>
          <p:nvPr/>
        </p:nvGrpSpPr>
        <p:grpSpPr>
          <a:xfrm rot="0">
            <a:off x="-1515135" y="-1210452"/>
            <a:ext cx="8100677" cy="10092480"/>
            <a:chOff x="0" y="0"/>
            <a:chExt cx="6089650" cy="7586980"/>
          </a:xfrm>
        </p:grpSpPr>
        <p:sp>
          <p:nvSpPr>
            <p:cNvPr name="Freeform 5" id="5"/>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blipFill>
              <a:blip r:embed="rId2">
                <a:alphaModFix amt="31000"/>
              </a:blip>
              <a:stretch>
                <a:fillRect l="0" t="-3530" r="0" b="-3530"/>
              </a:stretch>
            </a:blipFill>
          </p:spPr>
        </p:sp>
      </p:grpSp>
      <p:sp>
        <p:nvSpPr>
          <p:cNvPr name="TextBox 6" id="6"/>
          <p:cNvSpPr txBox="true"/>
          <p:nvPr/>
        </p:nvSpPr>
        <p:spPr>
          <a:xfrm rot="0">
            <a:off x="8082094" y="163780"/>
            <a:ext cx="4766780" cy="2221236"/>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 TẠO DATABASE</a:t>
            </a:r>
          </a:p>
          <a:p>
            <a:pPr algn="just">
              <a:lnSpc>
                <a:spcPts val="3569"/>
              </a:lnSpc>
            </a:pPr>
            <a:r>
              <a:rPr lang="en-US" sz="2549" b="true">
                <a:solidFill>
                  <a:srgbClr val="2C3249"/>
                </a:solidFill>
                <a:latin typeface="Canva Sans Bold"/>
                <a:ea typeface="Canva Sans Bold"/>
                <a:cs typeface="Canva Sans Bold"/>
                <a:sym typeface="Canva Sans Bold"/>
              </a:rPr>
              <a:t>CREATE DATABASE QLCT</a:t>
            </a:r>
          </a:p>
          <a:p>
            <a:pPr algn="just">
              <a:lnSpc>
                <a:spcPts val="3569"/>
              </a:lnSpc>
            </a:pPr>
            <a:r>
              <a:rPr lang="en-US" sz="2549" b="true">
                <a:solidFill>
                  <a:srgbClr val="2C3249"/>
                </a:solidFill>
                <a:latin typeface="Canva Sans Bold"/>
                <a:ea typeface="Canva Sans Bold"/>
                <a:cs typeface="Canva Sans Bold"/>
                <a:sym typeface="Canva Sans Bold"/>
              </a:rPr>
              <a:t>GO</a:t>
            </a:r>
          </a:p>
          <a:p>
            <a:pPr algn="just">
              <a:lnSpc>
                <a:spcPts val="3569"/>
              </a:lnSpc>
            </a:pPr>
            <a:r>
              <a:rPr lang="en-US" sz="2549" b="true">
                <a:solidFill>
                  <a:srgbClr val="2C3249"/>
                </a:solidFill>
                <a:latin typeface="Canva Sans Bold"/>
                <a:ea typeface="Canva Sans Bold"/>
                <a:cs typeface="Canva Sans Bold"/>
                <a:sym typeface="Canva Sans Bold"/>
              </a:rPr>
              <a:t>USE QLCT</a:t>
            </a:r>
          </a:p>
          <a:p>
            <a:pPr algn="just">
              <a:lnSpc>
                <a:spcPts val="3569"/>
              </a:lnSpc>
            </a:pPr>
            <a:r>
              <a:rPr lang="en-US" b="true" sz="2549">
                <a:solidFill>
                  <a:srgbClr val="2C3249"/>
                </a:solidFill>
                <a:latin typeface="Canva Sans Bold"/>
                <a:ea typeface="Canva Sans Bold"/>
                <a:cs typeface="Canva Sans Bold"/>
                <a:sym typeface="Canva Sans Bold"/>
              </a:rPr>
              <a:t>GO</a:t>
            </a:r>
          </a:p>
        </p:txBody>
      </p:sp>
      <p:sp>
        <p:nvSpPr>
          <p:cNvPr name="TextBox 7" id="7"/>
          <p:cNvSpPr txBox="true"/>
          <p:nvPr/>
        </p:nvSpPr>
        <p:spPr>
          <a:xfrm rot="0">
            <a:off x="8082094" y="2756822"/>
            <a:ext cx="10462205" cy="7145661"/>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 TẠO BẢNG</a:t>
            </a:r>
          </a:p>
          <a:p>
            <a:pPr algn="just" marL="550492" indent="-275246" lvl="1">
              <a:lnSpc>
                <a:spcPts val="3569"/>
              </a:lnSpc>
              <a:buFont typeface="Arial"/>
              <a:buChar char="•"/>
            </a:pPr>
            <a:r>
              <a:rPr lang="en-US" b="true" sz="2549">
                <a:solidFill>
                  <a:srgbClr val="2C3249"/>
                </a:solidFill>
                <a:latin typeface="Canva Sans Bold"/>
                <a:ea typeface="Canva Sans Bold"/>
                <a:cs typeface="Canva Sans Bold"/>
                <a:sym typeface="Canva Sans Bold"/>
              </a:rPr>
              <a:t>NGUOITHAN</a:t>
            </a:r>
          </a:p>
          <a:p>
            <a:pPr algn="just">
              <a:lnSpc>
                <a:spcPts val="3569"/>
              </a:lnSpc>
            </a:pPr>
            <a:r>
              <a:rPr lang="en-US" sz="2549" b="true">
                <a:solidFill>
                  <a:srgbClr val="2C3249"/>
                </a:solidFill>
                <a:latin typeface="Canva Sans Bold"/>
                <a:ea typeface="Canva Sans Bold"/>
                <a:cs typeface="Canva Sans Bold"/>
                <a:sym typeface="Canva Sans Bold"/>
              </a:rPr>
              <a:t>CREATE TABLE NguoiThan (</a:t>
            </a:r>
          </a:p>
          <a:p>
            <a:pPr algn="just">
              <a:lnSpc>
                <a:spcPts val="3569"/>
              </a:lnSpc>
            </a:pPr>
            <a:r>
              <a:rPr lang="en-US" sz="2549" b="true">
                <a:solidFill>
                  <a:srgbClr val="2C3249"/>
                </a:solidFill>
                <a:latin typeface="Canva Sans Bold"/>
                <a:ea typeface="Canva Sans Bold"/>
                <a:cs typeface="Canva Sans Bold"/>
                <a:sym typeface="Canva Sans Bold"/>
              </a:rPr>
              <a:t>  MaNV INT,</a:t>
            </a:r>
          </a:p>
          <a:p>
            <a:pPr algn="just">
              <a:lnSpc>
                <a:spcPts val="3569"/>
              </a:lnSpc>
            </a:pPr>
            <a:r>
              <a:rPr lang="en-US" sz="2549" b="true">
                <a:solidFill>
                  <a:srgbClr val="2C3249"/>
                </a:solidFill>
                <a:latin typeface="Canva Sans Bold"/>
                <a:ea typeface="Canva Sans Bold"/>
                <a:cs typeface="Canva Sans Bold"/>
                <a:sym typeface="Canva Sans Bold"/>
              </a:rPr>
              <a:t>  MaNVNT INT,</a:t>
            </a:r>
          </a:p>
          <a:p>
            <a:pPr algn="just">
              <a:lnSpc>
                <a:spcPts val="3569"/>
              </a:lnSpc>
            </a:pPr>
            <a:r>
              <a:rPr lang="en-US" sz="2549" b="true">
                <a:solidFill>
                  <a:srgbClr val="2C3249"/>
                </a:solidFill>
                <a:latin typeface="Canva Sans Bold"/>
                <a:ea typeface="Canva Sans Bold"/>
                <a:cs typeface="Canva Sans Bold"/>
                <a:sym typeface="Canva Sans Bold"/>
              </a:rPr>
              <a:t>  QuanHe NVARCHAR(10) CHECK (QuanHe IN (N'Vợ', N'Chồng')),</a:t>
            </a:r>
          </a:p>
          <a:p>
            <a:pPr algn="just">
              <a:lnSpc>
                <a:spcPts val="3569"/>
              </a:lnSpc>
            </a:pPr>
            <a:r>
              <a:rPr lang="en-US" sz="2549" b="true">
                <a:solidFill>
                  <a:srgbClr val="2C3249"/>
                </a:solidFill>
                <a:latin typeface="Canva Sans Bold"/>
                <a:ea typeface="Canva Sans Bold"/>
                <a:cs typeface="Canva Sans Bold"/>
                <a:sym typeface="Canva Sans Bold"/>
              </a:rPr>
              <a:t>  NgayKetHon DATE NOT NULL,</a:t>
            </a:r>
          </a:p>
          <a:p>
            <a:pPr algn="just">
              <a:lnSpc>
                <a:spcPts val="3569"/>
              </a:lnSpc>
            </a:pPr>
            <a:r>
              <a:rPr lang="en-US" sz="2549" b="true">
                <a:solidFill>
                  <a:srgbClr val="2C3249"/>
                </a:solidFill>
                <a:latin typeface="Canva Sans Bold"/>
                <a:ea typeface="Canva Sans Bold"/>
                <a:cs typeface="Canva Sans Bold"/>
                <a:sym typeface="Canva Sans Bold"/>
              </a:rPr>
              <a:t>  PRIMARY KEY (MaNV, MaNVNT),</a:t>
            </a:r>
          </a:p>
          <a:p>
            <a:pPr algn="just">
              <a:lnSpc>
                <a:spcPts val="3569"/>
              </a:lnSpc>
            </a:pPr>
            <a:r>
              <a:rPr lang="en-US" sz="2549" b="true">
                <a:solidFill>
                  <a:srgbClr val="2C3249"/>
                </a:solidFill>
                <a:latin typeface="Canva Sans Bold"/>
                <a:ea typeface="Canva Sans Bold"/>
                <a:cs typeface="Canva Sans Bold"/>
                <a:sym typeface="Canva Sans Bold"/>
              </a:rPr>
              <a:t>  FOREIGN KEY (MaNV) REFERENCES NhanVien(MaNV),</a:t>
            </a:r>
          </a:p>
          <a:p>
            <a:pPr algn="just">
              <a:lnSpc>
                <a:spcPts val="3569"/>
              </a:lnSpc>
            </a:pPr>
            <a:r>
              <a:rPr lang="en-US" sz="2549" b="true">
                <a:solidFill>
                  <a:srgbClr val="2C3249"/>
                </a:solidFill>
                <a:latin typeface="Canva Sans Bold"/>
                <a:ea typeface="Canva Sans Bold"/>
                <a:cs typeface="Canva Sans Bold"/>
                <a:sym typeface="Canva Sans Bold"/>
              </a:rPr>
              <a:t>  FOREIGN KEY (MaNVNT) REFERENCES NhanVien(MaNV));</a:t>
            </a:r>
          </a:p>
          <a:p>
            <a:pPr algn="just">
              <a:lnSpc>
                <a:spcPts val="3569"/>
              </a:lnSpc>
            </a:pPr>
          </a:p>
          <a:p>
            <a:pPr algn="just" marL="550492" indent="-275246" lvl="1">
              <a:lnSpc>
                <a:spcPts val="3569"/>
              </a:lnSpc>
              <a:buFont typeface="Arial"/>
              <a:buChar char="•"/>
            </a:pPr>
            <a:r>
              <a:rPr lang="en-US" b="true" sz="2549">
                <a:solidFill>
                  <a:srgbClr val="2C3249"/>
                </a:solidFill>
                <a:latin typeface="Canva Sans Bold"/>
                <a:ea typeface="Canva Sans Bold"/>
                <a:cs typeface="Canva Sans Bold"/>
                <a:sym typeface="Canva Sans Bold"/>
              </a:rPr>
              <a:t> NHACUNGCAP</a:t>
            </a:r>
          </a:p>
          <a:p>
            <a:pPr algn="just">
              <a:lnSpc>
                <a:spcPts val="3569"/>
              </a:lnSpc>
            </a:pPr>
            <a:r>
              <a:rPr lang="en-US" sz="2549" b="true">
                <a:solidFill>
                  <a:srgbClr val="2C3249"/>
                </a:solidFill>
                <a:latin typeface="Canva Sans Bold"/>
                <a:ea typeface="Canva Sans Bold"/>
                <a:cs typeface="Canva Sans Bold"/>
                <a:sym typeface="Canva Sans Bold"/>
              </a:rPr>
              <a:t>CREATE TABLE NhaCungCap (</a:t>
            </a:r>
          </a:p>
          <a:p>
            <a:pPr algn="just">
              <a:lnSpc>
                <a:spcPts val="3569"/>
              </a:lnSpc>
            </a:pPr>
            <a:r>
              <a:rPr lang="en-US" sz="2549" b="true">
                <a:solidFill>
                  <a:srgbClr val="2C3249"/>
                </a:solidFill>
                <a:latin typeface="Canva Sans Bold"/>
                <a:ea typeface="Canva Sans Bold"/>
                <a:cs typeface="Canva Sans Bold"/>
                <a:sym typeface="Canva Sans Bold"/>
              </a:rPr>
              <a:t>  MaNCC VARCHAR(10) PRIMARY KEY,</a:t>
            </a:r>
          </a:p>
          <a:p>
            <a:pPr algn="just">
              <a:lnSpc>
                <a:spcPts val="3569"/>
              </a:lnSpc>
            </a:pPr>
            <a:r>
              <a:rPr lang="en-US" sz="2549" b="true">
                <a:solidFill>
                  <a:srgbClr val="2C3249"/>
                </a:solidFill>
                <a:latin typeface="Canva Sans Bold"/>
                <a:ea typeface="Canva Sans Bold"/>
                <a:cs typeface="Canva Sans Bold"/>
                <a:sym typeface="Canva Sans Bold"/>
              </a:rPr>
              <a:t>  TenNCC NVARCHAR(100),</a:t>
            </a:r>
          </a:p>
          <a:p>
            <a:pPr algn="just">
              <a:lnSpc>
                <a:spcPts val="3569"/>
              </a:lnSpc>
            </a:pPr>
            <a:r>
              <a:rPr lang="en-US" b="true" sz="2549">
                <a:solidFill>
                  <a:srgbClr val="2C3249"/>
                </a:solidFill>
                <a:latin typeface="Canva Sans Bold"/>
                <a:ea typeface="Canva Sans Bold"/>
                <a:cs typeface="Canva Sans Bold"/>
                <a:sym typeface="Canva Sans Bold"/>
              </a:rPr>
              <a:t>  DiaChi NVARCHAR(200));</a:t>
            </a:r>
          </a:p>
        </p:txBody>
      </p:sp>
      <p:sp>
        <p:nvSpPr>
          <p:cNvPr name="TextBox 8" id="8"/>
          <p:cNvSpPr txBox="true"/>
          <p:nvPr/>
        </p:nvSpPr>
        <p:spPr>
          <a:xfrm rot="0">
            <a:off x="1977938" y="557115"/>
            <a:ext cx="2320821" cy="741095"/>
          </a:xfrm>
          <a:prstGeom prst="rect">
            <a:avLst/>
          </a:prstGeom>
        </p:spPr>
        <p:txBody>
          <a:bodyPr anchor="t" rtlCol="false" tIns="0" lIns="0" bIns="0" rIns="0">
            <a:spAutoFit/>
          </a:bodyPr>
          <a:lstStyle/>
          <a:p>
            <a:pPr algn="l">
              <a:lnSpc>
                <a:spcPts val="5648"/>
              </a:lnSpc>
            </a:pPr>
            <a:r>
              <a:rPr lang="en-US" sz="5379">
                <a:solidFill>
                  <a:srgbClr val="C4459F"/>
                </a:solidFill>
                <a:latin typeface="Anton"/>
                <a:ea typeface="Anton"/>
                <a:cs typeface="Anton"/>
                <a:sym typeface="Anton"/>
              </a:rPr>
              <a:t>CÂU 3</a:t>
            </a:r>
          </a:p>
        </p:txBody>
      </p:sp>
      <p:sp>
        <p:nvSpPr>
          <p:cNvPr name="TextBox 9" id="9"/>
          <p:cNvSpPr txBox="true"/>
          <p:nvPr/>
        </p:nvSpPr>
        <p:spPr>
          <a:xfrm rot="0">
            <a:off x="609269" y="1768918"/>
            <a:ext cx="5764566" cy="839708"/>
          </a:xfrm>
          <a:prstGeom prst="rect">
            <a:avLst/>
          </a:prstGeom>
        </p:spPr>
        <p:txBody>
          <a:bodyPr anchor="t" rtlCol="false" tIns="0" lIns="0" bIns="0" rIns="0">
            <a:spAutoFit/>
          </a:bodyPr>
          <a:lstStyle/>
          <a:p>
            <a:pPr algn="l">
              <a:lnSpc>
                <a:spcPts val="6383"/>
              </a:lnSpc>
            </a:pPr>
            <a:r>
              <a:rPr lang="en-US" sz="6079" spc="857">
                <a:solidFill>
                  <a:srgbClr val="C4459F"/>
                </a:solidFill>
                <a:latin typeface="Anton"/>
                <a:ea typeface="Anton"/>
                <a:cs typeface="Anton"/>
                <a:sym typeface="Anton"/>
              </a:rPr>
              <a:t>TẠO DATABASE</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1500" y="615165"/>
            <a:ext cx="8561950" cy="23202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10/ XÁC ĐỊNH PHỦ TỐI THIỂU CỦA TẬP PHỤ THUỘC HÀM SAU: </a:t>
            </a:r>
          </a:p>
          <a:p>
            <a:pPr algn="l">
              <a:lnSpc>
                <a:spcPts val="3600"/>
              </a:lnSpc>
              <a:spcBef>
                <a:spcPct val="0"/>
              </a:spcBef>
            </a:pPr>
            <a:r>
              <a:rPr lang="en-US" sz="3600">
                <a:solidFill>
                  <a:srgbClr val="000000"/>
                </a:solidFill>
                <a:latin typeface="Anton"/>
                <a:ea typeface="Anton"/>
                <a:cs typeface="Anton"/>
                <a:sym typeface="Anton"/>
              </a:rPr>
              <a:t>A) Q(A,B,C,D,E,G), F={AB→C;C→A;BC→D;ACD→B;D→EG;BE→C;CG→BD;CE→AG}</a:t>
            </a:r>
          </a:p>
        </p:txBody>
      </p:sp>
      <p:sp>
        <p:nvSpPr>
          <p:cNvPr name="TextBox 6" id="6"/>
          <p:cNvSpPr txBox="true"/>
          <p:nvPr/>
        </p:nvSpPr>
        <p:spPr>
          <a:xfrm rot="0">
            <a:off x="7421500" y="2916405"/>
            <a:ext cx="9837800" cy="7588855"/>
          </a:xfrm>
          <a:prstGeom prst="rect">
            <a:avLst/>
          </a:prstGeom>
        </p:spPr>
        <p:txBody>
          <a:bodyPr anchor="t" rtlCol="false" tIns="0" lIns="0" bIns="0" rIns="0">
            <a:spAutoFit/>
          </a:bodyPr>
          <a:lstStyle/>
          <a:p>
            <a:pPr algn="l" marL="529461" indent="-264730" lvl="1">
              <a:lnSpc>
                <a:spcPts val="3188"/>
              </a:lnSpc>
              <a:buFont typeface="Arial"/>
              <a:buChar char="•"/>
            </a:pPr>
            <a:r>
              <a:rPr lang="en-US" sz="2452">
                <a:solidFill>
                  <a:srgbClr val="000000"/>
                </a:solidFill>
                <a:latin typeface="Montserrat"/>
                <a:ea typeface="Montserrat"/>
                <a:cs typeface="Montserrat"/>
                <a:sym typeface="Montserrat"/>
              </a:rPr>
              <a:t>Loại bỏ phụ thuộc hàm dư thừa</a:t>
            </a:r>
          </a:p>
          <a:p>
            <a:pPr algn="l">
              <a:lnSpc>
                <a:spcPts val="3188"/>
              </a:lnSpc>
            </a:pPr>
            <a:r>
              <a:rPr lang="en-US" sz="2452">
                <a:solidFill>
                  <a:srgbClr val="000000"/>
                </a:solidFill>
                <a:latin typeface="Montserrat"/>
                <a:ea typeface="Montserrat"/>
                <a:cs typeface="Montserrat"/>
                <a:sym typeface="Montserrat"/>
              </a:rPr>
              <a:t>Kiểm tra từng phụ thuộc hàm, xem nếu bỏ nó đi thì tập đóng của các thuộc tính có thay đổi không (tính (X)+ với F' = F \ {X→Y}).</a:t>
            </a:r>
          </a:p>
          <a:p>
            <a:pPr algn="l">
              <a:lnSpc>
                <a:spcPts val="3188"/>
              </a:lnSpc>
            </a:pPr>
            <a:r>
              <a:rPr lang="en-US" sz="2452">
                <a:solidFill>
                  <a:srgbClr val="000000"/>
                </a:solidFill>
                <a:latin typeface="Montserrat"/>
                <a:ea typeface="Montserrat"/>
                <a:cs typeface="Montserrat"/>
                <a:sym typeface="Montserrat"/>
              </a:rPr>
              <a:t>- AB→C: Bỏ AB→C, tính (AB)+ = {A, B} (không chứa C) → Không dư thừa. </a:t>
            </a:r>
          </a:p>
          <a:p>
            <a:pPr algn="l">
              <a:lnSpc>
                <a:spcPts val="3188"/>
              </a:lnSpc>
            </a:pPr>
            <a:r>
              <a:rPr lang="en-US" sz="2452">
                <a:solidFill>
                  <a:srgbClr val="000000"/>
                </a:solidFill>
                <a:latin typeface="Montserrat"/>
                <a:ea typeface="Montserrat"/>
                <a:cs typeface="Montserrat"/>
                <a:sym typeface="Montserrat"/>
              </a:rPr>
              <a:t>- C→A: Bỏ C→A, tính (C)+ = {C} (không chứa A) → Không dư thừa. </a:t>
            </a:r>
          </a:p>
          <a:p>
            <a:pPr algn="l">
              <a:lnSpc>
                <a:spcPts val="3188"/>
              </a:lnSpc>
            </a:pPr>
            <a:r>
              <a:rPr lang="en-US" sz="2452">
                <a:solidFill>
                  <a:srgbClr val="000000"/>
                </a:solidFill>
                <a:latin typeface="Montserrat"/>
                <a:ea typeface="Montserrat"/>
                <a:cs typeface="Montserrat"/>
                <a:sym typeface="Montserrat"/>
              </a:rPr>
              <a:t>- BC→D: Bỏ BC→D, tính (BC)+ = {B, C, A} (do C→A, không chứa D) → Không dư thừa. </a:t>
            </a:r>
          </a:p>
          <a:p>
            <a:pPr algn="l">
              <a:lnSpc>
                <a:spcPts val="3188"/>
              </a:lnSpc>
            </a:pPr>
            <a:r>
              <a:rPr lang="en-US" sz="2452">
                <a:solidFill>
                  <a:srgbClr val="000000"/>
                </a:solidFill>
                <a:latin typeface="Montserrat"/>
                <a:ea typeface="Montserrat"/>
                <a:cs typeface="Montserrat"/>
                <a:sym typeface="Montserrat"/>
              </a:rPr>
              <a:t>- AD→B: Bỏ AD→B, tính (AD)+ = {A, D, E, G} (do D→E, D→G, không chứa B) → Không dư thừa.</a:t>
            </a:r>
          </a:p>
          <a:p>
            <a:pPr algn="l">
              <a:lnSpc>
                <a:spcPts val="3188"/>
              </a:lnSpc>
            </a:pPr>
            <a:r>
              <a:rPr lang="en-US" sz="2452">
                <a:solidFill>
                  <a:srgbClr val="000000"/>
                </a:solidFill>
                <a:latin typeface="Montserrat"/>
                <a:ea typeface="Montserrat"/>
                <a:cs typeface="Montserrat"/>
                <a:sym typeface="Montserrat"/>
              </a:rPr>
              <a:t>- D→E: Bỏ D→E, tính (D)+ = {D, G} (do D→G, không chứa E) → Không dư thừa. </a:t>
            </a:r>
          </a:p>
          <a:p>
            <a:pPr algn="l">
              <a:lnSpc>
                <a:spcPts val="3188"/>
              </a:lnSpc>
            </a:pPr>
            <a:r>
              <a:rPr lang="en-US" sz="2452">
                <a:solidFill>
                  <a:srgbClr val="000000"/>
                </a:solidFill>
                <a:latin typeface="Montserrat"/>
                <a:ea typeface="Montserrat"/>
                <a:cs typeface="Montserrat"/>
                <a:sym typeface="Montserrat"/>
              </a:rPr>
              <a:t>- D→G: Bỏ D→G, tính (D)+ = {D, E} (do D→E, không chứa G) → Không dư thừa. </a:t>
            </a:r>
          </a:p>
          <a:p>
            <a:pPr algn="l">
              <a:lnSpc>
                <a:spcPts val="3188"/>
              </a:lnSpc>
            </a:pPr>
            <a:r>
              <a:rPr lang="en-US" sz="2452">
                <a:solidFill>
                  <a:srgbClr val="000000"/>
                </a:solidFill>
                <a:latin typeface="Montserrat"/>
                <a:ea typeface="Montserrat"/>
                <a:cs typeface="Montserrat"/>
                <a:sym typeface="Montserrat"/>
              </a:rPr>
              <a:t>- BE→C: Bỏ BE→C, tính (BE)+ = {B, E, A, C} (do AD→B, D→E, AB→C, chứa C) → Dư thừa, loại bỏ. </a:t>
            </a:r>
          </a:p>
          <a:p>
            <a:pPr algn="l">
              <a:lnSpc>
                <a:spcPts val="3188"/>
              </a:lnSpc>
            </a:pPr>
          </a:p>
          <a:p>
            <a:pPr algn="l">
              <a:lnSpc>
                <a:spcPts val="3188"/>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1500" y="615165"/>
            <a:ext cx="8561950" cy="23202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10/ XÁC ĐỊNH PHỦ TỐI THIỂU CỦA TẬP PHỤ THUỘC HÀM SAU: </a:t>
            </a:r>
          </a:p>
          <a:p>
            <a:pPr algn="l">
              <a:lnSpc>
                <a:spcPts val="3600"/>
              </a:lnSpc>
              <a:spcBef>
                <a:spcPct val="0"/>
              </a:spcBef>
            </a:pPr>
            <a:r>
              <a:rPr lang="en-US" sz="3600">
                <a:solidFill>
                  <a:srgbClr val="000000"/>
                </a:solidFill>
                <a:latin typeface="Anton"/>
                <a:ea typeface="Anton"/>
                <a:cs typeface="Anton"/>
                <a:sym typeface="Anton"/>
              </a:rPr>
              <a:t>A) Q(A,B,C,D,E,G), F={AB→C;C→A;BC→D;ACD→B;D→EG;BE→C;CG→BD;CE→AG}</a:t>
            </a:r>
          </a:p>
        </p:txBody>
      </p:sp>
      <p:sp>
        <p:nvSpPr>
          <p:cNvPr name="TextBox 6" id="6"/>
          <p:cNvSpPr txBox="true"/>
          <p:nvPr/>
        </p:nvSpPr>
        <p:spPr>
          <a:xfrm rot="0">
            <a:off x="7421500" y="2916405"/>
            <a:ext cx="10062949" cy="6125277"/>
          </a:xfrm>
          <a:prstGeom prst="rect">
            <a:avLst/>
          </a:prstGeom>
        </p:spPr>
        <p:txBody>
          <a:bodyPr anchor="t" rtlCol="false" tIns="0" lIns="0" bIns="0" rIns="0">
            <a:spAutoFit/>
          </a:bodyPr>
          <a:lstStyle/>
          <a:p>
            <a:pPr algn="l">
              <a:lnSpc>
                <a:spcPts val="3261"/>
              </a:lnSpc>
            </a:pPr>
            <a:r>
              <a:rPr lang="en-US" sz="2508" b="true">
                <a:solidFill>
                  <a:srgbClr val="000000"/>
                </a:solidFill>
                <a:latin typeface="Montserrat Medium"/>
                <a:ea typeface="Montserrat Medium"/>
                <a:cs typeface="Montserrat Medium"/>
                <a:sym typeface="Montserrat Medium"/>
              </a:rPr>
              <a:t>CG→B: Bỏ CG→B, tính (CG)+ = {C, G, A, D} (do C→A, CG→D, không chứa B) → Không dư thừa.</a:t>
            </a:r>
          </a:p>
          <a:p>
            <a:pPr algn="l">
              <a:lnSpc>
                <a:spcPts val="3261"/>
              </a:lnSpc>
            </a:pPr>
            <a:r>
              <a:rPr lang="en-US" sz="2508" b="true">
                <a:solidFill>
                  <a:srgbClr val="000000"/>
                </a:solidFill>
                <a:latin typeface="Montserrat Medium"/>
                <a:ea typeface="Montserrat Medium"/>
                <a:cs typeface="Montserrat Medium"/>
                <a:sym typeface="Montserrat Medium"/>
              </a:rPr>
              <a:t>- CG→D: Bỏ CG→D, tính (CG)+ = {C, G, A, B} (do C→A, CG→B, chứa B nhưng không chứa D trực tiếp) → Dư thừa (do BC→D và C→A suy ra D). </a:t>
            </a:r>
          </a:p>
          <a:p>
            <a:pPr algn="l">
              <a:lnSpc>
                <a:spcPts val="3261"/>
              </a:lnSpc>
            </a:pPr>
            <a:r>
              <a:rPr lang="en-US" sz="2508" b="true">
                <a:solidFill>
                  <a:srgbClr val="000000"/>
                </a:solidFill>
                <a:latin typeface="Montserrat Medium"/>
                <a:ea typeface="Montserrat Medium"/>
                <a:cs typeface="Montserrat Medium"/>
                <a:sym typeface="Montserrat Medium"/>
              </a:rPr>
              <a:t>- CE→A: Bỏ CE→A, tính (CE)+ = {C, E, G, A} (do C→A, CE→G, chứa A) → Dư thừa, loại bỏ.</a:t>
            </a:r>
          </a:p>
          <a:p>
            <a:pPr algn="l">
              <a:lnSpc>
                <a:spcPts val="3261"/>
              </a:lnSpc>
            </a:pPr>
            <a:r>
              <a:rPr lang="en-US" sz="2508" b="true">
                <a:solidFill>
                  <a:srgbClr val="000000"/>
                </a:solidFill>
                <a:latin typeface="Montserrat Medium"/>
                <a:ea typeface="Montserrat Medium"/>
                <a:cs typeface="Montserrat Medium"/>
                <a:sym typeface="Montserrat Medium"/>
              </a:rPr>
              <a:t>- CE→G: Bỏ CE→G, tính (CE)+ = {C, E, A} (do C→A, không chứa G) → Không dư thừa.</a:t>
            </a:r>
          </a:p>
          <a:p>
            <a:pPr algn="l">
              <a:lnSpc>
                <a:spcPts val="3261"/>
              </a:lnSpc>
            </a:pPr>
            <a:r>
              <a:rPr lang="en-US" sz="2508" b="true">
                <a:solidFill>
                  <a:srgbClr val="000000"/>
                </a:solidFill>
                <a:latin typeface="Montserrat Medium"/>
                <a:ea typeface="Montserrat Medium"/>
                <a:cs typeface="Montserrat Medium"/>
                <a:sym typeface="Montserrat Medium"/>
              </a:rPr>
              <a:t>- Kết quả tập F sau khi loại bỏ phụ thuộc hàm dư thừa: </a:t>
            </a:r>
          </a:p>
          <a:p>
            <a:pPr algn="l">
              <a:lnSpc>
                <a:spcPts val="3261"/>
              </a:lnSpc>
            </a:pPr>
            <a:r>
              <a:rPr lang="en-US" sz="2508" b="true">
                <a:solidFill>
                  <a:srgbClr val="000000"/>
                </a:solidFill>
                <a:latin typeface="Montserrat Medium"/>
                <a:ea typeface="Montserrat Medium"/>
                <a:cs typeface="Montserrat Medium"/>
                <a:sym typeface="Montserrat Medium"/>
              </a:rPr>
              <a:t> F' = {AB→C; C→A; BC→D; AD→B; D→E; D→G; CG→B; CE→G}.</a:t>
            </a:r>
          </a:p>
          <a:p>
            <a:pPr algn="l">
              <a:lnSpc>
                <a:spcPts val="3261"/>
              </a:lnSpc>
            </a:pPr>
            <a:r>
              <a:rPr lang="en-US" sz="2508" b="true">
                <a:solidFill>
                  <a:srgbClr val="000000"/>
                </a:solidFill>
                <a:latin typeface="Montserrat Medium"/>
                <a:ea typeface="Montserrat Medium"/>
                <a:cs typeface="Montserrat Medium"/>
                <a:sym typeface="Montserrat Medium"/>
              </a:rPr>
              <a:t>Kết quả cuối cùng:</a:t>
            </a:r>
          </a:p>
          <a:p>
            <a:pPr algn="l">
              <a:lnSpc>
                <a:spcPts val="3261"/>
              </a:lnSpc>
            </a:pPr>
            <a:r>
              <a:rPr lang="en-US" sz="2508" b="true">
                <a:solidFill>
                  <a:srgbClr val="000000"/>
                </a:solidFill>
                <a:latin typeface="Montserrat Medium"/>
                <a:ea typeface="Montserrat Medium"/>
                <a:cs typeface="Montserrat Medium"/>
                <a:sym typeface="Montserrat Medium"/>
              </a:rPr>
              <a:t>Phủ tối thiểu: </a:t>
            </a:r>
          </a:p>
          <a:p>
            <a:pPr algn="l">
              <a:lnSpc>
                <a:spcPts val="3261"/>
              </a:lnSpc>
            </a:pPr>
            <a:r>
              <a:rPr lang="en-US" sz="2508" b="true">
                <a:solidFill>
                  <a:srgbClr val="000000"/>
                </a:solidFill>
                <a:latin typeface="Montserrat Medium"/>
                <a:ea typeface="Montserrat Medium"/>
                <a:cs typeface="Montserrat Medium"/>
                <a:sym typeface="Montserrat Medium"/>
              </a:rPr>
              <a:t>F' = {AB→C; C→A; BC→D; AD→B; D→E; D→G; CG→B; CE→G}.</a:t>
            </a:r>
          </a:p>
          <a:p>
            <a:pPr algn="l">
              <a:lnSpc>
                <a:spcPts val="3261"/>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1500" y="1299715"/>
            <a:ext cx="8561950" cy="14058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10/ XÁC ĐỊNH PHỦ TỐI THIỂU CỦA TẬP PHỤ THUỘC HÀM SAU: </a:t>
            </a:r>
          </a:p>
          <a:p>
            <a:pPr algn="l">
              <a:lnSpc>
                <a:spcPts val="3600"/>
              </a:lnSpc>
              <a:spcBef>
                <a:spcPct val="0"/>
              </a:spcBef>
            </a:pPr>
            <a:r>
              <a:rPr lang="en-US" sz="3600">
                <a:solidFill>
                  <a:srgbClr val="000000"/>
                </a:solidFill>
                <a:latin typeface="Anton"/>
                <a:ea typeface="Anton"/>
                <a:cs typeface="Anton"/>
                <a:sym typeface="Anton"/>
              </a:rPr>
              <a:t>B) Q(A, B, C), F = {A→B; A→C; B→A; C→A; B→C}</a:t>
            </a:r>
          </a:p>
        </p:txBody>
      </p:sp>
      <p:sp>
        <p:nvSpPr>
          <p:cNvPr name="TextBox 6" id="6"/>
          <p:cNvSpPr txBox="true"/>
          <p:nvPr/>
        </p:nvSpPr>
        <p:spPr>
          <a:xfrm rot="0">
            <a:off x="7421500" y="2916405"/>
            <a:ext cx="10062949" cy="7769117"/>
          </a:xfrm>
          <a:prstGeom prst="rect">
            <a:avLst/>
          </a:prstGeom>
        </p:spPr>
        <p:txBody>
          <a:bodyPr anchor="t" rtlCol="false" tIns="0" lIns="0" bIns="0" rIns="0">
            <a:spAutoFit/>
          </a:bodyPr>
          <a:lstStyle/>
          <a:p>
            <a:pPr algn="l" marL="541578" indent="-270789" lvl="1">
              <a:lnSpc>
                <a:spcPts val="3261"/>
              </a:lnSpc>
              <a:buFont typeface="Arial"/>
              <a:buChar char="•"/>
            </a:pPr>
            <a:r>
              <a:rPr lang="en-US" sz="2508">
                <a:solidFill>
                  <a:srgbClr val="000000"/>
                </a:solidFill>
                <a:latin typeface="Montserrat"/>
                <a:ea typeface="Montserrat"/>
                <a:cs typeface="Montserrat"/>
                <a:sym typeface="Montserrat"/>
              </a:rPr>
              <a:t>Rút gọn vế phải</a:t>
            </a:r>
          </a:p>
          <a:p>
            <a:pPr algn="l">
              <a:lnSpc>
                <a:spcPts val="3261"/>
              </a:lnSpc>
            </a:pPr>
            <a:r>
              <a:rPr lang="en-US" sz="2508">
                <a:solidFill>
                  <a:srgbClr val="000000"/>
                </a:solidFill>
                <a:latin typeface="Montserrat"/>
                <a:ea typeface="Montserrat"/>
                <a:cs typeface="Montserrat"/>
                <a:sym typeface="Montserrat"/>
              </a:rPr>
              <a:t>- Tất cả phụ thuộc hàm đều có vế phải là một thuộc tính: {A→B; A→C; B→A; C→A; B→C}. </a:t>
            </a:r>
          </a:p>
          <a:p>
            <a:pPr algn="l">
              <a:lnSpc>
                <a:spcPts val="3261"/>
              </a:lnSpc>
            </a:pPr>
            <a:r>
              <a:rPr lang="en-US" sz="2508">
                <a:solidFill>
                  <a:srgbClr val="000000"/>
                </a:solidFill>
                <a:latin typeface="Montserrat"/>
                <a:ea typeface="Montserrat"/>
                <a:cs typeface="Montserrat"/>
                <a:sym typeface="Montserrat"/>
              </a:rPr>
              <a:t>- Không cần phân rã.</a:t>
            </a:r>
          </a:p>
          <a:p>
            <a:pPr algn="l" marL="541578" indent="-270789" lvl="1">
              <a:lnSpc>
                <a:spcPts val="3261"/>
              </a:lnSpc>
              <a:buFont typeface="Arial"/>
              <a:buChar char="•"/>
            </a:pPr>
            <a:r>
              <a:rPr lang="en-US" sz="2508">
                <a:solidFill>
                  <a:srgbClr val="000000"/>
                </a:solidFill>
                <a:latin typeface="Montserrat"/>
                <a:ea typeface="Montserrat"/>
                <a:cs typeface="Montserrat"/>
                <a:sym typeface="Montserrat"/>
              </a:rPr>
              <a:t>Rút gọn vế trái</a:t>
            </a:r>
          </a:p>
          <a:p>
            <a:pPr algn="l">
              <a:lnSpc>
                <a:spcPts val="3261"/>
              </a:lnSpc>
            </a:pPr>
            <a:r>
              <a:rPr lang="en-US" sz="2508">
                <a:solidFill>
                  <a:srgbClr val="000000"/>
                </a:solidFill>
                <a:latin typeface="Montserrat"/>
                <a:ea typeface="Montserrat"/>
                <a:cs typeface="Montserrat"/>
                <a:sym typeface="Montserrat"/>
              </a:rPr>
              <a:t>- Tất cả vế trái đều chỉ có một thuộc tính (A, B, hoặc C) → Không thể rút gọn thêm.</a:t>
            </a:r>
          </a:p>
          <a:p>
            <a:pPr algn="l">
              <a:lnSpc>
                <a:spcPts val="3261"/>
              </a:lnSpc>
            </a:pPr>
            <a:r>
              <a:rPr lang="en-US" sz="2508">
                <a:solidFill>
                  <a:srgbClr val="000000"/>
                </a:solidFill>
                <a:latin typeface="Montserrat"/>
                <a:ea typeface="Montserrat"/>
                <a:cs typeface="Montserrat"/>
                <a:sym typeface="Montserrat"/>
              </a:rPr>
              <a:t>- Giữ nguyên: {A→B; A→C; B→A; C→A; B→C}.</a:t>
            </a:r>
          </a:p>
          <a:p>
            <a:pPr algn="l" marL="541578" indent="-270789" lvl="1">
              <a:lnSpc>
                <a:spcPts val="3261"/>
              </a:lnSpc>
              <a:buFont typeface="Arial"/>
              <a:buChar char="•"/>
            </a:pPr>
            <a:r>
              <a:rPr lang="en-US" sz="2508">
                <a:solidFill>
                  <a:srgbClr val="000000"/>
                </a:solidFill>
                <a:latin typeface="Montserrat"/>
                <a:ea typeface="Montserrat"/>
                <a:cs typeface="Montserrat"/>
                <a:sym typeface="Montserrat"/>
              </a:rPr>
              <a:t>Loại bỏ phụ thuộc hàm dư thừa</a:t>
            </a:r>
          </a:p>
          <a:p>
            <a:pPr algn="l">
              <a:lnSpc>
                <a:spcPts val="3261"/>
              </a:lnSpc>
            </a:pPr>
            <a:r>
              <a:rPr lang="en-US" sz="2508">
                <a:solidFill>
                  <a:srgbClr val="000000"/>
                </a:solidFill>
                <a:latin typeface="Montserrat"/>
                <a:ea typeface="Montserrat"/>
                <a:cs typeface="Montserrat"/>
                <a:sym typeface="Montserrat"/>
              </a:rPr>
              <a:t>Kiểm tra từng phụ thuộc hàm:</a:t>
            </a:r>
          </a:p>
          <a:p>
            <a:pPr algn="l">
              <a:lnSpc>
                <a:spcPts val="3261"/>
              </a:lnSpc>
            </a:pPr>
            <a:r>
              <a:rPr lang="en-US" sz="2508">
                <a:solidFill>
                  <a:srgbClr val="000000"/>
                </a:solidFill>
                <a:latin typeface="Montserrat"/>
                <a:ea typeface="Montserrat"/>
                <a:cs typeface="Montserrat"/>
                <a:sym typeface="Montserrat"/>
              </a:rPr>
              <a:t>- A→B: Bỏ A→B, tính (A)+ = {A, C} (do A→C, không chứa B) → Không dư thừa. </a:t>
            </a:r>
          </a:p>
          <a:p>
            <a:pPr algn="l">
              <a:lnSpc>
                <a:spcPts val="3261"/>
              </a:lnSpc>
            </a:pPr>
            <a:r>
              <a:rPr lang="en-US" sz="2508">
                <a:solidFill>
                  <a:srgbClr val="000000"/>
                </a:solidFill>
                <a:latin typeface="Montserrat"/>
                <a:ea typeface="Montserrat"/>
                <a:cs typeface="Montserrat"/>
                <a:sym typeface="Montserrat"/>
              </a:rPr>
              <a:t>- A→C: Bỏ A→C, tính (A)+ = {A, B} (do A→B, không chứa C) → Không dư thừa. </a:t>
            </a:r>
          </a:p>
          <a:p>
            <a:pPr algn="l">
              <a:lnSpc>
                <a:spcPts val="3261"/>
              </a:lnSpc>
            </a:pPr>
            <a:r>
              <a:rPr lang="en-US" sz="2508">
                <a:solidFill>
                  <a:srgbClr val="000000"/>
                </a:solidFill>
                <a:latin typeface="Montserrat"/>
                <a:ea typeface="Montserrat"/>
                <a:cs typeface="Montserrat"/>
                <a:sym typeface="Montserrat"/>
              </a:rPr>
              <a:t>- B→A: Bỏ B→A, tính (B)+ = {B, C} (do B→C, không chứa A) → Không dư thừa. </a:t>
            </a:r>
          </a:p>
          <a:p>
            <a:pPr algn="l">
              <a:lnSpc>
                <a:spcPts val="3261"/>
              </a:lnSpc>
            </a:pPr>
            <a:r>
              <a:rPr lang="en-US" sz="2508">
                <a:solidFill>
                  <a:srgbClr val="000000"/>
                </a:solidFill>
                <a:latin typeface="Montserrat"/>
                <a:ea typeface="Montserrat"/>
                <a:cs typeface="Montserrat"/>
                <a:sym typeface="Montserrat"/>
              </a:rPr>
              <a:t>- C→A: Bỏ C→A, tính (C)+ = {C} (không chứa A) → Không dư thừa. </a:t>
            </a:r>
          </a:p>
          <a:p>
            <a:pPr algn="l">
              <a:lnSpc>
                <a:spcPts val="3261"/>
              </a:lnSpc>
            </a:pPr>
          </a:p>
          <a:p>
            <a:pPr algn="l">
              <a:lnSpc>
                <a:spcPts val="3261"/>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1500" y="1299715"/>
            <a:ext cx="8561950" cy="14058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10/ XÁC ĐỊNH PHỦ TỐI THIỂU CỦA TẬP PHỤ THUỘC HÀM SAU: </a:t>
            </a:r>
          </a:p>
          <a:p>
            <a:pPr algn="l">
              <a:lnSpc>
                <a:spcPts val="3600"/>
              </a:lnSpc>
              <a:spcBef>
                <a:spcPct val="0"/>
              </a:spcBef>
            </a:pPr>
            <a:r>
              <a:rPr lang="en-US" sz="3600">
                <a:solidFill>
                  <a:srgbClr val="000000"/>
                </a:solidFill>
                <a:latin typeface="Anton"/>
                <a:ea typeface="Anton"/>
                <a:cs typeface="Anton"/>
                <a:sym typeface="Anton"/>
              </a:rPr>
              <a:t>B) Q(A, B, C), F = {A→B; A→C; B→A; C→A; B→C}</a:t>
            </a:r>
          </a:p>
        </p:txBody>
      </p:sp>
      <p:sp>
        <p:nvSpPr>
          <p:cNvPr name="TextBox 6" id="6"/>
          <p:cNvSpPr txBox="true"/>
          <p:nvPr/>
        </p:nvSpPr>
        <p:spPr>
          <a:xfrm rot="0">
            <a:off x="7421500" y="2916405"/>
            <a:ext cx="10062949" cy="3263792"/>
          </a:xfrm>
          <a:prstGeom prst="rect">
            <a:avLst/>
          </a:prstGeom>
        </p:spPr>
        <p:txBody>
          <a:bodyPr anchor="t" rtlCol="false" tIns="0" lIns="0" bIns="0" rIns="0">
            <a:spAutoFit/>
          </a:bodyPr>
          <a:lstStyle/>
          <a:p>
            <a:pPr algn="l">
              <a:lnSpc>
                <a:spcPts val="3261"/>
              </a:lnSpc>
            </a:pPr>
            <a:r>
              <a:rPr lang="en-US" sz="2508" b="true">
                <a:solidFill>
                  <a:srgbClr val="000000"/>
                </a:solidFill>
                <a:latin typeface="Montserrat Medium"/>
                <a:ea typeface="Montserrat Medium"/>
                <a:cs typeface="Montserrat Medium"/>
                <a:sym typeface="Montserrat Medium"/>
              </a:rPr>
              <a:t>- B→C: Bỏ B→C, tính (B)+ = {B, A, C} (do B→A, A→C, chứa C) → Dư thừa, loại bỏ.</a:t>
            </a:r>
          </a:p>
          <a:p>
            <a:pPr algn="l">
              <a:lnSpc>
                <a:spcPts val="3261"/>
              </a:lnSpc>
            </a:pPr>
            <a:r>
              <a:rPr lang="en-US" sz="2508" b="true">
                <a:solidFill>
                  <a:srgbClr val="000000"/>
                </a:solidFill>
                <a:latin typeface="Montserrat Medium"/>
                <a:ea typeface="Montserrat Medium"/>
                <a:cs typeface="Montserrat Medium"/>
                <a:sym typeface="Montserrat Medium"/>
              </a:rPr>
              <a:t>- Kết quả tập F sau khi loại bỏ phụ thuộc hàm dư thừa: </a:t>
            </a:r>
          </a:p>
          <a:p>
            <a:pPr algn="l">
              <a:lnSpc>
                <a:spcPts val="3261"/>
              </a:lnSpc>
            </a:pPr>
            <a:r>
              <a:rPr lang="en-US" sz="2508" b="true">
                <a:solidFill>
                  <a:srgbClr val="000000"/>
                </a:solidFill>
                <a:latin typeface="Montserrat Medium"/>
                <a:ea typeface="Montserrat Medium"/>
                <a:cs typeface="Montserrat Medium"/>
                <a:sym typeface="Montserrat Medium"/>
              </a:rPr>
              <a:t> F' = {A→B; A→C; B→A; C→A}.</a:t>
            </a:r>
          </a:p>
          <a:p>
            <a:pPr algn="l">
              <a:lnSpc>
                <a:spcPts val="3261"/>
              </a:lnSpc>
            </a:pPr>
            <a:r>
              <a:rPr lang="en-US" sz="2508" b="true">
                <a:solidFill>
                  <a:srgbClr val="000000"/>
                </a:solidFill>
                <a:latin typeface="Montserrat Medium"/>
                <a:ea typeface="Montserrat Medium"/>
                <a:cs typeface="Montserrat Medium"/>
                <a:sym typeface="Montserrat Medium"/>
              </a:rPr>
              <a:t>Kết quả cuối cùng:</a:t>
            </a:r>
          </a:p>
          <a:p>
            <a:pPr algn="l">
              <a:lnSpc>
                <a:spcPts val="3261"/>
              </a:lnSpc>
            </a:pPr>
            <a:r>
              <a:rPr lang="en-US" sz="2508" b="true">
                <a:solidFill>
                  <a:srgbClr val="000000"/>
                </a:solidFill>
                <a:latin typeface="Montserrat Medium"/>
                <a:ea typeface="Montserrat Medium"/>
                <a:cs typeface="Montserrat Medium"/>
                <a:sym typeface="Montserrat Medium"/>
              </a:rPr>
              <a:t>Phủ tối thiểu: </a:t>
            </a:r>
          </a:p>
          <a:p>
            <a:pPr algn="l">
              <a:lnSpc>
                <a:spcPts val="3261"/>
              </a:lnSpc>
            </a:pPr>
            <a:r>
              <a:rPr lang="en-US" sz="2508" b="true">
                <a:solidFill>
                  <a:srgbClr val="000000"/>
                </a:solidFill>
                <a:latin typeface="Montserrat Medium"/>
                <a:ea typeface="Montserrat Medium"/>
                <a:cs typeface="Montserrat Medium"/>
                <a:sym typeface="Montserrat Medium"/>
              </a:rPr>
              <a:t>F' = {A→B; A→C; B→A; C→A}.</a:t>
            </a:r>
          </a:p>
          <a:p>
            <a:pPr algn="l">
              <a:lnSpc>
                <a:spcPts val="3261"/>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8457" y="974002"/>
            <a:ext cx="8561950" cy="23202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5/ GIẢ SỬ TA CÓ LƯỢC ĐỒ QUAN HỆ Q(C,D,E,G,H,K) VÀ TẬP PHỤ THUỘC HÀM F NHƯ SAU;</a:t>
            </a:r>
          </a:p>
          <a:p>
            <a:pPr algn="l">
              <a:lnSpc>
                <a:spcPts val="3600"/>
              </a:lnSpc>
            </a:pPr>
            <a:r>
              <a:rPr lang="en-US" sz="3600">
                <a:solidFill>
                  <a:srgbClr val="000000"/>
                </a:solidFill>
                <a:latin typeface="Anton"/>
                <a:ea typeface="Anton"/>
                <a:cs typeface="Anton"/>
                <a:sym typeface="Anton"/>
              </a:rPr>
              <a:t> F = {CK→ H; C →D; E→C; E →G; CK →E}</a:t>
            </a:r>
          </a:p>
          <a:p>
            <a:pPr algn="l">
              <a:lnSpc>
                <a:spcPts val="3600"/>
              </a:lnSpc>
            </a:pPr>
            <a:r>
              <a:rPr lang="en-US" sz="3600">
                <a:solidFill>
                  <a:srgbClr val="000000"/>
                </a:solidFill>
                <a:latin typeface="Anton"/>
                <a:ea typeface="Anton"/>
                <a:cs typeface="Anton"/>
                <a:sym typeface="Anton"/>
              </a:rPr>
              <a:t> a) Từ tập F, hãy chứng minh EK → DH </a:t>
            </a:r>
          </a:p>
          <a:p>
            <a:pPr algn="l">
              <a:lnSpc>
                <a:spcPts val="3600"/>
              </a:lnSpc>
              <a:spcBef>
                <a:spcPct val="0"/>
              </a:spcBef>
            </a:pPr>
          </a:p>
        </p:txBody>
      </p:sp>
      <p:sp>
        <p:nvSpPr>
          <p:cNvPr name="TextBox 6" id="6"/>
          <p:cNvSpPr txBox="true"/>
          <p:nvPr/>
        </p:nvSpPr>
        <p:spPr>
          <a:xfrm rot="0">
            <a:off x="7428457" y="2897355"/>
            <a:ext cx="11331357" cy="10284875"/>
          </a:xfrm>
          <a:prstGeom prst="rect">
            <a:avLst/>
          </a:prstGeom>
        </p:spPr>
        <p:txBody>
          <a:bodyPr anchor="t" rtlCol="false" tIns="0" lIns="0" bIns="0" rIns="0">
            <a:spAutoFit/>
          </a:bodyPr>
          <a:lstStyle/>
          <a:p>
            <a:pPr algn="l">
              <a:lnSpc>
                <a:spcPts val="4117"/>
              </a:lnSpc>
            </a:pPr>
          </a:p>
          <a:p>
            <a:pPr algn="l">
              <a:lnSpc>
                <a:spcPts val="4117"/>
              </a:lnSpc>
            </a:pPr>
            <a:r>
              <a:rPr lang="en-US" sz="3167">
                <a:solidFill>
                  <a:srgbClr val="000000"/>
                </a:solidFill>
                <a:latin typeface="Montserrat"/>
                <a:ea typeface="Montserrat"/>
                <a:cs typeface="Montserrat"/>
                <a:sym typeface="Montserrat"/>
              </a:rPr>
              <a:t>Ta có: F = {CK→ H; C →D; E→C; E →G; CK →E}</a:t>
            </a:r>
          </a:p>
          <a:p>
            <a:pPr algn="l">
              <a:lnSpc>
                <a:spcPts val="4117"/>
              </a:lnSpc>
            </a:pPr>
            <a:r>
              <a:rPr lang="en-US" sz="3167">
                <a:solidFill>
                  <a:srgbClr val="000000"/>
                </a:solidFill>
                <a:latin typeface="Montserrat"/>
                <a:ea typeface="Montserrat"/>
                <a:cs typeface="Montserrat"/>
                <a:sym typeface="Montserrat"/>
              </a:rPr>
              <a:t>Tính (EK)+:</a:t>
            </a:r>
          </a:p>
          <a:p>
            <a:pPr algn="l">
              <a:lnSpc>
                <a:spcPts val="4117"/>
              </a:lnSpc>
            </a:pPr>
            <a:r>
              <a:rPr lang="en-US" sz="3167">
                <a:solidFill>
                  <a:srgbClr val="000000"/>
                </a:solidFill>
                <a:latin typeface="Montserrat"/>
                <a:ea typeface="Montserrat"/>
                <a:cs typeface="Montserrat"/>
                <a:sym typeface="Montserrat"/>
              </a:rPr>
              <a:t>(EK)+ = {E,K} </a:t>
            </a:r>
          </a:p>
          <a:p>
            <a:pPr algn="l">
              <a:lnSpc>
                <a:spcPts val="4117"/>
              </a:lnSpc>
            </a:pPr>
            <a:r>
              <a:rPr lang="en-US" sz="3167">
                <a:solidFill>
                  <a:srgbClr val="000000"/>
                </a:solidFill>
                <a:latin typeface="Montserrat"/>
                <a:ea typeface="Montserrat"/>
                <a:cs typeface="Montserrat"/>
                <a:sym typeface="Montserrat"/>
              </a:rPr>
              <a:t>•	Từ E→C : Có  E, Thêm C, (EK)+ ={C,E,K} </a:t>
            </a:r>
          </a:p>
          <a:p>
            <a:pPr algn="l">
              <a:lnSpc>
                <a:spcPts val="4117"/>
              </a:lnSpc>
            </a:pPr>
            <a:r>
              <a:rPr lang="en-US" sz="3167">
                <a:solidFill>
                  <a:srgbClr val="000000"/>
                </a:solidFill>
                <a:latin typeface="Montserrat"/>
                <a:ea typeface="Montserrat"/>
                <a:cs typeface="Montserrat"/>
                <a:sym typeface="Montserrat"/>
              </a:rPr>
              <a:t>•	Từ C→D : Có  C, Thêm D, (EK)+ ={C,D,E,K} </a:t>
            </a:r>
          </a:p>
          <a:p>
            <a:pPr algn="l">
              <a:lnSpc>
                <a:spcPts val="4117"/>
              </a:lnSpc>
            </a:pPr>
            <a:r>
              <a:rPr lang="en-US" sz="3167">
                <a:solidFill>
                  <a:srgbClr val="000000"/>
                </a:solidFill>
                <a:latin typeface="Montserrat"/>
                <a:ea typeface="Montserrat"/>
                <a:cs typeface="Montserrat"/>
                <a:sym typeface="Montserrat"/>
              </a:rPr>
              <a:t>•	Từ E→G : Có  E, Thêm G, (EK)+ ={C,D,E,G,K} </a:t>
            </a:r>
          </a:p>
          <a:p>
            <a:pPr algn="l">
              <a:lnSpc>
                <a:spcPts val="4117"/>
              </a:lnSpc>
            </a:pPr>
            <a:r>
              <a:rPr lang="en-US" sz="3167">
                <a:solidFill>
                  <a:srgbClr val="000000"/>
                </a:solidFill>
                <a:latin typeface="Montserrat"/>
                <a:ea typeface="Montserrat"/>
                <a:cs typeface="Montserrat"/>
                <a:sym typeface="Montserrat"/>
              </a:rPr>
              <a:t>•	Từ CK→H : Có C,K, Thêm H, (EK)+ ={C,D,E,G,H,K} </a:t>
            </a:r>
          </a:p>
          <a:p>
            <a:pPr algn="l">
              <a:lnSpc>
                <a:spcPts val="4117"/>
              </a:lnSpc>
            </a:pPr>
            <a:r>
              <a:rPr lang="en-US" sz="3167">
                <a:solidFill>
                  <a:srgbClr val="000000"/>
                </a:solidFill>
                <a:latin typeface="Montserrat"/>
                <a:ea typeface="Montserrat"/>
                <a:cs typeface="Montserrat"/>
                <a:sym typeface="Montserrat"/>
              </a:rPr>
              <a:t>•	Từ CK→E : Có C,K, Thêm E (đã có).</a:t>
            </a:r>
          </a:p>
          <a:p>
            <a:pPr algn="l">
              <a:lnSpc>
                <a:spcPts val="4117"/>
              </a:lnSpc>
            </a:pPr>
            <a:r>
              <a:rPr lang="en-US" sz="3167">
                <a:solidFill>
                  <a:srgbClr val="000000"/>
                </a:solidFill>
                <a:latin typeface="Montserrat"/>
                <a:ea typeface="Montserrat"/>
                <a:cs typeface="Montserrat"/>
                <a:sym typeface="Montserrat"/>
              </a:rPr>
              <a:t>Kết quả: (EK)+={C,D,E,G,H,K} . Vì D,H ∈ (EK)+ , nên EK→DH .</a:t>
            </a:r>
          </a:p>
          <a:p>
            <a:pPr algn="l">
              <a:lnSpc>
                <a:spcPts val="4117"/>
              </a:lnSpc>
            </a:pPr>
            <a:r>
              <a:rPr lang="en-US" sz="3167">
                <a:solidFill>
                  <a:srgbClr val="000000"/>
                </a:solidFill>
                <a:latin typeface="Montserrat"/>
                <a:ea typeface="Montserrat"/>
                <a:cs typeface="Montserrat"/>
                <a:sym typeface="Montserrat"/>
              </a:rPr>
              <a:t>Phụ thuộc hàm EK→ DH được suy ra từ tập F.</a:t>
            </a:r>
          </a:p>
          <a:p>
            <a:pPr algn="l">
              <a:lnSpc>
                <a:spcPts val="4117"/>
              </a:lnSpc>
            </a:pPr>
          </a:p>
          <a:p>
            <a:pPr algn="l">
              <a:lnSpc>
                <a:spcPts val="4117"/>
              </a:lnSpc>
            </a:pPr>
          </a:p>
          <a:p>
            <a:pPr algn="l">
              <a:lnSpc>
                <a:spcPts val="4117"/>
              </a:lnSpc>
            </a:pPr>
          </a:p>
          <a:p>
            <a:pPr algn="l">
              <a:lnSpc>
                <a:spcPts val="4117"/>
              </a:lnSpc>
            </a:pPr>
          </a:p>
          <a:p>
            <a:pPr algn="l">
              <a:lnSpc>
                <a:spcPts val="4117"/>
              </a:lnSpc>
            </a:pPr>
          </a:p>
          <a:p>
            <a:pPr algn="l">
              <a:lnSpc>
                <a:spcPts val="4117"/>
              </a:lnSpc>
            </a:pPr>
          </a:p>
          <a:p>
            <a:pPr algn="l">
              <a:lnSpc>
                <a:spcPts val="4117"/>
              </a:lnSpc>
            </a:pPr>
          </a:p>
          <a:p>
            <a:pPr algn="l">
              <a:lnSpc>
                <a:spcPts val="4117"/>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1500" y="615165"/>
            <a:ext cx="8561950" cy="23202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5/ GIẢ SỬ TA CÓ LƯỢC ĐỒ QUAN HỆ Q(C,D,E,G,H,K) VÀ TẬP PHỤ THUỘC HÀM F NHƯ SAU;</a:t>
            </a:r>
          </a:p>
          <a:p>
            <a:pPr algn="l">
              <a:lnSpc>
                <a:spcPts val="3600"/>
              </a:lnSpc>
            </a:pPr>
            <a:r>
              <a:rPr lang="en-US" sz="3600">
                <a:solidFill>
                  <a:srgbClr val="000000"/>
                </a:solidFill>
                <a:latin typeface="Anton"/>
                <a:ea typeface="Anton"/>
                <a:cs typeface="Anton"/>
                <a:sym typeface="Anton"/>
              </a:rPr>
              <a:t> F = {CK→ H; C →D; E→C; E →G; CK →E}</a:t>
            </a:r>
          </a:p>
          <a:p>
            <a:pPr algn="l">
              <a:lnSpc>
                <a:spcPts val="3600"/>
              </a:lnSpc>
            </a:pPr>
            <a:r>
              <a:rPr lang="en-US" sz="3600">
                <a:solidFill>
                  <a:srgbClr val="000000"/>
                </a:solidFill>
                <a:latin typeface="Anton"/>
                <a:ea typeface="Anton"/>
                <a:cs typeface="Anton"/>
                <a:sym typeface="Anton"/>
              </a:rPr>
              <a:t> b) Tìm tất cả các khóa của Q.</a:t>
            </a:r>
          </a:p>
          <a:p>
            <a:pPr algn="l">
              <a:lnSpc>
                <a:spcPts val="3600"/>
              </a:lnSpc>
              <a:spcBef>
                <a:spcPct val="0"/>
              </a:spcBef>
            </a:pPr>
          </a:p>
        </p:txBody>
      </p:sp>
      <p:sp>
        <p:nvSpPr>
          <p:cNvPr name="TextBox 6" id="6"/>
          <p:cNvSpPr txBox="true"/>
          <p:nvPr/>
        </p:nvSpPr>
        <p:spPr>
          <a:xfrm rot="0">
            <a:off x="7421500" y="2614972"/>
            <a:ext cx="9914694" cy="6889782"/>
          </a:xfrm>
          <a:prstGeom prst="rect">
            <a:avLst/>
          </a:prstGeom>
        </p:spPr>
        <p:txBody>
          <a:bodyPr anchor="t" rtlCol="false" tIns="0" lIns="0" bIns="0" rIns="0">
            <a:spAutoFit/>
          </a:bodyPr>
          <a:lstStyle/>
          <a:p>
            <a:pPr algn="l">
              <a:lnSpc>
                <a:spcPts val="4156"/>
              </a:lnSpc>
            </a:pPr>
            <a:r>
              <a:rPr lang="en-US" sz="3197">
                <a:solidFill>
                  <a:srgbClr val="000000"/>
                </a:solidFill>
                <a:latin typeface="Montserrat"/>
                <a:ea typeface="Montserrat"/>
                <a:cs typeface="Montserrat"/>
                <a:sym typeface="Montserrat"/>
              </a:rPr>
              <a:t>Lược kê: C, D, E, G, H, K</a:t>
            </a:r>
          </a:p>
          <a:p>
            <a:pPr algn="l">
              <a:lnSpc>
                <a:spcPts val="4156"/>
              </a:lnSpc>
            </a:pPr>
            <a:r>
              <a:rPr lang="en-US" sz="3197">
                <a:solidFill>
                  <a:srgbClr val="000000"/>
                </a:solidFill>
                <a:latin typeface="Montserrat"/>
                <a:ea typeface="Montserrat"/>
                <a:cs typeface="Montserrat"/>
                <a:sym typeface="Montserrat"/>
              </a:rPr>
              <a:t>Tính (C,D,E,G,H,K)+ để xác định thuộc tính nào cần thiết:</a:t>
            </a:r>
          </a:p>
          <a:p>
            <a:pPr algn="l">
              <a:lnSpc>
                <a:spcPts val="4156"/>
              </a:lnSpc>
            </a:pPr>
            <a:r>
              <a:rPr lang="en-US" sz="3197">
                <a:solidFill>
                  <a:srgbClr val="000000"/>
                </a:solidFill>
                <a:latin typeface="Montserrat"/>
                <a:ea typeface="Montserrat"/>
                <a:cs typeface="Montserrat"/>
                <a:sym typeface="Montserrat"/>
              </a:rPr>
              <a:t>(C,D,E,G,H,K)+ = {C,D,E,G,H,K} </a:t>
            </a:r>
          </a:p>
          <a:p>
            <a:pPr algn="l" marL="690343" indent="-345171" lvl="1">
              <a:lnSpc>
                <a:spcPts val="4156"/>
              </a:lnSpc>
              <a:buFont typeface="Arial"/>
              <a:buChar char="•"/>
            </a:pPr>
            <a:r>
              <a:rPr lang="en-US" sz="3197">
                <a:solidFill>
                  <a:srgbClr val="000000"/>
                </a:solidFill>
                <a:latin typeface="Montserrat"/>
                <a:ea typeface="Montserrat"/>
                <a:cs typeface="Montserrat"/>
                <a:sym typeface="Montserrat"/>
              </a:rPr>
              <a:t>Từ CK → H : Có C,K, thêm H (đã có)</a:t>
            </a:r>
          </a:p>
          <a:p>
            <a:pPr algn="l" marL="690343" indent="-345171" lvl="1">
              <a:lnSpc>
                <a:spcPts val="4156"/>
              </a:lnSpc>
              <a:buFont typeface="Arial"/>
              <a:buChar char="•"/>
            </a:pPr>
            <a:r>
              <a:rPr lang="en-US" sz="3197">
                <a:solidFill>
                  <a:srgbClr val="000000"/>
                </a:solidFill>
                <a:latin typeface="Montserrat"/>
                <a:ea typeface="Montserrat"/>
                <a:cs typeface="Montserrat"/>
                <a:sym typeface="Montserrat"/>
              </a:rPr>
              <a:t>Từ CK → E: Có C,K, thêm E (đã có)</a:t>
            </a:r>
          </a:p>
          <a:p>
            <a:pPr algn="l" marL="690343" indent="-345171" lvl="1">
              <a:lnSpc>
                <a:spcPts val="4156"/>
              </a:lnSpc>
              <a:buFont typeface="Arial"/>
              <a:buChar char="•"/>
            </a:pPr>
            <a:r>
              <a:rPr lang="en-US" sz="3197">
                <a:solidFill>
                  <a:srgbClr val="000000"/>
                </a:solidFill>
                <a:latin typeface="Montserrat"/>
                <a:ea typeface="Montserrat"/>
                <a:cs typeface="Montserrat"/>
                <a:sym typeface="Montserrat"/>
              </a:rPr>
              <a:t>Từ C → D: Có C, thêm D (đã có)</a:t>
            </a:r>
          </a:p>
          <a:p>
            <a:pPr algn="l" marL="690343" indent="-345171" lvl="1">
              <a:lnSpc>
                <a:spcPts val="4156"/>
              </a:lnSpc>
              <a:buFont typeface="Arial"/>
              <a:buChar char="•"/>
            </a:pPr>
            <a:r>
              <a:rPr lang="en-US" sz="3197">
                <a:solidFill>
                  <a:srgbClr val="000000"/>
                </a:solidFill>
                <a:latin typeface="Montserrat"/>
                <a:ea typeface="Montserrat"/>
                <a:cs typeface="Montserrat"/>
                <a:sym typeface="Montserrat"/>
              </a:rPr>
              <a:t>Từ E → C: Có E, thêm C (đã có)</a:t>
            </a:r>
          </a:p>
          <a:p>
            <a:pPr algn="l" marL="690343" indent="-345171" lvl="1">
              <a:lnSpc>
                <a:spcPts val="4156"/>
              </a:lnSpc>
              <a:buFont typeface="Arial"/>
              <a:buChar char="•"/>
            </a:pPr>
            <a:r>
              <a:rPr lang="en-US" sz="3197">
                <a:solidFill>
                  <a:srgbClr val="000000"/>
                </a:solidFill>
                <a:latin typeface="Montserrat"/>
                <a:ea typeface="Montserrat"/>
                <a:cs typeface="Montserrat"/>
                <a:sym typeface="Montserrat"/>
              </a:rPr>
              <a:t>Từ E → G: Có E, thêm G (đã có)</a:t>
            </a:r>
          </a:p>
          <a:p>
            <a:pPr algn="l">
              <a:lnSpc>
                <a:spcPts val="4156"/>
              </a:lnSpc>
            </a:pPr>
            <a:r>
              <a:rPr lang="en-US" sz="3197">
                <a:solidFill>
                  <a:srgbClr val="000000"/>
                </a:solidFill>
                <a:latin typeface="Montserrat"/>
                <a:ea typeface="Montserrat"/>
                <a:cs typeface="Montserrat"/>
                <a:sym typeface="Montserrat"/>
              </a:rPr>
              <a:t>Kết quả: (C,D,E,G,H,K)+ = {C,D,E,G,H,K}. Tất cả thuộc tính đều có thể xuất hiện trong bao đóng, nhưng cần xác định tập nhỏ nhất</a:t>
            </a:r>
          </a:p>
          <a:p>
            <a:pPr algn="l">
              <a:lnSpc>
                <a:spcPts val="4936"/>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36195" y="1242565"/>
            <a:ext cx="296510" cy="2508928"/>
          </a:xfrm>
          <a:custGeom>
            <a:avLst/>
            <a:gdLst/>
            <a:ahLst/>
            <a:cxnLst/>
            <a:rect r="r" b="b" t="t" l="l"/>
            <a:pathLst>
              <a:path h="2508928" w="296510">
                <a:moveTo>
                  <a:pt x="0" y="0"/>
                </a:moveTo>
                <a:lnTo>
                  <a:pt x="296509" y="0"/>
                </a:lnTo>
                <a:lnTo>
                  <a:pt x="296509" y="2508927"/>
                </a:lnTo>
                <a:lnTo>
                  <a:pt x="0" y="2508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29896" y="2497028"/>
            <a:ext cx="5667722" cy="5018510"/>
          </a:xfrm>
          <a:custGeom>
            <a:avLst/>
            <a:gdLst/>
            <a:ahLst/>
            <a:cxnLst/>
            <a:rect r="r" b="b" t="t" l="l"/>
            <a:pathLst>
              <a:path h="5018510" w="5667722">
                <a:moveTo>
                  <a:pt x="0" y="0"/>
                </a:moveTo>
                <a:lnTo>
                  <a:pt x="5667722" y="0"/>
                </a:lnTo>
                <a:lnTo>
                  <a:pt x="5667722" y="5018510"/>
                </a:lnTo>
                <a:lnTo>
                  <a:pt x="0" y="501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421500" y="615165"/>
            <a:ext cx="8561950" cy="2320290"/>
          </a:xfrm>
          <a:prstGeom prst="rect">
            <a:avLst/>
          </a:prstGeom>
        </p:spPr>
        <p:txBody>
          <a:bodyPr anchor="t" rtlCol="false" tIns="0" lIns="0" bIns="0" rIns="0">
            <a:spAutoFit/>
          </a:bodyPr>
          <a:lstStyle/>
          <a:p>
            <a:pPr algn="l">
              <a:lnSpc>
                <a:spcPts val="3600"/>
              </a:lnSpc>
            </a:pPr>
            <a:r>
              <a:rPr lang="en-US" sz="3600">
                <a:solidFill>
                  <a:srgbClr val="000000"/>
                </a:solidFill>
                <a:latin typeface="Anton"/>
                <a:ea typeface="Anton"/>
                <a:cs typeface="Anton"/>
                <a:sym typeface="Anton"/>
              </a:rPr>
              <a:t>5/ GIẢ SỬ TA CÓ LƯỢC ĐỒ QUAN HỆ Q(C,D,E,G,H,K) VÀ TẬP PHỤ THUỘC HÀM F NHƯ SAU;</a:t>
            </a:r>
          </a:p>
          <a:p>
            <a:pPr algn="l">
              <a:lnSpc>
                <a:spcPts val="3600"/>
              </a:lnSpc>
            </a:pPr>
            <a:r>
              <a:rPr lang="en-US" sz="3600">
                <a:solidFill>
                  <a:srgbClr val="000000"/>
                </a:solidFill>
                <a:latin typeface="Anton"/>
                <a:ea typeface="Anton"/>
                <a:cs typeface="Anton"/>
                <a:sym typeface="Anton"/>
              </a:rPr>
              <a:t> F = {CK→ H; C →D; E→C; E →G; CK →E}</a:t>
            </a:r>
          </a:p>
          <a:p>
            <a:pPr algn="l">
              <a:lnSpc>
                <a:spcPts val="3600"/>
              </a:lnSpc>
            </a:pPr>
            <a:r>
              <a:rPr lang="en-US" sz="3600">
                <a:solidFill>
                  <a:srgbClr val="000000"/>
                </a:solidFill>
                <a:latin typeface="Anton"/>
                <a:ea typeface="Anton"/>
                <a:cs typeface="Anton"/>
                <a:sym typeface="Anton"/>
              </a:rPr>
              <a:t> b) Tìm tất cả các khóa của Q.</a:t>
            </a:r>
          </a:p>
          <a:p>
            <a:pPr algn="l">
              <a:lnSpc>
                <a:spcPts val="3600"/>
              </a:lnSpc>
              <a:spcBef>
                <a:spcPct val="0"/>
              </a:spcBef>
            </a:pPr>
          </a:p>
        </p:txBody>
      </p:sp>
      <p:sp>
        <p:nvSpPr>
          <p:cNvPr name="TextBox 6" id="6"/>
          <p:cNvSpPr txBox="true"/>
          <p:nvPr/>
        </p:nvSpPr>
        <p:spPr>
          <a:xfrm rot="0">
            <a:off x="7421500" y="2624497"/>
            <a:ext cx="9914694" cy="7157063"/>
          </a:xfrm>
          <a:prstGeom prst="rect">
            <a:avLst/>
          </a:prstGeom>
        </p:spPr>
        <p:txBody>
          <a:bodyPr anchor="t" rtlCol="false" tIns="0" lIns="0" bIns="0" rIns="0">
            <a:spAutoFit/>
          </a:bodyPr>
          <a:lstStyle/>
          <a:p>
            <a:pPr algn="l">
              <a:lnSpc>
                <a:spcPts val="3376"/>
              </a:lnSpc>
            </a:pPr>
            <a:r>
              <a:rPr lang="en-US" sz="2597" b="true">
                <a:solidFill>
                  <a:srgbClr val="000000"/>
                </a:solidFill>
                <a:latin typeface="Montserrat Medium"/>
                <a:ea typeface="Montserrat Medium"/>
                <a:cs typeface="Montserrat Medium"/>
                <a:sym typeface="Montserrat Medium"/>
              </a:rPr>
              <a:t>Phân tích tập F:</a:t>
            </a:r>
          </a:p>
          <a:p>
            <a:pPr algn="l" marL="560806" indent="-280403" lvl="1">
              <a:lnSpc>
                <a:spcPts val="3376"/>
              </a:lnSpc>
              <a:buFont typeface="Arial"/>
              <a:buChar char="•"/>
            </a:pPr>
            <a:r>
              <a:rPr lang="en-US" b="true" sz="2597">
                <a:solidFill>
                  <a:srgbClr val="000000"/>
                </a:solidFill>
                <a:latin typeface="Montserrat Medium"/>
                <a:ea typeface="Montserrat Medium"/>
                <a:cs typeface="Montserrat Medium"/>
                <a:sym typeface="Montserrat Medium"/>
              </a:rPr>
              <a:t>Vế phải của F: {H, D, C, G, E} </a:t>
            </a:r>
          </a:p>
          <a:p>
            <a:pPr algn="l" marL="560806" indent="-280403" lvl="1">
              <a:lnSpc>
                <a:spcPts val="3376"/>
              </a:lnSpc>
              <a:buFont typeface="Arial"/>
              <a:buChar char="•"/>
            </a:pPr>
            <a:r>
              <a:rPr lang="en-US" b="true" sz="2597">
                <a:solidFill>
                  <a:srgbClr val="000000"/>
                </a:solidFill>
                <a:latin typeface="Montserrat Medium"/>
                <a:ea typeface="Montserrat Medium"/>
                <a:cs typeface="Montserrat Medium"/>
                <a:sym typeface="Montserrat Medium"/>
              </a:rPr>
              <a:t>Tất cả thuộc tính của Q: {C,D,E,G,H,K} </a:t>
            </a:r>
          </a:p>
          <a:p>
            <a:pPr algn="l" marL="560806" indent="-280403" lvl="1">
              <a:lnSpc>
                <a:spcPts val="3376"/>
              </a:lnSpc>
              <a:buFont typeface="Arial"/>
              <a:buChar char="•"/>
            </a:pPr>
            <a:r>
              <a:rPr lang="en-US" b="true" sz="2597">
                <a:solidFill>
                  <a:srgbClr val="000000"/>
                </a:solidFill>
                <a:latin typeface="Montserrat Medium"/>
                <a:ea typeface="Montserrat Medium"/>
                <a:cs typeface="Montserrat Medium"/>
                <a:sym typeface="Montserrat Medium"/>
              </a:rPr>
              <a:t>Thuộc tính chỉ xuất hiện ở vế trái: K (xuất hiện trong CK→ H, CK→E).</a:t>
            </a:r>
          </a:p>
          <a:p>
            <a:pPr algn="l" marL="560806" indent="-280403" lvl="1">
              <a:lnSpc>
                <a:spcPts val="3376"/>
              </a:lnSpc>
              <a:buFont typeface="Arial"/>
              <a:buChar char="•"/>
            </a:pPr>
            <a:r>
              <a:rPr lang="en-US" b="true" sz="2597">
                <a:solidFill>
                  <a:srgbClr val="000000"/>
                </a:solidFill>
                <a:latin typeface="Montserrat Medium"/>
                <a:ea typeface="Montserrat Medium"/>
                <a:cs typeface="Montserrat Medium"/>
                <a:sym typeface="Montserrat Medium"/>
              </a:rPr>
              <a:t>Thuộc tính không xuất hiện ở vế phải: K</a:t>
            </a:r>
          </a:p>
          <a:p>
            <a:pPr algn="l">
              <a:lnSpc>
                <a:spcPts val="3376"/>
              </a:lnSpc>
            </a:pPr>
            <a:r>
              <a:rPr lang="en-US" sz="2597" b="true">
                <a:solidFill>
                  <a:srgbClr val="000000"/>
                </a:solidFill>
                <a:latin typeface="Montserrat Medium"/>
                <a:ea typeface="Montserrat Medium"/>
                <a:cs typeface="Montserrat Medium"/>
                <a:sym typeface="Montserrat Medium"/>
              </a:rPr>
              <a:t>Vì K không xuất hiện ở vế phải của bất kỳ phụ thuộc nào, K phải có mặt trong mọi khóa (nếu không, không thể suy ra K).</a:t>
            </a:r>
          </a:p>
          <a:p>
            <a:pPr algn="l">
              <a:lnSpc>
                <a:spcPts val="3376"/>
              </a:lnSpc>
            </a:pPr>
            <a:r>
              <a:rPr lang="en-US" sz="2597" b="true">
                <a:solidFill>
                  <a:srgbClr val="000000"/>
                </a:solidFill>
                <a:latin typeface="Montserrat Medium"/>
                <a:ea typeface="Montserrat Medium"/>
                <a:cs typeface="Montserrat Medium"/>
                <a:sym typeface="Montserrat Medium"/>
              </a:rPr>
              <a:t>Tính (K)+: </a:t>
            </a:r>
          </a:p>
          <a:p>
            <a:pPr algn="l">
              <a:lnSpc>
                <a:spcPts val="3376"/>
              </a:lnSpc>
            </a:pPr>
            <a:r>
              <a:rPr lang="en-US" sz="2597" b="true">
                <a:solidFill>
                  <a:srgbClr val="000000"/>
                </a:solidFill>
                <a:latin typeface="Montserrat Medium"/>
                <a:ea typeface="Montserrat Medium"/>
                <a:cs typeface="Montserrat Medium"/>
                <a:sym typeface="Montserrat Medium"/>
              </a:rPr>
              <a:t>(K)+ = {K} </a:t>
            </a:r>
          </a:p>
          <a:p>
            <a:pPr algn="l" marL="560806" indent="-280403" lvl="1">
              <a:lnSpc>
                <a:spcPts val="3376"/>
              </a:lnSpc>
              <a:buFont typeface="Arial"/>
              <a:buChar char="•"/>
            </a:pPr>
            <a:r>
              <a:rPr lang="en-US" b="true" sz="2597">
                <a:solidFill>
                  <a:srgbClr val="000000"/>
                </a:solidFill>
                <a:latin typeface="Montserrat Medium"/>
                <a:ea typeface="Montserrat Medium"/>
                <a:cs typeface="Montserrat Medium"/>
                <a:sym typeface="Montserrat Medium"/>
              </a:rPr>
              <a:t>Không áp dụng được phụ thuộc nào (tất cả đều yêu cầu C hoặc E). </a:t>
            </a:r>
          </a:p>
          <a:p>
            <a:pPr algn="l">
              <a:lnSpc>
                <a:spcPts val="3376"/>
              </a:lnSpc>
            </a:pPr>
            <a:r>
              <a:rPr lang="en-US" sz="2597" b="true">
                <a:solidFill>
                  <a:srgbClr val="000000"/>
                </a:solidFill>
                <a:latin typeface="Montserrat Medium"/>
                <a:ea typeface="Montserrat Medium"/>
                <a:cs typeface="Montserrat Medium"/>
                <a:sym typeface="Montserrat Medium"/>
              </a:rPr>
              <a:t>Kết quả: (K)+ = {K}. Thiếu C, D, E, G, H</a:t>
            </a:r>
          </a:p>
          <a:p>
            <a:pPr algn="l">
              <a:lnSpc>
                <a:spcPts val="3376"/>
              </a:lnSpc>
            </a:pPr>
            <a:r>
              <a:rPr lang="en-US" sz="2597" b="true">
                <a:solidFill>
                  <a:srgbClr val="000000"/>
                </a:solidFill>
                <a:latin typeface="Montserrat Medium"/>
                <a:ea typeface="Montserrat Medium"/>
                <a:cs typeface="Montserrat Medium"/>
                <a:sym typeface="Montserrat Medium"/>
              </a:rPr>
              <a:t>Vì K không đủ, nên cần thêm các thuộc tính để suy ra các thuộc tính còn lại. Thử với E (vì E→C, E→G) và K:</a:t>
            </a:r>
          </a:p>
          <a:p>
            <a:pPr algn="l">
              <a:lnSpc>
                <a:spcPts val="3376"/>
              </a:lnSpc>
            </a:pPr>
          </a:p>
        </p:txBody>
      </p:sp>
      <p:sp>
        <p:nvSpPr>
          <p:cNvPr name="TextBox 7" id="7"/>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5896" y="2935455"/>
            <a:ext cx="4742605" cy="4199361"/>
          </a:xfrm>
          <a:custGeom>
            <a:avLst/>
            <a:gdLst/>
            <a:ahLst/>
            <a:cxnLst/>
            <a:rect r="r" b="b" t="t" l="l"/>
            <a:pathLst>
              <a:path h="4199361" w="4742605">
                <a:moveTo>
                  <a:pt x="0" y="0"/>
                </a:moveTo>
                <a:lnTo>
                  <a:pt x="4742605" y="0"/>
                </a:lnTo>
                <a:lnTo>
                  <a:pt x="4742605" y="4199361"/>
                </a:lnTo>
                <a:lnTo>
                  <a:pt x="0" y="4199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34683" y="615165"/>
            <a:ext cx="10198839" cy="2222500"/>
          </a:xfrm>
          <a:prstGeom prst="rect">
            <a:avLst/>
          </a:prstGeom>
        </p:spPr>
        <p:txBody>
          <a:bodyPr anchor="t" rtlCol="false" tIns="0" lIns="0" bIns="0" rIns="0">
            <a:spAutoFit/>
          </a:bodyPr>
          <a:lstStyle/>
          <a:p>
            <a:pPr algn="l">
              <a:lnSpc>
                <a:spcPts val="3500"/>
              </a:lnSpc>
            </a:pPr>
            <a:r>
              <a:rPr lang="en-US" sz="3500">
                <a:solidFill>
                  <a:srgbClr val="000000"/>
                </a:solidFill>
                <a:latin typeface="Anton"/>
                <a:ea typeface="Anton"/>
                <a:cs typeface="Anton"/>
                <a:sym typeface="Anton"/>
              </a:rPr>
              <a:t>5/ GIẢ SỬ TA CÓ LƯỢC ĐỒ QUAN HỆ Q(C,D,E,G,H,K) VÀ TẬP PHỤ THUỘC HÀM F NHƯ SAU;</a:t>
            </a:r>
          </a:p>
          <a:p>
            <a:pPr algn="l">
              <a:lnSpc>
                <a:spcPts val="3500"/>
              </a:lnSpc>
            </a:pPr>
            <a:r>
              <a:rPr lang="en-US" sz="3500">
                <a:solidFill>
                  <a:srgbClr val="000000"/>
                </a:solidFill>
                <a:latin typeface="Anton"/>
                <a:ea typeface="Anton"/>
                <a:cs typeface="Anton"/>
                <a:sym typeface="Anton"/>
              </a:rPr>
              <a:t> F = {CK→ H; C →D; E→C; E →G; CK →E}</a:t>
            </a:r>
          </a:p>
          <a:p>
            <a:pPr algn="l">
              <a:lnSpc>
                <a:spcPts val="3500"/>
              </a:lnSpc>
            </a:pPr>
            <a:r>
              <a:rPr lang="en-US" sz="3500">
                <a:solidFill>
                  <a:srgbClr val="000000"/>
                </a:solidFill>
                <a:latin typeface="Anton"/>
                <a:ea typeface="Anton"/>
                <a:cs typeface="Anton"/>
                <a:sym typeface="Anton"/>
              </a:rPr>
              <a:t> b) Tìm tất cả các khóa của Q.</a:t>
            </a:r>
          </a:p>
          <a:p>
            <a:pPr algn="l">
              <a:lnSpc>
                <a:spcPts val="3500"/>
              </a:lnSpc>
              <a:spcBef>
                <a:spcPct val="0"/>
              </a:spcBef>
            </a:pPr>
          </a:p>
        </p:txBody>
      </p:sp>
      <p:sp>
        <p:nvSpPr>
          <p:cNvPr name="TextBox 5" id="5"/>
          <p:cNvSpPr txBox="true"/>
          <p:nvPr/>
        </p:nvSpPr>
        <p:spPr>
          <a:xfrm rot="0">
            <a:off x="6434683" y="2514389"/>
            <a:ext cx="10824617" cy="7837227"/>
          </a:xfrm>
          <a:prstGeom prst="rect">
            <a:avLst/>
          </a:prstGeom>
        </p:spPr>
        <p:txBody>
          <a:bodyPr anchor="t" rtlCol="false" tIns="0" lIns="0" bIns="0" rIns="0">
            <a:spAutoFit/>
          </a:bodyPr>
          <a:lstStyle/>
          <a:p>
            <a:pPr algn="l">
              <a:lnSpc>
                <a:spcPts val="3110"/>
              </a:lnSpc>
            </a:pPr>
            <a:r>
              <a:rPr lang="en-US" sz="2392" b="true">
                <a:solidFill>
                  <a:srgbClr val="000000"/>
                </a:solidFill>
                <a:latin typeface="Montserrat Medium"/>
                <a:ea typeface="Montserrat Medium"/>
                <a:cs typeface="Montserrat Medium"/>
                <a:sym typeface="Montserrat Medium"/>
              </a:rPr>
              <a:t>Vì K không đủ, nên cần thêm các thuộc tính để suy ra các thuộc tính còn lại. Thử với E (vì E→C, E→G) và K:</a:t>
            </a:r>
          </a:p>
          <a:p>
            <a:pPr algn="l" marL="516641" indent="-258321" lvl="1">
              <a:lnSpc>
                <a:spcPts val="3110"/>
              </a:lnSpc>
              <a:buFont typeface="Arial"/>
              <a:buChar char="•"/>
            </a:pPr>
            <a:r>
              <a:rPr lang="en-US" b="true" sz="2392">
                <a:solidFill>
                  <a:srgbClr val="000000"/>
                </a:solidFill>
                <a:latin typeface="Montserrat Medium"/>
                <a:ea typeface="Montserrat Medium"/>
                <a:cs typeface="Montserrat Medium"/>
                <a:sym typeface="Montserrat Medium"/>
              </a:rPr>
              <a:t>Tính (EK)+: </a:t>
            </a:r>
          </a:p>
          <a:p>
            <a:pPr algn="l">
              <a:lnSpc>
                <a:spcPts val="3110"/>
              </a:lnSpc>
            </a:pPr>
            <a:r>
              <a:rPr lang="en-US" sz="2392" b="true">
                <a:solidFill>
                  <a:srgbClr val="000000"/>
                </a:solidFill>
                <a:latin typeface="Montserrat Medium"/>
                <a:ea typeface="Montserrat Medium"/>
                <a:cs typeface="Montserrat Medium"/>
                <a:sym typeface="Montserrat Medium"/>
              </a:rPr>
              <a:t>Kết quả: (EK)+ = {C, D, E, G, H, K}. Bao gồm toàn bộ thuộc tính của Q.</a:t>
            </a:r>
          </a:p>
          <a:p>
            <a:pPr algn="l">
              <a:lnSpc>
                <a:spcPts val="3110"/>
              </a:lnSpc>
            </a:pPr>
            <a:r>
              <a:rPr lang="en-US" sz="2392" b="true">
                <a:solidFill>
                  <a:srgbClr val="000000"/>
                </a:solidFill>
                <a:latin typeface="Montserrat Medium"/>
                <a:ea typeface="Montserrat Medium"/>
                <a:cs typeface="Montserrat Medium"/>
                <a:sym typeface="Montserrat Medium"/>
              </a:rPr>
              <a:t>Vậy {E,K} là một tập khóa.</a:t>
            </a:r>
          </a:p>
          <a:p>
            <a:pPr algn="l">
              <a:lnSpc>
                <a:spcPts val="3110"/>
              </a:lnSpc>
            </a:pPr>
            <a:r>
              <a:rPr lang="en-US" sz="2392" b="true">
                <a:solidFill>
                  <a:srgbClr val="000000"/>
                </a:solidFill>
                <a:latin typeface="Montserrat Medium"/>
                <a:ea typeface="Montserrat Medium"/>
                <a:cs typeface="Montserrat Medium"/>
                <a:sym typeface="Montserrat Medium"/>
              </a:rPr>
              <a:t>Thử {C,K} (vì C xuất hiện trong CK → H,CK → E): </a:t>
            </a:r>
          </a:p>
          <a:p>
            <a:pPr algn="l" marL="516641" indent="-258321" lvl="1">
              <a:lnSpc>
                <a:spcPts val="3110"/>
              </a:lnSpc>
              <a:buFont typeface="Arial"/>
              <a:buChar char="•"/>
            </a:pPr>
            <a:r>
              <a:rPr lang="en-US" b="true" sz="2392">
                <a:solidFill>
                  <a:srgbClr val="000000"/>
                </a:solidFill>
                <a:latin typeface="Montserrat Medium"/>
                <a:ea typeface="Montserrat Medium"/>
                <a:cs typeface="Montserrat Medium"/>
                <a:sym typeface="Montserrat Medium"/>
              </a:rPr>
              <a:t>Tính (CK)+: </a:t>
            </a:r>
          </a:p>
          <a:p>
            <a:pPr algn="l">
              <a:lnSpc>
                <a:spcPts val="3110"/>
              </a:lnSpc>
            </a:pPr>
            <a:r>
              <a:rPr lang="en-US" sz="2392" b="true">
                <a:solidFill>
                  <a:srgbClr val="000000"/>
                </a:solidFill>
                <a:latin typeface="Montserrat Medium"/>
                <a:ea typeface="Montserrat Medium"/>
                <a:cs typeface="Montserrat Medium"/>
                <a:sym typeface="Montserrat Medium"/>
              </a:rPr>
              <a:t>Kết quả: (CK)+ = {C, D, E, G, H, K}. Bao gồm toàn bộ thuộc tính.</a:t>
            </a:r>
          </a:p>
          <a:p>
            <a:pPr algn="l">
              <a:lnSpc>
                <a:spcPts val="3110"/>
              </a:lnSpc>
            </a:pPr>
            <a:r>
              <a:rPr lang="en-US" sz="2392" b="true">
                <a:solidFill>
                  <a:srgbClr val="000000"/>
                </a:solidFill>
                <a:latin typeface="Montserrat Medium"/>
                <a:ea typeface="Montserrat Medium"/>
                <a:cs typeface="Montserrat Medium"/>
                <a:sym typeface="Montserrat Medium"/>
              </a:rPr>
              <a:t>Vậy {C,K} cũng là một tập khóa.</a:t>
            </a:r>
          </a:p>
          <a:p>
            <a:pPr algn="l">
              <a:lnSpc>
                <a:spcPts val="3110"/>
              </a:lnSpc>
            </a:pPr>
            <a:r>
              <a:rPr lang="en-US" sz="2392" b="true">
                <a:solidFill>
                  <a:srgbClr val="000000"/>
                </a:solidFill>
                <a:latin typeface="Montserrat Medium"/>
                <a:ea typeface="Montserrat Medium"/>
                <a:cs typeface="Montserrat Medium"/>
                <a:sym typeface="Montserrat Medium"/>
              </a:rPr>
              <a:t>Thử các tập khác (như {K,D}, {K,G}, {K,H}): </a:t>
            </a:r>
          </a:p>
          <a:p>
            <a:pPr algn="l" marL="516641" indent="-258321" lvl="1">
              <a:lnSpc>
                <a:spcPts val="3110"/>
              </a:lnSpc>
              <a:buFont typeface="Arial"/>
              <a:buChar char="•"/>
            </a:pPr>
            <a:r>
              <a:rPr lang="en-US" b="true" sz="2392">
                <a:solidFill>
                  <a:srgbClr val="000000"/>
                </a:solidFill>
                <a:latin typeface="Montserrat Medium"/>
                <a:ea typeface="Montserrat Medium"/>
                <a:cs typeface="Montserrat Medium"/>
                <a:sym typeface="Montserrat Medium"/>
              </a:rPr>
              <a:t>Tính (DK)+: </a:t>
            </a:r>
          </a:p>
          <a:p>
            <a:pPr algn="l">
              <a:lnSpc>
                <a:spcPts val="3110"/>
              </a:lnSpc>
            </a:pPr>
            <a:r>
              <a:rPr lang="en-US" sz="2392" b="true">
                <a:solidFill>
                  <a:srgbClr val="000000"/>
                </a:solidFill>
                <a:latin typeface="Montserrat Medium"/>
                <a:ea typeface="Montserrat Medium"/>
                <a:cs typeface="Montserrat Medium"/>
                <a:sym typeface="Montserrat Medium"/>
              </a:rPr>
              <a:t>Kết quả: (DK)+ = {D,K}. Không đủ.</a:t>
            </a:r>
          </a:p>
          <a:p>
            <a:pPr algn="l">
              <a:lnSpc>
                <a:spcPts val="3110"/>
              </a:lnSpc>
            </a:pPr>
            <a:r>
              <a:rPr lang="en-US" sz="2392" b="true">
                <a:solidFill>
                  <a:srgbClr val="000000"/>
                </a:solidFill>
                <a:latin typeface="Montserrat Medium"/>
                <a:ea typeface="Montserrat Medium"/>
                <a:cs typeface="Montserrat Medium"/>
                <a:sym typeface="Montserrat Medium"/>
              </a:rPr>
              <a:t>Tương tự, (GK)+ ={G,K}, (HK)+ ={H,K}. Không đủ.</a:t>
            </a:r>
          </a:p>
          <a:p>
            <a:pPr algn="l">
              <a:lnSpc>
                <a:spcPts val="3110"/>
              </a:lnSpc>
            </a:pPr>
            <a:r>
              <a:rPr lang="en-US" sz="2392" b="true">
                <a:solidFill>
                  <a:srgbClr val="000000"/>
                </a:solidFill>
                <a:latin typeface="Montserrat Medium"/>
                <a:ea typeface="Montserrat Medium"/>
                <a:cs typeface="Montserrat Medium"/>
                <a:sym typeface="Montserrat Medium"/>
              </a:rPr>
              <a:t>Thử tập không chứa K K K, ví dụ {E} \{E\} {E}: </a:t>
            </a:r>
          </a:p>
          <a:p>
            <a:pPr algn="l" marL="516641" indent="-258321" lvl="1">
              <a:lnSpc>
                <a:spcPts val="3110"/>
              </a:lnSpc>
              <a:buFont typeface="Arial"/>
              <a:buChar char="•"/>
            </a:pPr>
            <a:r>
              <a:rPr lang="en-US" b="true" sz="2392">
                <a:solidFill>
                  <a:srgbClr val="000000"/>
                </a:solidFill>
                <a:latin typeface="Montserrat Medium"/>
                <a:ea typeface="Montserrat Medium"/>
                <a:cs typeface="Montserrat Medium"/>
                <a:sym typeface="Montserrat Medium"/>
              </a:rPr>
              <a:t>Tính (E)+: </a:t>
            </a:r>
          </a:p>
          <a:p>
            <a:pPr algn="l">
              <a:lnSpc>
                <a:spcPts val="3110"/>
              </a:lnSpc>
            </a:pPr>
            <a:r>
              <a:rPr lang="en-US" sz="2392" b="true">
                <a:solidFill>
                  <a:srgbClr val="000000"/>
                </a:solidFill>
                <a:latin typeface="Montserrat Medium"/>
                <a:ea typeface="Montserrat Medium"/>
                <a:cs typeface="Montserrat Medium"/>
                <a:sym typeface="Montserrat Medium"/>
              </a:rPr>
              <a:t>Kết quả: (E)+ ={C, D, E, G}. Thiếu H,K </a:t>
            </a:r>
          </a:p>
          <a:p>
            <a:pPr algn="l">
              <a:lnSpc>
                <a:spcPts val="3110"/>
              </a:lnSpc>
            </a:pPr>
            <a:r>
              <a:rPr lang="en-US" sz="2392" b="true">
                <a:solidFill>
                  <a:srgbClr val="000000"/>
                </a:solidFill>
                <a:latin typeface="Montserrat Medium"/>
                <a:ea typeface="Montserrat Medium"/>
                <a:cs typeface="Montserrat Medium"/>
                <a:sym typeface="Montserrat Medium"/>
              </a:rPr>
              <a:t>Kiểm tra các tập lớn hơn (như {E,C,K}, {E,D,K}) cho thấy chúng không phải khóa tối thiểu vì chứa {E,K} hoặc {C,K} </a:t>
            </a:r>
          </a:p>
          <a:p>
            <a:pPr algn="l">
              <a:lnSpc>
                <a:spcPts val="3110"/>
              </a:lnSpc>
            </a:pPr>
            <a:r>
              <a:rPr lang="en-US" sz="2392" b="true">
                <a:solidFill>
                  <a:srgbClr val="000000"/>
                </a:solidFill>
                <a:latin typeface="Montserrat Bold"/>
                <a:ea typeface="Montserrat Bold"/>
                <a:cs typeface="Montserrat Bold"/>
                <a:sym typeface="Montserrat Bold"/>
              </a:rPr>
              <a:t>Các tập khóa tối thiểu là: {E,K}, {C,K} </a:t>
            </a:r>
          </a:p>
          <a:p>
            <a:pPr algn="l">
              <a:lnSpc>
                <a:spcPts val="3110"/>
              </a:lnSpc>
            </a:pPr>
          </a:p>
        </p:txBody>
      </p:sp>
      <p:sp>
        <p:nvSpPr>
          <p:cNvPr name="TextBox 6" id="6"/>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5896" y="2935455"/>
            <a:ext cx="4742605" cy="4199361"/>
          </a:xfrm>
          <a:custGeom>
            <a:avLst/>
            <a:gdLst/>
            <a:ahLst/>
            <a:cxnLst/>
            <a:rect r="r" b="b" t="t" l="l"/>
            <a:pathLst>
              <a:path h="4199361" w="4742605">
                <a:moveTo>
                  <a:pt x="0" y="0"/>
                </a:moveTo>
                <a:lnTo>
                  <a:pt x="4742605" y="0"/>
                </a:lnTo>
                <a:lnTo>
                  <a:pt x="4742605" y="4199361"/>
                </a:lnTo>
                <a:lnTo>
                  <a:pt x="0" y="4199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34683" y="615165"/>
            <a:ext cx="10198839" cy="1784350"/>
          </a:xfrm>
          <a:prstGeom prst="rect">
            <a:avLst/>
          </a:prstGeom>
        </p:spPr>
        <p:txBody>
          <a:bodyPr anchor="t" rtlCol="false" tIns="0" lIns="0" bIns="0" rIns="0">
            <a:spAutoFit/>
          </a:bodyPr>
          <a:lstStyle/>
          <a:p>
            <a:pPr algn="l">
              <a:lnSpc>
                <a:spcPts val="3500"/>
              </a:lnSpc>
            </a:pPr>
            <a:r>
              <a:rPr lang="en-US" sz="3500">
                <a:solidFill>
                  <a:srgbClr val="000000"/>
                </a:solidFill>
                <a:latin typeface="Anton"/>
                <a:ea typeface="Anton"/>
                <a:cs typeface="Anton"/>
                <a:sym typeface="Anton"/>
              </a:rPr>
              <a:t>5/ GIẢ SỬ TA CÓ LƯỢC ĐỒ QUAN HỆ Q(C,D,E,G,H,K) VÀ TẬP PHỤ THUỘC HÀM F NHƯ SAU;</a:t>
            </a:r>
          </a:p>
          <a:p>
            <a:pPr algn="l">
              <a:lnSpc>
                <a:spcPts val="3500"/>
              </a:lnSpc>
            </a:pPr>
            <a:r>
              <a:rPr lang="en-US" sz="3500">
                <a:solidFill>
                  <a:srgbClr val="000000"/>
                </a:solidFill>
                <a:latin typeface="Anton"/>
                <a:ea typeface="Anton"/>
                <a:cs typeface="Anton"/>
                <a:sym typeface="Anton"/>
              </a:rPr>
              <a:t> F = {CK→ H; C →D; E→C; E →G; CK →E}</a:t>
            </a:r>
          </a:p>
          <a:p>
            <a:pPr algn="l">
              <a:lnSpc>
                <a:spcPts val="3500"/>
              </a:lnSpc>
              <a:spcBef>
                <a:spcPct val="0"/>
              </a:spcBef>
            </a:pPr>
            <a:r>
              <a:rPr lang="en-US" sz="3500">
                <a:solidFill>
                  <a:srgbClr val="000000"/>
                </a:solidFill>
                <a:latin typeface="Anton"/>
                <a:ea typeface="Anton"/>
                <a:cs typeface="Anton"/>
                <a:sym typeface="Anton"/>
              </a:rPr>
              <a:t>  c) Xác định dạng chuẩn của Q.</a:t>
            </a:r>
          </a:p>
        </p:txBody>
      </p:sp>
      <p:sp>
        <p:nvSpPr>
          <p:cNvPr name="TextBox 5" id="5"/>
          <p:cNvSpPr txBox="true"/>
          <p:nvPr/>
        </p:nvSpPr>
        <p:spPr>
          <a:xfrm rot="0">
            <a:off x="6434683" y="2514389"/>
            <a:ext cx="10824617" cy="7778204"/>
          </a:xfrm>
          <a:prstGeom prst="rect">
            <a:avLst/>
          </a:prstGeom>
        </p:spPr>
        <p:txBody>
          <a:bodyPr anchor="t" rtlCol="false" tIns="0" lIns="0" bIns="0" rIns="0">
            <a:spAutoFit/>
          </a:bodyPr>
          <a:lstStyle/>
          <a:p>
            <a:pPr algn="l" marL="538231" indent="-269115" lvl="1">
              <a:lnSpc>
                <a:spcPts val="3240"/>
              </a:lnSpc>
              <a:buFont typeface="Arial"/>
              <a:buChar char="•"/>
            </a:pPr>
            <a:r>
              <a:rPr lang="en-US" b="true" sz="2492">
                <a:solidFill>
                  <a:srgbClr val="000000"/>
                </a:solidFill>
                <a:latin typeface="Montserrat Bold"/>
                <a:ea typeface="Montserrat Bold"/>
                <a:cs typeface="Montserrat Bold"/>
                <a:sym typeface="Montserrat Bold"/>
              </a:rPr>
              <a:t>Kiểm tra BCNF:</a:t>
            </a:r>
          </a:p>
          <a:p>
            <a:pPr algn="l">
              <a:lnSpc>
                <a:spcPts val="3240"/>
              </a:lnSpc>
            </a:pPr>
            <a:r>
              <a:rPr lang="en-US" sz="2492" b="true">
                <a:solidFill>
                  <a:srgbClr val="000000"/>
                </a:solidFill>
                <a:latin typeface="Montserrat Bold"/>
                <a:ea typeface="Montserrat Bold"/>
                <a:cs typeface="Montserrat Bold"/>
                <a:sym typeface="Montserrat Bold"/>
              </a:rPr>
              <a:t>-CK→H: </a:t>
            </a:r>
          </a:p>
          <a:p>
            <a:pPr algn="l">
              <a:lnSpc>
                <a:spcPts val="3240"/>
              </a:lnSpc>
            </a:pPr>
            <a:r>
              <a:rPr lang="en-US" sz="2492" b="true">
                <a:solidFill>
                  <a:srgbClr val="000000"/>
                </a:solidFill>
                <a:latin typeface="Montserrat Medium"/>
                <a:ea typeface="Montserrat Medium"/>
                <a:cs typeface="Montserrat Medium"/>
                <a:sym typeface="Montserrat Medium"/>
              </a:rPr>
              <a:t>Kết quả: (CK) + = {C, D, E, G, H, K}, nên CK là siêu khóa. Hợp với BCNF.</a:t>
            </a:r>
          </a:p>
          <a:p>
            <a:pPr algn="l">
              <a:lnSpc>
                <a:spcPts val="3240"/>
              </a:lnSpc>
            </a:pPr>
            <a:r>
              <a:rPr lang="en-US" sz="2492" b="true">
                <a:solidFill>
                  <a:srgbClr val="000000"/>
                </a:solidFill>
                <a:latin typeface="Montserrat Medium"/>
                <a:ea typeface="Montserrat Medium"/>
                <a:cs typeface="Montserrat Medium"/>
                <a:sym typeface="Montserrat Medium"/>
              </a:rPr>
              <a:t>-</a:t>
            </a:r>
            <a:r>
              <a:rPr lang="en-US" sz="2492" b="true">
                <a:solidFill>
                  <a:srgbClr val="000000"/>
                </a:solidFill>
                <a:latin typeface="Montserrat Bold"/>
                <a:ea typeface="Montserrat Bold"/>
                <a:cs typeface="Montserrat Bold"/>
                <a:sym typeface="Montserrat Bold"/>
              </a:rPr>
              <a:t>C→D: </a:t>
            </a:r>
          </a:p>
          <a:p>
            <a:pPr algn="l">
              <a:lnSpc>
                <a:spcPts val="3240"/>
              </a:lnSpc>
            </a:pPr>
            <a:r>
              <a:rPr lang="en-US" sz="2492" b="true">
                <a:solidFill>
                  <a:srgbClr val="000000"/>
                </a:solidFill>
                <a:latin typeface="Montserrat Medium"/>
                <a:ea typeface="Montserrat Medium"/>
                <a:cs typeface="Montserrat Medium"/>
                <a:sym typeface="Montserrat Medium"/>
              </a:rPr>
              <a:t>Kết quả: Không chứa toàn bộ C, D, E, G, H, K, nên C không là siêu khóa.</a:t>
            </a:r>
          </a:p>
          <a:p>
            <a:pPr algn="l">
              <a:lnSpc>
                <a:spcPts val="3240"/>
              </a:lnSpc>
            </a:pPr>
            <a:r>
              <a:rPr lang="en-US" sz="2492" b="true">
                <a:solidFill>
                  <a:srgbClr val="000000"/>
                </a:solidFill>
                <a:latin typeface="Montserrat Medium"/>
                <a:ea typeface="Montserrat Medium"/>
                <a:cs typeface="Montserrat Medium"/>
                <a:sym typeface="Montserrat Medium"/>
              </a:rPr>
              <a:t>Phụ thuộc C → D vi phạm BCNF (vì C → D không tầm thường và C không là siêu khóa).</a:t>
            </a:r>
          </a:p>
          <a:p>
            <a:pPr algn="l">
              <a:lnSpc>
                <a:spcPts val="3240"/>
              </a:lnSpc>
            </a:pPr>
            <a:r>
              <a:rPr lang="en-US" sz="2492" b="true">
                <a:solidFill>
                  <a:srgbClr val="000000"/>
                </a:solidFill>
                <a:latin typeface="Montserrat Medium"/>
                <a:ea typeface="Montserrat Medium"/>
                <a:cs typeface="Montserrat Medium"/>
                <a:sym typeface="Montserrat Medium"/>
              </a:rPr>
              <a:t>-</a:t>
            </a:r>
            <a:r>
              <a:rPr lang="en-US" sz="2492" b="true">
                <a:solidFill>
                  <a:srgbClr val="000000"/>
                </a:solidFill>
                <a:latin typeface="Montserrat Bold"/>
                <a:ea typeface="Montserrat Bold"/>
                <a:cs typeface="Montserrat Bold"/>
                <a:sym typeface="Montserrat Bold"/>
              </a:rPr>
              <a:t>E → C: </a:t>
            </a:r>
          </a:p>
          <a:p>
            <a:pPr algn="l">
              <a:lnSpc>
                <a:spcPts val="3240"/>
              </a:lnSpc>
            </a:pPr>
            <a:r>
              <a:rPr lang="en-US" sz="2492" b="true">
                <a:solidFill>
                  <a:srgbClr val="000000"/>
                </a:solidFill>
                <a:latin typeface="Montserrat Medium"/>
                <a:ea typeface="Montserrat Medium"/>
                <a:cs typeface="Montserrat Medium"/>
                <a:sym typeface="Montserrat Medium"/>
              </a:rPr>
              <a:t>Kết quả: (E)+ ={C, D, E, G}. Không chứa H,K, nên E không là siêu khóa.</a:t>
            </a:r>
          </a:p>
          <a:p>
            <a:pPr algn="l">
              <a:lnSpc>
                <a:spcPts val="3240"/>
              </a:lnSpc>
            </a:pPr>
            <a:r>
              <a:rPr lang="en-US" sz="2492" b="true">
                <a:solidFill>
                  <a:srgbClr val="000000"/>
                </a:solidFill>
                <a:latin typeface="Montserrat Medium"/>
                <a:ea typeface="Montserrat Medium"/>
                <a:cs typeface="Montserrat Medium"/>
                <a:sym typeface="Montserrat Medium"/>
              </a:rPr>
              <a:t>Phụ thuộc E → C vi phạm BCNF.</a:t>
            </a:r>
          </a:p>
          <a:p>
            <a:pPr algn="l">
              <a:lnSpc>
                <a:spcPts val="3240"/>
              </a:lnSpc>
            </a:pPr>
            <a:r>
              <a:rPr lang="en-US" sz="2492" b="true">
                <a:solidFill>
                  <a:srgbClr val="000000"/>
                </a:solidFill>
                <a:latin typeface="Montserrat Medium"/>
                <a:ea typeface="Montserrat Medium"/>
                <a:cs typeface="Montserrat Medium"/>
                <a:sym typeface="Montserrat Medium"/>
              </a:rPr>
              <a:t>-</a:t>
            </a:r>
            <a:r>
              <a:rPr lang="en-US" sz="2492" b="true">
                <a:solidFill>
                  <a:srgbClr val="000000"/>
                </a:solidFill>
                <a:latin typeface="Montserrat Bold"/>
                <a:ea typeface="Montserrat Bold"/>
                <a:cs typeface="Montserrat Bold"/>
                <a:sym typeface="Montserrat Bold"/>
              </a:rPr>
              <a:t>E → G: </a:t>
            </a:r>
          </a:p>
          <a:p>
            <a:pPr algn="l">
              <a:lnSpc>
                <a:spcPts val="3240"/>
              </a:lnSpc>
            </a:pPr>
            <a:r>
              <a:rPr lang="en-US" sz="2492" b="true">
                <a:solidFill>
                  <a:srgbClr val="000000"/>
                </a:solidFill>
                <a:latin typeface="Montserrat Medium"/>
                <a:ea typeface="Montserrat Medium"/>
                <a:cs typeface="Montserrat Medium"/>
                <a:sym typeface="Montserrat Medium"/>
              </a:rPr>
              <a:t>Phụ thuộc E → G vi phạm BCNF.</a:t>
            </a:r>
          </a:p>
          <a:p>
            <a:pPr algn="l">
              <a:lnSpc>
                <a:spcPts val="3240"/>
              </a:lnSpc>
            </a:pPr>
            <a:r>
              <a:rPr lang="en-US" sz="2492" b="true">
                <a:solidFill>
                  <a:srgbClr val="000000"/>
                </a:solidFill>
                <a:latin typeface="Montserrat Medium"/>
                <a:ea typeface="Montserrat Medium"/>
                <a:cs typeface="Montserrat Medium"/>
                <a:sym typeface="Montserrat Medium"/>
              </a:rPr>
              <a:t>-</a:t>
            </a:r>
            <a:r>
              <a:rPr lang="en-US" sz="2492" b="true">
                <a:solidFill>
                  <a:srgbClr val="000000"/>
                </a:solidFill>
                <a:latin typeface="Montserrat Bold"/>
                <a:ea typeface="Montserrat Bold"/>
                <a:cs typeface="Montserrat Bold"/>
                <a:sym typeface="Montserrat Bold"/>
              </a:rPr>
              <a:t>CK → E: </a:t>
            </a:r>
          </a:p>
          <a:p>
            <a:pPr algn="l">
              <a:lnSpc>
                <a:spcPts val="3240"/>
              </a:lnSpc>
            </a:pPr>
            <a:r>
              <a:rPr lang="en-US" sz="2492" b="true">
                <a:solidFill>
                  <a:srgbClr val="000000"/>
                </a:solidFill>
                <a:latin typeface="Montserrat Medium"/>
                <a:ea typeface="Montserrat Medium"/>
                <a:cs typeface="Montserrat Medium"/>
                <a:sym typeface="Montserrat Medium"/>
              </a:rPr>
              <a:t>Vì có các phụ thuộc (C → D, E → C, E → G) vi phạm BCNF, lược đồ Q không ở dạng BCNF.</a:t>
            </a:r>
          </a:p>
          <a:p>
            <a:pPr algn="l">
              <a:lnSpc>
                <a:spcPts val="3370"/>
              </a:lnSpc>
            </a:pPr>
          </a:p>
        </p:txBody>
      </p:sp>
      <p:sp>
        <p:nvSpPr>
          <p:cNvPr name="TextBox 6" id="6"/>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5896" y="2935455"/>
            <a:ext cx="4742605" cy="4199361"/>
          </a:xfrm>
          <a:custGeom>
            <a:avLst/>
            <a:gdLst/>
            <a:ahLst/>
            <a:cxnLst/>
            <a:rect r="r" b="b" t="t" l="l"/>
            <a:pathLst>
              <a:path h="4199361" w="4742605">
                <a:moveTo>
                  <a:pt x="0" y="0"/>
                </a:moveTo>
                <a:lnTo>
                  <a:pt x="4742605" y="0"/>
                </a:lnTo>
                <a:lnTo>
                  <a:pt x="4742605" y="4199361"/>
                </a:lnTo>
                <a:lnTo>
                  <a:pt x="0" y="4199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34683" y="615165"/>
            <a:ext cx="10198839" cy="1784350"/>
          </a:xfrm>
          <a:prstGeom prst="rect">
            <a:avLst/>
          </a:prstGeom>
        </p:spPr>
        <p:txBody>
          <a:bodyPr anchor="t" rtlCol="false" tIns="0" lIns="0" bIns="0" rIns="0">
            <a:spAutoFit/>
          </a:bodyPr>
          <a:lstStyle/>
          <a:p>
            <a:pPr algn="l">
              <a:lnSpc>
                <a:spcPts val="3500"/>
              </a:lnSpc>
            </a:pPr>
            <a:r>
              <a:rPr lang="en-US" sz="3500">
                <a:solidFill>
                  <a:srgbClr val="000000"/>
                </a:solidFill>
                <a:latin typeface="Anton"/>
                <a:ea typeface="Anton"/>
                <a:cs typeface="Anton"/>
                <a:sym typeface="Anton"/>
              </a:rPr>
              <a:t>5/ GIẢ SỬ TA CÓ LƯỢC ĐỒ QUAN HỆ Q(C,D,E,G,H,K) VÀ TẬP PHỤ THUỘC HÀM F NHƯ SAU;</a:t>
            </a:r>
          </a:p>
          <a:p>
            <a:pPr algn="l">
              <a:lnSpc>
                <a:spcPts val="3500"/>
              </a:lnSpc>
            </a:pPr>
            <a:r>
              <a:rPr lang="en-US" sz="3500">
                <a:solidFill>
                  <a:srgbClr val="000000"/>
                </a:solidFill>
                <a:latin typeface="Anton"/>
                <a:ea typeface="Anton"/>
                <a:cs typeface="Anton"/>
                <a:sym typeface="Anton"/>
              </a:rPr>
              <a:t> F = {CK→ H; C →D; E→C; E →G; CK →E}</a:t>
            </a:r>
          </a:p>
          <a:p>
            <a:pPr algn="l">
              <a:lnSpc>
                <a:spcPts val="3500"/>
              </a:lnSpc>
              <a:spcBef>
                <a:spcPct val="0"/>
              </a:spcBef>
            </a:pPr>
            <a:r>
              <a:rPr lang="en-US" sz="3500">
                <a:solidFill>
                  <a:srgbClr val="000000"/>
                </a:solidFill>
                <a:latin typeface="Anton"/>
                <a:ea typeface="Anton"/>
                <a:cs typeface="Anton"/>
                <a:sym typeface="Anton"/>
              </a:rPr>
              <a:t>  c) Xác định dạng chuẩn của Q.</a:t>
            </a:r>
          </a:p>
        </p:txBody>
      </p:sp>
      <p:sp>
        <p:nvSpPr>
          <p:cNvPr name="TextBox 5" id="5"/>
          <p:cNvSpPr txBox="true"/>
          <p:nvPr/>
        </p:nvSpPr>
        <p:spPr>
          <a:xfrm rot="0">
            <a:off x="6434683" y="2730642"/>
            <a:ext cx="10824617" cy="6274525"/>
          </a:xfrm>
          <a:prstGeom prst="rect">
            <a:avLst/>
          </a:prstGeom>
        </p:spPr>
        <p:txBody>
          <a:bodyPr anchor="t" rtlCol="false" tIns="0" lIns="0" bIns="0" rIns="0">
            <a:spAutoFit/>
          </a:bodyPr>
          <a:lstStyle/>
          <a:p>
            <a:pPr algn="l" marL="689357" indent="-344678" lvl="1">
              <a:lnSpc>
                <a:spcPts val="4150"/>
              </a:lnSpc>
              <a:buFont typeface="Arial"/>
              <a:buChar char="•"/>
            </a:pPr>
            <a:r>
              <a:rPr lang="en-US" b="true" sz="3192">
                <a:solidFill>
                  <a:srgbClr val="000000"/>
                </a:solidFill>
                <a:latin typeface="Montserrat Bold"/>
                <a:ea typeface="Montserrat Bold"/>
                <a:cs typeface="Montserrat Bold"/>
                <a:sym typeface="Montserrat Bold"/>
              </a:rPr>
              <a:t>Kiểm tra 3NF:</a:t>
            </a:r>
          </a:p>
          <a:p>
            <a:pPr algn="l">
              <a:lnSpc>
                <a:spcPts val="4150"/>
              </a:lnSpc>
            </a:pPr>
            <a:r>
              <a:rPr lang="en-US" sz="3192" b="true">
                <a:solidFill>
                  <a:srgbClr val="000000"/>
                </a:solidFill>
                <a:latin typeface="Montserrat Bold"/>
                <a:ea typeface="Montserrat Bold"/>
                <a:cs typeface="Montserrat Bold"/>
                <a:sym typeface="Montserrat Bold"/>
              </a:rPr>
              <a:t>CK → H:</a:t>
            </a:r>
            <a:r>
              <a:rPr lang="en-US" sz="3192">
                <a:solidFill>
                  <a:srgbClr val="000000"/>
                </a:solidFill>
                <a:latin typeface="Montserrat"/>
                <a:ea typeface="Montserrat"/>
                <a:cs typeface="Montserrat"/>
                <a:sym typeface="Montserrat"/>
              </a:rPr>
              <a:t> CK là siêu khóa (như đã tính ở trên). Hợp 3NF.</a:t>
            </a:r>
          </a:p>
          <a:p>
            <a:pPr algn="l">
              <a:lnSpc>
                <a:spcPts val="4150"/>
              </a:lnSpc>
            </a:pPr>
            <a:r>
              <a:rPr lang="en-US" sz="3192" b="true">
                <a:solidFill>
                  <a:srgbClr val="000000"/>
                </a:solidFill>
                <a:latin typeface="Montserrat Bold"/>
                <a:ea typeface="Montserrat Bold"/>
                <a:cs typeface="Montserrat Bold"/>
                <a:sym typeface="Montserrat Bold"/>
              </a:rPr>
              <a:t>CK → E:</a:t>
            </a:r>
            <a:r>
              <a:rPr lang="en-US" sz="3192">
                <a:solidFill>
                  <a:srgbClr val="000000"/>
                </a:solidFill>
                <a:latin typeface="Montserrat"/>
                <a:ea typeface="Montserrat"/>
                <a:cs typeface="Montserrat"/>
                <a:sym typeface="Montserrat"/>
              </a:rPr>
              <a:t> CK là siêu khóa. Hợp 3NF.</a:t>
            </a:r>
          </a:p>
          <a:p>
            <a:pPr algn="l">
              <a:lnSpc>
                <a:spcPts val="4150"/>
              </a:lnSpc>
            </a:pPr>
            <a:r>
              <a:rPr lang="en-US" sz="3192" b="true">
                <a:solidFill>
                  <a:srgbClr val="000000"/>
                </a:solidFill>
                <a:latin typeface="Montserrat Bold"/>
                <a:ea typeface="Montserrat Bold"/>
                <a:cs typeface="Montserrat Bold"/>
                <a:sym typeface="Montserrat Bold"/>
              </a:rPr>
              <a:t>C → D: </a:t>
            </a:r>
          </a:p>
          <a:p>
            <a:pPr algn="l">
              <a:lnSpc>
                <a:spcPts val="4150"/>
              </a:lnSpc>
            </a:pPr>
            <a:r>
              <a:rPr lang="en-US" sz="3192">
                <a:solidFill>
                  <a:srgbClr val="000000"/>
                </a:solidFill>
                <a:latin typeface="Montserrat"/>
                <a:ea typeface="Montserrat"/>
                <a:cs typeface="Montserrat"/>
                <a:sym typeface="Montserrat"/>
              </a:rPr>
              <a:t>C → D vi phạm 3NF.</a:t>
            </a:r>
          </a:p>
          <a:p>
            <a:pPr algn="l">
              <a:lnSpc>
                <a:spcPts val="4150"/>
              </a:lnSpc>
            </a:pPr>
            <a:r>
              <a:rPr lang="en-US" sz="3192" b="true">
                <a:solidFill>
                  <a:srgbClr val="000000"/>
                </a:solidFill>
                <a:latin typeface="Montserrat Bold"/>
                <a:ea typeface="Montserrat Bold"/>
                <a:cs typeface="Montserrat Bold"/>
                <a:sym typeface="Montserrat Bold"/>
              </a:rPr>
              <a:t>-E → C:</a:t>
            </a:r>
            <a:r>
              <a:rPr lang="en-US" sz="3192">
                <a:solidFill>
                  <a:srgbClr val="000000"/>
                </a:solidFill>
                <a:latin typeface="Montserrat"/>
                <a:ea typeface="Montserrat"/>
                <a:cs typeface="Montserrat"/>
                <a:sym typeface="Montserrat"/>
              </a:rPr>
              <a:t> </a:t>
            </a:r>
          </a:p>
          <a:p>
            <a:pPr algn="l">
              <a:lnSpc>
                <a:spcPts val="4150"/>
              </a:lnSpc>
            </a:pPr>
            <a:r>
              <a:rPr lang="en-US" sz="3192">
                <a:solidFill>
                  <a:srgbClr val="000000"/>
                </a:solidFill>
                <a:latin typeface="Montserrat"/>
                <a:ea typeface="Montserrat"/>
                <a:cs typeface="Montserrat"/>
                <a:sym typeface="Montserrat"/>
              </a:rPr>
              <a:t>C thuộc khóa tối thiểu {C,K}. Hợp với 3NF.</a:t>
            </a:r>
          </a:p>
          <a:p>
            <a:pPr algn="l">
              <a:lnSpc>
                <a:spcPts val="4150"/>
              </a:lnSpc>
            </a:pPr>
            <a:r>
              <a:rPr lang="en-US" sz="3192">
                <a:solidFill>
                  <a:srgbClr val="000000"/>
                </a:solidFill>
                <a:latin typeface="Montserrat"/>
                <a:ea typeface="Montserrat"/>
                <a:cs typeface="Montserrat"/>
                <a:sym typeface="Montserrat"/>
              </a:rPr>
              <a:t>-</a:t>
            </a:r>
            <a:r>
              <a:rPr lang="en-US" sz="3192" b="true">
                <a:solidFill>
                  <a:srgbClr val="000000"/>
                </a:solidFill>
                <a:latin typeface="Montserrat Bold"/>
                <a:ea typeface="Montserrat Bold"/>
                <a:cs typeface="Montserrat Bold"/>
                <a:sym typeface="Montserrat Bold"/>
              </a:rPr>
              <a:t>E → G: </a:t>
            </a:r>
          </a:p>
          <a:p>
            <a:pPr algn="l">
              <a:lnSpc>
                <a:spcPts val="4150"/>
              </a:lnSpc>
            </a:pPr>
            <a:r>
              <a:rPr lang="en-US" sz="3192">
                <a:solidFill>
                  <a:srgbClr val="000000"/>
                </a:solidFill>
                <a:latin typeface="Montserrat"/>
                <a:ea typeface="Montserrat"/>
                <a:cs typeface="Montserrat"/>
                <a:sym typeface="Montserrat"/>
              </a:rPr>
              <a:t>E → G vi phạm 3NF.</a:t>
            </a:r>
          </a:p>
          <a:p>
            <a:pPr algn="l">
              <a:lnSpc>
                <a:spcPts val="4150"/>
              </a:lnSpc>
            </a:pPr>
            <a:r>
              <a:rPr lang="en-US" sz="3192" i="true" b="true">
                <a:solidFill>
                  <a:srgbClr val="000000"/>
                </a:solidFill>
                <a:latin typeface="Montserrat Bold Italics"/>
                <a:ea typeface="Montserrat Bold Italics"/>
                <a:cs typeface="Montserrat Bold Italics"/>
                <a:sym typeface="Montserrat Bold Italics"/>
              </a:rPr>
              <a:t>Vì có C → D và E → G vi phạm 3NF, lược đồ Q không ở dạng 3NF.</a:t>
            </a:r>
          </a:p>
          <a:p>
            <a:pPr algn="l">
              <a:lnSpc>
                <a:spcPts val="4150"/>
              </a:lnSpc>
            </a:pPr>
          </a:p>
        </p:txBody>
      </p:sp>
      <p:sp>
        <p:nvSpPr>
          <p:cNvPr name="TextBox 6" id="6"/>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515135" y="-1210452"/>
            <a:ext cx="8100677" cy="10092480"/>
            <a:chOff x="0" y="0"/>
            <a:chExt cx="6089650" cy="7586980"/>
          </a:xfrm>
        </p:grpSpPr>
        <p:sp>
          <p:nvSpPr>
            <p:cNvPr name="Freeform 3" id="3"/>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solidFill>
              <a:srgbClr val="86FCF1"/>
            </a:solidFill>
            <a:ln w="12700">
              <a:solidFill>
                <a:srgbClr val="000000"/>
              </a:solidFill>
            </a:ln>
          </p:spPr>
        </p:sp>
      </p:grpSp>
      <p:grpSp>
        <p:nvGrpSpPr>
          <p:cNvPr name="Group 4" id="4"/>
          <p:cNvGrpSpPr/>
          <p:nvPr/>
        </p:nvGrpSpPr>
        <p:grpSpPr>
          <a:xfrm rot="0">
            <a:off x="-1515135" y="-1210452"/>
            <a:ext cx="8100677" cy="10092480"/>
            <a:chOff x="0" y="0"/>
            <a:chExt cx="6089650" cy="7586980"/>
          </a:xfrm>
        </p:grpSpPr>
        <p:sp>
          <p:nvSpPr>
            <p:cNvPr name="Freeform 5" id="5"/>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blipFill>
              <a:blip r:embed="rId2">
                <a:alphaModFix amt="31000"/>
              </a:blip>
              <a:stretch>
                <a:fillRect l="0" t="-3530" r="0" b="-3530"/>
              </a:stretch>
            </a:blipFill>
          </p:spPr>
        </p:sp>
      </p:grpSp>
      <p:sp>
        <p:nvSpPr>
          <p:cNvPr name="TextBox 6" id="6"/>
          <p:cNvSpPr txBox="true"/>
          <p:nvPr/>
        </p:nvSpPr>
        <p:spPr>
          <a:xfrm rot="0">
            <a:off x="8258696" y="163780"/>
            <a:ext cx="4766780" cy="2221236"/>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 TẠO DATABASE</a:t>
            </a:r>
          </a:p>
          <a:p>
            <a:pPr algn="just">
              <a:lnSpc>
                <a:spcPts val="3569"/>
              </a:lnSpc>
            </a:pPr>
            <a:r>
              <a:rPr lang="en-US" sz="2549" b="true">
                <a:solidFill>
                  <a:srgbClr val="2C3249"/>
                </a:solidFill>
                <a:latin typeface="Canva Sans Bold"/>
                <a:ea typeface="Canva Sans Bold"/>
                <a:cs typeface="Canva Sans Bold"/>
                <a:sym typeface="Canva Sans Bold"/>
              </a:rPr>
              <a:t>CREATE DATABASE QLCT</a:t>
            </a:r>
          </a:p>
          <a:p>
            <a:pPr algn="just">
              <a:lnSpc>
                <a:spcPts val="3569"/>
              </a:lnSpc>
            </a:pPr>
            <a:r>
              <a:rPr lang="en-US" sz="2549" b="true">
                <a:solidFill>
                  <a:srgbClr val="2C3249"/>
                </a:solidFill>
                <a:latin typeface="Canva Sans Bold"/>
                <a:ea typeface="Canva Sans Bold"/>
                <a:cs typeface="Canva Sans Bold"/>
                <a:sym typeface="Canva Sans Bold"/>
              </a:rPr>
              <a:t>GO</a:t>
            </a:r>
          </a:p>
          <a:p>
            <a:pPr algn="just">
              <a:lnSpc>
                <a:spcPts val="3569"/>
              </a:lnSpc>
            </a:pPr>
            <a:r>
              <a:rPr lang="en-US" sz="2549" b="true">
                <a:solidFill>
                  <a:srgbClr val="2C3249"/>
                </a:solidFill>
                <a:latin typeface="Canva Sans Bold"/>
                <a:ea typeface="Canva Sans Bold"/>
                <a:cs typeface="Canva Sans Bold"/>
                <a:sym typeface="Canva Sans Bold"/>
              </a:rPr>
              <a:t>USE QLCT</a:t>
            </a:r>
          </a:p>
          <a:p>
            <a:pPr algn="just">
              <a:lnSpc>
                <a:spcPts val="3569"/>
              </a:lnSpc>
            </a:pPr>
            <a:r>
              <a:rPr lang="en-US" b="true" sz="2549">
                <a:solidFill>
                  <a:srgbClr val="2C3249"/>
                </a:solidFill>
                <a:latin typeface="Canva Sans Bold"/>
                <a:ea typeface="Canva Sans Bold"/>
                <a:cs typeface="Canva Sans Bold"/>
                <a:sym typeface="Canva Sans Bold"/>
              </a:rPr>
              <a:t>GO</a:t>
            </a:r>
          </a:p>
        </p:txBody>
      </p:sp>
      <p:sp>
        <p:nvSpPr>
          <p:cNvPr name="TextBox 7" id="7"/>
          <p:cNvSpPr txBox="true"/>
          <p:nvPr/>
        </p:nvSpPr>
        <p:spPr>
          <a:xfrm rot="0">
            <a:off x="8258696" y="2699586"/>
            <a:ext cx="8740332" cy="7145661"/>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 TẠO BẢNG</a:t>
            </a:r>
          </a:p>
          <a:p>
            <a:pPr algn="just" marL="550492" indent="-275246" lvl="1">
              <a:lnSpc>
                <a:spcPts val="3569"/>
              </a:lnSpc>
              <a:buFont typeface="Arial"/>
              <a:buChar char="•"/>
            </a:pPr>
            <a:r>
              <a:rPr lang="en-US" b="true" sz="2549">
                <a:solidFill>
                  <a:srgbClr val="2C3249"/>
                </a:solidFill>
                <a:latin typeface="Canva Sans Bold"/>
                <a:ea typeface="Canva Sans Bold"/>
                <a:cs typeface="Canva Sans Bold"/>
                <a:sym typeface="Canva Sans Bold"/>
              </a:rPr>
              <a:t> CUNGCAP_THIETBI</a:t>
            </a:r>
          </a:p>
          <a:p>
            <a:pPr algn="just">
              <a:lnSpc>
                <a:spcPts val="3569"/>
              </a:lnSpc>
            </a:pPr>
            <a:r>
              <a:rPr lang="en-US" sz="2549" b="true">
                <a:solidFill>
                  <a:srgbClr val="2C3249"/>
                </a:solidFill>
                <a:latin typeface="Canva Sans Bold"/>
                <a:ea typeface="Canva Sans Bold"/>
                <a:cs typeface="Canva Sans Bold"/>
                <a:sym typeface="Canva Sans Bold"/>
              </a:rPr>
              <a:t>CREATE TABLE CungCap_ThietBi (</a:t>
            </a:r>
          </a:p>
          <a:p>
            <a:pPr algn="just">
              <a:lnSpc>
                <a:spcPts val="3569"/>
              </a:lnSpc>
            </a:pPr>
            <a:r>
              <a:rPr lang="en-US" sz="2549" b="true">
                <a:solidFill>
                  <a:srgbClr val="2C3249"/>
                </a:solidFill>
                <a:latin typeface="Canva Sans Bold"/>
                <a:ea typeface="Canva Sans Bold"/>
                <a:cs typeface="Canva Sans Bold"/>
                <a:sym typeface="Canva Sans Bold"/>
              </a:rPr>
              <a:t>  MaPB INT,</a:t>
            </a:r>
          </a:p>
          <a:p>
            <a:pPr algn="just">
              <a:lnSpc>
                <a:spcPts val="3569"/>
              </a:lnSpc>
            </a:pPr>
            <a:r>
              <a:rPr lang="en-US" sz="2549" b="true">
                <a:solidFill>
                  <a:srgbClr val="2C3249"/>
                </a:solidFill>
                <a:latin typeface="Canva Sans Bold"/>
                <a:ea typeface="Canva Sans Bold"/>
                <a:cs typeface="Canva Sans Bold"/>
                <a:sym typeface="Canva Sans Bold"/>
              </a:rPr>
              <a:t>  MaNCC VARCHAR(10),</a:t>
            </a:r>
          </a:p>
          <a:p>
            <a:pPr algn="just">
              <a:lnSpc>
                <a:spcPts val="3569"/>
              </a:lnSpc>
            </a:pPr>
            <a:r>
              <a:rPr lang="en-US" sz="2549" b="true">
                <a:solidFill>
                  <a:srgbClr val="2C3249"/>
                </a:solidFill>
                <a:latin typeface="Canva Sans Bold"/>
                <a:ea typeface="Canva Sans Bold"/>
                <a:cs typeface="Canva Sans Bold"/>
                <a:sym typeface="Canva Sans Bold"/>
              </a:rPr>
              <a:t>  NgayLamViecGanNhat DATE,</a:t>
            </a:r>
          </a:p>
          <a:p>
            <a:pPr algn="just">
              <a:lnSpc>
                <a:spcPts val="3569"/>
              </a:lnSpc>
            </a:pPr>
            <a:r>
              <a:rPr lang="en-US" sz="2549" b="true">
                <a:solidFill>
                  <a:srgbClr val="2C3249"/>
                </a:solidFill>
                <a:latin typeface="Canva Sans Bold"/>
                <a:ea typeface="Canva Sans Bold"/>
                <a:cs typeface="Canva Sans Bold"/>
                <a:sym typeface="Canva Sans Bold"/>
              </a:rPr>
              <a:t>  PRIMARY KEY (MaPB, MaNCC),</a:t>
            </a:r>
          </a:p>
          <a:p>
            <a:pPr algn="just">
              <a:lnSpc>
                <a:spcPts val="3569"/>
              </a:lnSpc>
            </a:pPr>
            <a:r>
              <a:rPr lang="en-US" sz="2549" b="true">
                <a:solidFill>
                  <a:srgbClr val="2C3249"/>
                </a:solidFill>
                <a:latin typeface="Canva Sans Bold"/>
                <a:ea typeface="Canva Sans Bold"/>
                <a:cs typeface="Canva Sans Bold"/>
                <a:sym typeface="Canva Sans Bold"/>
              </a:rPr>
              <a:t>  FOREIGN KEY (MaPB) REFERENCES PhongBan(MaPB),</a:t>
            </a:r>
          </a:p>
          <a:p>
            <a:pPr algn="l">
              <a:lnSpc>
                <a:spcPts val="3569"/>
              </a:lnSpc>
            </a:pPr>
            <a:r>
              <a:rPr lang="en-US" sz="2549" b="true">
                <a:solidFill>
                  <a:srgbClr val="2C3249"/>
                </a:solidFill>
                <a:latin typeface="Canva Sans Bold"/>
                <a:ea typeface="Canva Sans Bold"/>
                <a:cs typeface="Canva Sans Bold"/>
                <a:sym typeface="Canva Sans Bold"/>
              </a:rPr>
              <a:t>FOREIGN KEY (MaNCC) REFERENCES NhaCungCap(MaNCC));</a:t>
            </a:r>
          </a:p>
          <a:p>
            <a:pPr algn="just" marL="550492" indent="-275246" lvl="1">
              <a:lnSpc>
                <a:spcPts val="3569"/>
              </a:lnSpc>
              <a:buFont typeface="Arial"/>
              <a:buChar char="•"/>
            </a:pPr>
            <a:r>
              <a:rPr lang="en-US" b="true" sz="2549">
                <a:solidFill>
                  <a:srgbClr val="2C3249"/>
                </a:solidFill>
                <a:latin typeface="Canva Sans Bold"/>
                <a:ea typeface="Canva Sans Bold"/>
                <a:cs typeface="Canva Sans Bold"/>
                <a:sym typeface="Canva Sans Bold"/>
              </a:rPr>
              <a:t>DUAN</a:t>
            </a:r>
          </a:p>
          <a:p>
            <a:pPr algn="just">
              <a:lnSpc>
                <a:spcPts val="3569"/>
              </a:lnSpc>
            </a:pPr>
            <a:r>
              <a:rPr lang="en-US" sz="2549" b="true">
                <a:solidFill>
                  <a:srgbClr val="2C3249"/>
                </a:solidFill>
                <a:latin typeface="Canva Sans Bold"/>
                <a:ea typeface="Canva Sans Bold"/>
                <a:cs typeface="Canva Sans Bold"/>
                <a:sym typeface="Canva Sans Bold"/>
              </a:rPr>
              <a:t>CREATE TABLE DuAn (</a:t>
            </a:r>
          </a:p>
          <a:p>
            <a:pPr algn="just">
              <a:lnSpc>
                <a:spcPts val="3569"/>
              </a:lnSpc>
            </a:pPr>
            <a:r>
              <a:rPr lang="en-US" sz="2549" b="true">
                <a:solidFill>
                  <a:srgbClr val="2C3249"/>
                </a:solidFill>
                <a:latin typeface="Canva Sans Bold"/>
                <a:ea typeface="Canva Sans Bold"/>
                <a:cs typeface="Canva Sans Bold"/>
                <a:sym typeface="Canva Sans Bold"/>
              </a:rPr>
              <a:t>  MaDA VARCHAR(10) PRIMARY KEY,</a:t>
            </a:r>
          </a:p>
          <a:p>
            <a:pPr algn="just">
              <a:lnSpc>
                <a:spcPts val="3569"/>
              </a:lnSpc>
            </a:pPr>
            <a:r>
              <a:rPr lang="en-US" sz="2549" b="true">
                <a:solidFill>
                  <a:srgbClr val="2C3249"/>
                </a:solidFill>
                <a:latin typeface="Canva Sans Bold"/>
                <a:ea typeface="Canva Sans Bold"/>
                <a:cs typeface="Canva Sans Bold"/>
                <a:sym typeface="Canva Sans Bold"/>
              </a:rPr>
              <a:t>  TenDA NVARCHAR(100),</a:t>
            </a:r>
          </a:p>
          <a:p>
            <a:pPr algn="just">
              <a:lnSpc>
                <a:spcPts val="3569"/>
              </a:lnSpc>
            </a:pPr>
            <a:r>
              <a:rPr lang="en-US" sz="2549" b="true">
                <a:solidFill>
                  <a:srgbClr val="2C3249"/>
                </a:solidFill>
                <a:latin typeface="Canva Sans Bold"/>
                <a:ea typeface="Canva Sans Bold"/>
                <a:cs typeface="Canva Sans Bold"/>
                <a:sym typeface="Canva Sans Bold"/>
              </a:rPr>
              <a:t>  KinhPhi MONEY,</a:t>
            </a:r>
          </a:p>
          <a:p>
            <a:pPr algn="just">
              <a:lnSpc>
                <a:spcPts val="3569"/>
              </a:lnSpc>
            </a:pPr>
            <a:r>
              <a:rPr lang="en-US" b="true" sz="2549">
                <a:solidFill>
                  <a:srgbClr val="2C3249"/>
                </a:solidFill>
                <a:latin typeface="Canva Sans Bold"/>
                <a:ea typeface="Canva Sans Bold"/>
                <a:cs typeface="Canva Sans Bold"/>
                <a:sym typeface="Canva Sans Bold"/>
              </a:rPr>
              <a:t>  ThanhPho NVARCHAR(100));</a:t>
            </a:r>
          </a:p>
        </p:txBody>
      </p:sp>
      <p:sp>
        <p:nvSpPr>
          <p:cNvPr name="TextBox 8" id="8"/>
          <p:cNvSpPr txBox="true"/>
          <p:nvPr/>
        </p:nvSpPr>
        <p:spPr>
          <a:xfrm rot="0">
            <a:off x="1977938" y="557115"/>
            <a:ext cx="2320821" cy="741095"/>
          </a:xfrm>
          <a:prstGeom prst="rect">
            <a:avLst/>
          </a:prstGeom>
        </p:spPr>
        <p:txBody>
          <a:bodyPr anchor="t" rtlCol="false" tIns="0" lIns="0" bIns="0" rIns="0">
            <a:spAutoFit/>
          </a:bodyPr>
          <a:lstStyle/>
          <a:p>
            <a:pPr algn="l">
              <a:lnSpc>
                <a:spcPts val="5648"/>
              </a:lnSpc>
            </a:pPr>
            <a:r>
              <a:rPr lang="en-US" sz="5379">
                <a:solidFill>
                  <a:srgbClr val="C4459F"/>
                </a:solidFill>
                <a:latin typeface="Anton"/>
                <a:ea typeface="Anton"/>
                <a:cs typeface="Anton"/>
                <a:sym typeface="Anton"/>
              </a:rPr>
              <a:t>CÂU 3</a:t>
            </a:r>
          </a:p>
        </p:txBody>
      </p:sp>
      <p:sp>
        <p:nvSpPr>
          <p:cNvPr name="TextBox 9" id="9"/>
          <p:cNvSpPr txBox="true"/>
          <p:nvPr/>
        </p:nvSpPr>
        <p:spPr>
          <a:xfrm rot="0">
            <a:off x="609269" y="1768918"/>
            <a:ext cx="5764566" cy="839708"/>
          </a:xfrm>
          <a:prstGeom prst="rect">
            <a:avLst/>
          </a:prstGeom>
        </p:spPr>
        <p:txBody>
          <a:bodyPr anchor="t" rtlCol="false" tIns="0" lIns="0" bIns="0" rIns="0">
            <a:spAutoFit/>
          </a:bodyPr>
          <a:lstStyle/>
          <a:p>
            <a:pPr algn="l">
              <a:lnSpc>
                <a:spcPts val="6383"/>
              </a:lnSpc>
            </a:pPr>
            <a:r>
              <a:rPr lang="en-US" sz="6079" spc="857">
                <a:solidFill>
                  <a:srgbClr val="C4459F"/>
                </a:solidFill>
                <a:latin typeface="Anton"/>
                <a:ea typeface="Anton"/>
                <a:cs typeface="Anton"/>
                <a:sym typeface="Anton"/>
              </a:rPr>
              <a:t>TẠO DATABASE</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5896" y="2935455"/>
            <a:ext cx="4742605" cy="4199361"/>
          </a:xfrm>
          <a:custGeom>
            <a:avLst/>
            <a:gdLst/>
            <a:ahLst/>
            <a:cxnLst/>
            <a:rect r="r" b="b" t="t" l="l"/>
            <a:pathLst>
              <a:path h="4199361" w="4742605">
                <a:moveTo>
                  <a:pt x="0" y="0"/>
                </a:moveTo>
                <a:lnTo>
                  <a:pt x="4742605" y="0"/>
                </a:lnTo>
                <a:lnTo>
                  <a:pt x="4742605" y="4199361"/>
                </a:lnTo>
                <a:lnTo>
                  <a:pt x="0" y="4199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34683" y="615165"/>
            <a:ext cx="10198839" cy="1784350"/>
          </a:xfrm>
          <a:prstGeom prst="rect">
            <a:avLst/>
          </a:prstGeom>
        </p:spPr>
        <p:txBody>
          <a:bodyPr anchor="t" rtlCol="false" tIns="0" lIns="0" bIns="0" rIns="0">
            <a:spAutoFit/>
          </a:bodyPr>
          <a:lstStyle/>
          <a:p>
            <a:pPr algn="l">
              <a:lnSpc>
                <a:spcPts val="3500"/>
              </a:lnSpc>
            </a:pPr>
            <a:r>
              <a:rPr lang="en-US" sz="3500">
                <a:solidFill>
                  <a:srgbClr val="000000"/>
                </a:solidFill>
                <a:latin typeface="Anton"/>
                <a:ea typeface="Anton"/>
                <a:cs typeface="Anton"/>
                <a:sym typeface="Anton"/>
              </a:rPr>
              <a:t>5/ GIẢ SỬ TA CÓ LƯỢC ĐỒ QUAN HỆ Q(C,D,E,G,H,K) VÀ TẬP PHỤ THUỘC HÀM F NHƯ SAU;</a:t>
            </a:r>
          </a:p>
          <a:p>
            <a:pPr algn="l">
              <a:lnSpc>
                <a:spcPts val="3500"/>
              </a:lnSpc>
            </a:pPr>
            <a:r>
              <a:rPr lang="en-US" sz="3500">
                <a:solidFill>
                  <a:srgbClr val="000000"/>
                </a:solidFill>
                <a:latin typeface="Anton"/>
                <a:ea typeface="Anton"/>
                <a:cs typeface="Anton"/>
                <a:sym typeface="Anton"/>
              </a:rPr>
              <a:t> F = {CK→ H; C →D; E→C; E →G; CK →E}</a:t>
            </a:r>
          </a:p>
          <a:p>
            <a:pPr algn="l">
              <a:lnSpc>
                <a:spcPts val="3500"/>
              </a:lnSpc>
              <a:spcBef>
                <a:spcPct val="0"/>
              </a:spcBef>
            </a:pPr>
            <a:r>
              <a:rPr lang="en-US" sz="3500">
                <a:solidFill>
                  <a:srgbClr val="000000"/>
                </a:solidFill>
                <a:latin typeface="Anton"/>
                <a:ea typeface="Anton"/>
                <a:cs typeface="Anton"/>
                <a:sym typeface="Anton"/>
              </a:rPr>
              <a:t>  c) Xác định dạng chuẩn của Q.</a:t>
            </a:r>
          </a:p>
        </p:txBody>
      </p:sp>
      <p:sp>
        <p:nvSpPr>
          <p:cNvPr name="TextBox 5" id="5"/>
          <p:cNvSpPr txBox="true"/>
          <p:nvPr/>
        </p:nvSpPr>
        <p:spPr>
          <a:xfrm rot="0">
            <a:off x="6434683" y="2906880"/>
            <a:ext cx="10824617" cy="5226775"/>
          </a:xfrm>
          <a:prstGeom prst="rect">
            <a:avLst/>
          </a:prstGeom>
        </p:spPr>
        <p:txBody>
          <a:bodyPr anchor="t" rtlCol="false" tIns="0" lIns="0" bIns="0" rIns="0">
            <a:spAutoFit/>
          </a:bodyPr>
          <a:lstStyle/>
          <a:p>
            <a:pPr algn="l" marL="689357" indent="-344678" lvl="1">
              <a:lnSpc>
                <a:spcPts val="4150"/>
              </a:lnSpc>
              <a:buFont typeface="Arial"/>
              <a:buChar char="•"/>
            </a:pPr>
            <a:r>
              <a:rPr lang="en-US" b="true" sz="3192">
                <a:solidFill>
                  <a:srgbClr val="000000"/>
                </a:solidFill>
                <a:latin typeface="Montserrat Bold"/>
                <a:ea typeface="Montserrat Bold"/>
                <a:cs typeface="Montserrat Bold"/>
                <a:sym typeface="Montserrat Bold"/>
              </a:rPr>
              <a:t>Kiểm tra 2NF:</a:t>
            </a:r>
          </a:p>
          <a:p>
            <a:pPr algn="l">
              <a:lnSpc>
                <a:spcPts val="4150"/>
              </a:lnSpc>
            </a:pPr>
            <a:r>
              <a:rPr lang="en-US" sz="3192" b="true">
                <a:solidFill>
                  <a:srgbClr val="000000"/>
                </a:solidFill>
                <a:latin typeface="Montserrat Medium"/>
                <a:ea typeface="Montserrat Medium"/>
                <a:cs typeface="Montserrat Medium"/>
                <a:sym typeface="Montserrat Medium"/>
              </a:rPr>
              <a:t>C → D: C là một phần của khóa {C,K}, suy ra D (không khóa). Vi phạm 2NF</a:t>
            </a:r>
          </a:p>
          <a:p>
            <a:pPr algn="l">
              <a:lnSpc>
                <a:spcPts val="4150"/>
              </a:lnSpc>
            </a:pPr>
            <a:r>
              <a:rPr lang="en-US" sz="3192" b="true">
                <a:solidFill>
                  <a:srgbClr val="000000"/>
                </a:solidFill>
                <a:latin typeface="Montserrat Medium"/>
                <a:ea typeface="Montserrat Medium"/>
                <a:cs typeface="Montserrat Medium"/>
                <a:sym typeface="Montserrat Medium"/>
              </a:rPr>
              <a:t>E → G: E là một phần của khóa {E,K}, suy ra G (không khóa). Vi phạm 2NF</a:t>
            </a:r>
          </a:p>
          <a:p>
            <a:pPr algn="l">
              <a:lnSpc>
                <a:spcPts val="4150"/>
              </a:lnSpc>
            </a:pPr>
            <a:r>
              <a:rPr lang="en-US" sz="3192" b="true">
                <a:solidFill>
                  <a:srgbClr val="000000"/>
                </a:solidFill>
                <a:latin typeface="Montserrat Medium"/>
                <a:ea typeface="Montserrat Medium"/>
                <a:cs typeface="Montserrat Medium"/>
                <a:sym typeface="Montserrat Medium"/>
              </a:rPr>
              <a:t>E → C: E suy ra C (thuộc khóa), không vi phạm</a:t>
            </a:r>
          </a:p>
          <a:p>
            <a:pPr algn="l">
              <a:lnSpc>
                <a:spcPts val="4150"/>
              </a:lnSpc>
            </a:pPr>
            <a:r>
              <a:rPr lang="en-US" sz="3192" b="true">
                <a:solidFill>
                  <a:srgbClr val="000000"/>
                </a:solidFill>
                <a:latin typeface="Montserrat Medium"/>
                <a:ea typeface="Montserrat Medium"/>
                <a:cs typeface="Montserrat Medium"/>
                <a:sym typeface="Montserrat Medium"/>
              </a:rPr>
              <a:t>CK → H, CK → E: CK là toàn bộ khóa, không vi phạm.</a:t>
            </a:r>
          </a:p>
          <a:p>
            <a:pPr algn="l">
              <a:lnSpc>
                <a:spcPts val="4150"/>
              </a:lnSpc>
            </a:pPr>
            <a:r>
              <a:rPr lang="en-US" sz="3192" b="true">
                <a:solidFill>
                  <a:srgbClr val="000000"/>
                </a:solidFill>
                <a:latin typeface="Montserrat Medium"/>
                <a:ea typeface="Montserrat Medium"/>
                <a:cs typeface="Montserrat Medium"/>
                <a:sym typeface="Montserrat Medium"/>
              </a:rPr>
              <a:t>Vì có C → D và E → G vi phạm 2NF, lược đồ Q không ở dạng 2NF.</a:t>
            </a:r>
          </a:p>
          <a:p>
            <a:pPr algn="l">
              <a:lnSpc>
                <a:spcPts val="4150"/>
              </a:lnSpc>
            </a:pPr>
          </a:p>
        </p:txBody>
      </p:sp>
      <p:sp>
        <p:nvSpPr>
          <p:cNvPr name="TextBox 6" id="6"/>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5896" y="2935455"/>
            <a:ext cx="4742605" cy="4199361"/>
          </a:xfrm>
          <a:custGeom>
            <a:avLst/>
            <a:gdLst/>
            <a:ahLst/>
            <a:cxnLst/>
            <a:rect r="r" b="b" t="t" l="l"/>
            <a:pathLst>
              <a:path h="4199361" w="4742605">
                <a:moveTo>
                  <a:pt x="0" y="0"/>
                </a:moveTo>
                <a:lnTo>
                  <a:pt x="4742605" y="0"/>
                </a:lnTo>
                <a:lnTo>
                  <a:pt x="4742605" y="4199361"/>
                </a:lnTo>
                <a:lnTo>
                  <a:pt x="0" y="41993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1884" y="3947393"/>
            <a:ext cx="2541169" cy="2476071"/>
          </a:xfrm>
          <a:custGeom>
            <a:avLst/>
            <a:gdLst/>
            <a:ahLst/>
            <a:cxnLst/>
            <a:rect r="r" b="b" t="t" l="l"/>
            <a:pathLst>
              <a:path h="2476071" w="2541169">
                <a:moveTo>
                  <a:pt x="0" y="0"/>
                </a:moveTo>
                <a:lnTo>
                  <a:pt x="2541168" y="0"/>
                </a:lnTo>
                <a:lnTo>
                  <a:pt x="2541168" y="2476072"/>
                </a:lnTo>
                <a:lnTo>
                  <a:pt x="0" y="2476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434683" y="615165"/>
            <a:ext cx="10198839" cy="1784350"/>
          </a:xfrm>
          <a:prstGeom prst="rect">
            <a:avLst/>
          </a:prstGeom>
        </p:spPr>
        <p:txBody>
          <a:bodyPr anchor="t" rtlCol="false" tIns="0" lIns="0" bIns="0" rIns="0">
            <a:spAutoFit/>
          </a:bodyPr>
          <a:lstStyle/>
          <a:p>
            <a:pPr algn="l">
              <a:lnSpc>
                <a:spcPts val="3500"/>
              </a:lnSpc>
            </a:pPr>
            <a:r>
              <a:rPr lang="en-US" sz="3500">
                <a:solidFill>
                  <a:srgbClr val="000000"/>
                </a:solidFill>
                <a:latin typeface="Anton"/>
                <a:ea typeface="Anton"/>
                <a:cs typeface="Anton"/>
                <a:sym typeface="Anton"/>
              </a:rPr>
              <a:t>5/ GIẢ SỬ TA CÓ LƯỢC ĐỒ QUAN HỆ Q(C,D,E,G,H,K) VÀ TẬP PHỤ THUỘC HÀM F NHƯ SAU;</a:t>
            </a:r>
          </a:p>
          <a:p>
            <a:pPr algn="l">
              <a:lnSpc>
                <a:spcPts val="3500"/>
              </a:lnSpc>
            </a:pPr>
            <a:r>
              <a:rPr lang="en-US" sz="3500">
                <a:solidFill>
                  <a:srgbClr val="000000"/>
                </a:solidFill>
                <a:latin typeface="Anton"/>
                <a:ea typeface="Anton"/>
                <a:cs typeface="Anton"/>
                <a:sym typeface="Anton"/>
              </a:rPr>
              <a:t> F = {CK→ H; C →D; E→C; E →G; CK →E}</a:t>
            </a:r>
          </a:p>
          <a:p>
            <a:pPr algn="l">
              <a:lnSpc>
                <a:spcPts val="3500"/>
              </a:lnSpc>
              <a:spcBef>
                <a:spcPct val="0"/>
              </a:spcBef>
            </a:pPr>
            <a:r>
              <a:rPr lang="en-US" sz="3500">
                <a:solidFill>
                  <a:srgbClr val="000000"/>
                </a:solidFill>
                <a:latin typeface="Anton"/>
                <a:ea typeface="Anton"/>
                <a:cs typeface="Anton"/>
                <a:sym typeface="Anton"/>
              </a:rPr>
              <a:t>  c) Xác định dạng chuẩn của Q.</a:t>
            </a:r>
          </a:p>
        </p:txBody>
      </p:sp>
      <p:sp>
        <p:nvSpPr>
          <p:cNvPr name="TextBox 5" id="5"/>
          <p:cNvSpPr txBox="true"/>
          <p:nvPr/>
        </p:nvSpPr>
        <p:spPr>
          <a:xfrm rot="0">
            <a:off x="6434683" y="2906880"/>
            <a:ext cx="10824617" cy="4702900"/>
          </a:xfrm>
          <a:prstGeom prst="rect">
            <a:avLst/>
          </a:prstGeom>
        </p:spPr>
        <p:txBody>
          <a:bodyPr anchor="t" rtlCol="false" tIns="0" lIns="0" bIns="0" rIns="0">
            <a:spAutoFit/>
          </a:bodyPr>
          <a:lstStyle/>
          <a:p>
            <a:pPr algn="l" marL="689357" indent="-344678" lvl="1">
              <a:lnSpc>
                <a:spcPts val="4150"/>
              </a:lnSpc>
              <a:buFont typeface="Arial"/>
              <a:buChar char="•"/>
            </a:pPr>
            <a:r>
              <a:rPr lang="en-US" b="true" sz="3192">
                <a:solidFill>
                  <a:srgbClr val="000000"/>
                </a:solidFill>
                <a:latin typeface="Montserrat Bold"/>
                <a:ea typeface="Montserrat Bold"/>
                <a:cs typeface="Montserrat Bold"/>
                <a:sym typeface="Montserrat Bold"/>
              </a:rPr>
              <a:t>Kiểm tra 1NF:</a:t>
            </a:r>
          </a:p>
          <a:p>
            <a:pPr algn="l">
              <a:lnSpc>
                <a:spcPts val="4150"/>
              </a:lnSpc>
            </a:pPr>
            <a:r>
              <a:rPr lang="en-US" sz="3192" b="true">
                <a:solidFill>
                  <a:srgbClr val="000000"/>
                </a:solidFill>
                <a:latin typeface="Montserrat Medium"/>
                <a:ea typeface="Montserrat Medium"/>
                <a:cs typeface="Montserrat Medium"/>
                <a:sym typeface="Montserrat Medium"/>
              </a:rPr>
              <a:t>Lược đồ ở dạng 1NF nếu tất cả thuộc tính đều có giá trị đơn. Vì Q là lược đồ quan hệ với các thuộc tính C, D, E, G, H, K, giả sử mỗi thuộc tính có giá trị đơn, nên Q ở dạng 1NF.</a:t>
            </a:r>
          </a:p>
          <a:p>
            <a:pPr algn="l">
              <a:lnSpc>
                <a:spcPts val="4150"/>
              </a:lnSpc>
            </a:pPr>
            <a:r>
              <a:rPr lang="en-US" sz="3192" b="true">
                <a:solidFill>
                  <a:srgbClr val="000000"/>
                </a:solidFill>
                <a:latin typeface="Montserrat Medium"/>
                <a:ea typeface="Montserrat Medium"/>
                <a:cs typeface="Montserrat Medium"/>
                <a:sym typeface="Montserrat Medium"/>
              </a:rPr>
              <a:t>ð Lược đồ Q ở dạng 1NF, nhưng không đạt 2NF, 3NF, hay BCNF do các phụ thuộc C → D và E → G vi phạm.</a:t>
            </a:r>
          </a:p>
          <a:p>
            <a:pPr algn="l">
              <a:lnSpc>
                <a:spcPts val="4150"/>
              </a:lnSpc>
            </a:pPr>
          </a:p>
          <a:p>
            <a:pPr algn="l">
              <a:lnSpc>
                <a:spcPts val="4150"/>
              </a:lnSpc>
            </a:pPr>
          </a:p>
        </p:txBody>
      </p:sp>
      <p:sp>
        <p:nvSpPr>
          <p:cNvPr name="TextBox 6" id="6"/>
          <p:cNvSpPr txBox="true"/>
          <p:nvPr/>
        </p:nvSpPr>
        <p:spPr>
          <a:xfrm rot="0">
            <a:off x="1028700" y="628015"/>
            <a:ext cx="4702268" cy="763270"/>
          </a:xfrm>
          <a:prstGeom prst="rect">
            <a:avLst/>
          </a:prstGeom>
        </p:spPr>
        <p:txBody>
          <a:bodyPr anchor="t" rtlCol="false" tIns="0" lIns="0" bIns="0" rIns="0">
            <a:spAutoFit/>
          </a:bodyPr>
          <a:lstStyle/>
          <a:p>
            <a:pPr algn="l">
              <a:lnSpc>
                <a:spcPts val="3079"/>
              </a:lnSpc>
            </a:pPr>
            <a:r>
              <a:rPr lang="en-US" sz="2199" b="true">
                <a:solidFill>
                  <a:srgbClr val="000000"/>
                </a:solidFill>
                <a:latin typeface="Montserrat Bold"/>
                <a:ea typeface="Montserrat Bold"/>
                <a:cs typeface="Montserrat Bold"/>
                <a:sym typeface="Montserrat Bold"/>
              </a:rPr>
              <a:t>CHUẨN HÓA DỮ LIỆU CÁ NHÂN </a:t>
            </a:r>
          </a:p>
          <a:p>
            <a:pPr algn="l">
              <a:lnSpc>
                <a:spcPts val="3079"/>
              </a:lnSpc>
              <a:spcBef>
                <a:spcPct val="0"/>
              </a:spcBef>
            </a:pPr>
            <a:r>
              <a:rPr lang="en-US" sz="2199">
                <a:solidFill>
                  <a:srgbClr val="000000"/>
                </a:solidFill>
                <a:latin typeface="Montserrat"/>
                <a:ea typeface="Montserrat"/>
                <a:cs typeface="Montserrat"/>
                <a:sym typeface="Montserrat"/>
              </a:rPr>
              <a:t>Phan Trọng Phúc</a:t>
            </a:r>
          </a:p>
        </p:txBody>
      </p:sp>
    </p:spTree>
  </p:cSld>
  <p:clrMapOvr>
    <a:masterClrMapping/>
  </p:clrMapOvr>
</p:sld>
</file>

<file path=ppt/slides/slide82.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412310" y="1650672"/>
            <a:ext cx="19112620" cy="6623706"/>
          </a:xfrm>
          <a:prstGeom prst="rect">
            <a:avLst/>
          </a:prstGeom>
        </p:spPr>
        <p:txBody>
          <a:bodyPr anchor="t" rtlCol="false" tIns="0" lIns="0" bIns="0" rIns="0">
            <a:spAutoFit/>
          </a:bodyPr>
          <a:lstStyle/>
          <a:p>
            <a:pPr algn="ctr">
              <a:lnSpc>
                <a:spcPts val="26563"/>
              </a:lnSpc>
              <a:spcBef>
                <a:spcPct val="0"/>
              </a:spcBef>
            </a:pPr>
            <a:r>
              <a:rPr lang="en-US" b="true" sz="18974">
                <a:solidFill>
                  <a:srgbClr val="000000"/>
                </a:solidFill>
                <a:latin typeface="Montserrat Bold"/>
                <a:ea typeface="Montserrat Bold"/>
                <a:cs typeface="Montserrat Bold"/>
                <a:sym typeface="Montserrat Bold"/>
              </a:rPr>
              <a:t>HOÀNG TRỌNG</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796981" y="51852"/>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9298532" y="459416"/>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CHUẨN HOÁ</a:t>
            </a:r>
          </a:p>
        </p:txBody>
      </p:sp>
      <p:sp>
        <p:nvSpPr>
          <p:cNvPr name="TextBox 18" id="18"/>
          <p:cNvSpPr txBox="true"/>
          <p:nvPr/>
        </p:nvSpPr>
        <p:spPr>
          <a:xfrm rot="0">
            <a:off x="732035" y="3280882"/>
            <a:ext cx="8115300" cy="5313687"/>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5/ Hãy tìm tất cả các khóa cho lược đồ quan hệ sau:</a:t>
            </a:r>
          </a:p>
          <a:p>
            <a:pPr algn="just">
              <a:lnSpc>
                <a:spcPts val="4269"/>
              </a:lnSpc>
            </a:pPr>
            <a:r>
              <a:rPr lang="en-US" sz="3049">
                <a:solidFill>
                  <a:srgbClr val="2C3249"/>
                </a:solidFill>
                <a:latin typeface="Canva Sans"/>
                <a:ea typeface="Canva Sans"/>
                <a:cs typeface="Canva Sans"/>
                <a:sym typeface="Canva Sans"/>
              </a:rPr>
              <a:t>Q(BROKER,OFFICE,STOCK,QUANTITY,INVESTOR,DIVIDENT)</a:t>
            </a:r>
          </a:p>
          <a:p>
            <a:pPr algn="just">
              <a:lnSpc>
                <a:spcPts val="4269"/>
              </a:lnSpc>
            </a:pPr>
            <a:r>
              <a:rPr lang="en-US" sz="3049">
                <a:solidFill>
                  <a:srgbClr val="2C3249"/>
                </a:solidFill>
                <a:latin typeface="Canva Sans"/>
                <a:ea typeface="Canva Sans"/>
                <a:cs typeface="Canva Sans"/>
                <a:sym typeface="Canva Sans"/>
              </a:rPr>
              <a:t>F={STOCK → DIVIDENT</a:t>
            </a:r>
          </a:p>
          <a:p>
            <a:pPr algn="just">
              <a:lnSpc>
                <a:spcPts val="4269"/>
              </a:lnSpc>
            </a:pPr>
            <a:r>
              <a:rPr lang="en-US" sz="3049">
                <a:solidFill>
                  <a:srgbClr val="2C3249"/>
                </a:solidFill>
                <a:latin typeface="Canva Sans"/>
                <a:ea typeface="Canva Sans"/>
                <a:cs typeface="Canva Sans"/>
                <a:sym typeface="Canva Sans"/>
              </a:rPr>
              <a:t>INVESTOR → BROKER</a:t>
            </a:r>
          </a:p>
          <a:p>
            <a:pPr algn="just">
              <a:lnSpc>
                <a:spcPts val="4269"/>
              </a:lnSpc>
            </a:pPr>
            <a:r>
              <a:rPr lang="en-US" sz="3049">
                <a:solidFill>
                  <a:srgbClr val="2C3249"/>
                </a:solidFill>
                <a:latin typeface="Canva Sans"/>
                <a:ea typeface="Canva Sans"/>
                <a:cs typeface="Canva Sans"/>
                <a:sym typeface="Canva Sans"/>
              </a:rPr>
              <a:t>INVESTOR,STOCK → QUANTITY</a:t>
            </a:r>
          </a:p>
          <a:p>
            <a:pPr algn="just">
              <a:lnSpc>
                <a:spcPts val="4269"/>
              </a:lnSpc>
            </a:pPr>
            <a:r>
              <a:rPr lang="en-US" sz="3049">
                <a:solidFill>
                  <a:srgbClr val="2C3249"/>
                </a:solidFill>
                <a:latin typeface="Canva Sans"/>
                <a:ea typeface="Canva Sans"/>
                <a:cs typeface="Canva Sans"/>
                <a:sym typeface="Canva Sans"/>
              </a:rPr>
              <a:t>BROKER → OFFICE }</a:t>
            </a:r>
          </a:p>
          <a:p>
            <a:pPr algn="just">
              <a:lnSpc>
                <a:spcPts val="4269"/>
              </a:lnSpc>
            </a:pPr>
          </a:p>
          <a:p>
            <a:pPr algn="just">
              <a:lnSpc>
                <a:spcPts val="4269"/>
              </a:lnSpc>
            </a:pP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165946">
            <a:off x="12270230" y="241981"/>
            <a:ext cx="9272857" cy="9092355"/>
            <a:chOff x="0" y="0"/>
            <a:chExt cx="812800" cy="796978"/>
          </a:xfrm>
        </p:grpSpPr>
        <p:sp>
          <p:nvSpPr>
            <p:cNvPr name="Freeform 3" id="3"/>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694109">
            <a:off x="12837827" y="859041"/>
            <a:ext cx="8014237" cy="785823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788823" y="-286238"/>
            <a:ext cx="9544538" cy="95445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1" id="11"/>
          <p:cNvPicPr>
            <a:picLocks noChangeAspect="true"/>
          </p:cNvPicPr>
          <p:nvPr/>
        </p:nvPicPr>
        <p:blipFill>
          <a:blip r:embed="rId2"/>
          <a:srcRect l="0" t="0" r="0" b="0"/>
          <a:stretch>
            <a:fillRect/>
          </a:stretch>
        </p:blipFill>
        <p:spPr>
          <a:xfrm flipH="true" flipV="false" rot="0">
            <a:off x="14239025" y="477328"/>
            <a:ext cx="3958208" cy="1899940"/>
          </a:xfrm>
          <a:prstGeom prst="rect">
            <a:avLst/>
          </a:prstGeom>
        </p:spPr>
      </p:pic>
      <p:pic>
        <p:nvPicPr>
          <p:cNvPr name="Picture 12" id="12"/>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3" id="13"/>
          <p:cNvSpPr txBox="true"/>
          <p:nvPr/>
        </p:nvSpPr>
        <p:spPr>
          <a:xfrm rot="0">
            <a:off x="5375247"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14" id="14"/>
          <p:cNvSpPr txBox="true"/>
          <p:nvPr/>
        </p:nvSpPr>
        <p:spPr>
          <a:xfrm rot="0">
            <a:off x="4443905" y="26095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CHUẨN HOÁ</a:t>
            </a:r>
          </a:p>
        </p:txBody>
      </p:sp>
      <p:sp>
        <p:nvSpPr>
          <p:cNvPr name="TextBox 15" id="15"/>
          <p:cNvSpPr txBox="true"/>
          <p:nvPr/>
        </p:nvSpPr>
        <p:spPr>
          <a:xfrm rot="0">
            <a:off x="386255" y="1784676"/>
            <a:ext cx="8115300" cy="7447287"/>
          </a:xfrm>
          <a:prstGeom prst="rect">
            <a:avLst/>
          </a:prstGeom>
        </p:spPr>
        <p:txBody>
          <a:bodyPr anchor="t" rtlCol="false" tIns="0" lIns="0" bIns="0" rIns="0">
            <a:spAutoFit/>
          </a:bodyPr>
          <a:lstStyle/>
          <a:p>
            <a:pPr algn="just">
              <a:lnSpc>
                <a:spcPts val="4269"/>
              </a:lnSpc>
            </a:pPr>
            <a:r>
              <a:rPr lang="en-US" b="true" sz="3049">
                <a:solidFill>
                  <a:srgbClr val="2C3249"/>
                </a:solidFill>
                <a:latin typeface="Canva Sans Bold"/>
                <a:ea typeface="Canva Sans Bold"/>
                <a:cs typeface="Canva Sans Bold"/>
                <a:sym typeface="Canva Sans Bold"/>
              </a:rPr>
              <a:t>Bước 1: Xác định thuộc tính bắt buộc phải có trong khóa:</a:t>
            </a:r>
          </a:p>
          <a:p>
            <a:pPr algn="just">
              <a:lnSpc>
                <a:spcPts val="4269"/>
              </a:lnSpc>
            </a:pPr>
            <a:r>
              <a:rPr lang="en-US" sz="3049">
                <a:solidFill>
                  <a:srgbClr val="2C3249"/>
                </a:solidFill>
                <a:latin typeface="Canva Sans"/>
                <a:ea typeface="Canva Sans"/>
                <a:cs typeface="Canva Sans"/>
                <a:sym typeface="Canva Sans"/>
              </a:rPr>
              <a:t>Ta xét các thuộc tính không xuất hiện ở vế phải của bất kỳ phụ thuộc hàm nào. Những thuộc tính này không thể suy ra từ thuộc tính khác, nên phải có mặt trong khóa.</a:t>
            </a:r>
          </a:p>
          <a:p>
            <a:pPr algn="just">
              <a:lnSpc>
                <a:spcPts val="4269"/>
              </a:lnSpc>
            </a:pPr>
            <a:r>
              <a:rPr lang="en-US" sz="3049">
                <a:solidFill>
                  <a:srgbClr val="2C3249"/>
                </a:solidFill>
                <a:latin typeface="Canva Sans"/>
                <a:ea typeface="Canva Sans"/>
                <a:cs typeface="Canva Sans"/>
                <a:sym typeface="Canva Sans"/>
              </a:rPr>
              <a:t>Phân tích:</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Vế phải gồm: </a:t>
            </a:r>
            <a:r>
              <a:rPr lang="en-US" b="true" sz="3049">
                <a:solidFill>
                  <a:srgbClr val="2C3249"/>
                </a:solidFill>
                <a:latin typeface="Canva Sans Bold"/>
                <a:ea typeface="Canva Sans Bold"/>
                <a:cs typeface="Canva Sans Bold"/>
                <a:sym typeface="Canva Sans Bold"/>
              </a:rPr>
              <a:t>DIVIDENT, BROKER, QUANTITY, OFFICE</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Các thuộc tính không nằm ở vế phải: </a:t>
            </a:r>
            <a:r>
              <a:rPr lang="en-US" b="true" sz="3049">
                <a:solidFill>
                  <a:srgbClr val="2C3249"/>
                </a:solidFill>
                <a:latin typeface="Canva Sans Bold"/>
                <a:ea typeface="Canva Sans Bold"/>
                <a:cs typeface="Canva Sans Bold"/>
                <a:sym typeface="Canva Sans Bold"/>
              </a:rPr>
              <a:t>STOCK, INVESTOR</a:t>
            </a:r>
          </a:p>
          <a:p>
            <a:pPr algn="just">
              <a:lnSpc>
                <a:spcPts val="4269"/>
              </a:lnSpc>
            </a:pPr>
            <a:r>
              <a:rPr lang="en-US" sz="3049">
                <a:solidFill>
                  <a:srgbClr val="2C3249"/>
                </a:solidFill>
                <a:latin typeface="Canva Sans"/>
                <a:ea typeface="Canva Sans"/>
                <a:cs typeface="Canva Sans"/>
                <a:sym typeface="Canva Sans"/>
              </a:rPr>
              <a:t>→ Do đó, </a:t>
            </a:r>
            <a:r>
              <a:rPr lang="en-US" b="true" sz="3049">
                <a:solidFill>
                  <a:srgbClr val="2C3249"/>
                </a:solidFill>
                <a:latin typeface="Canva Sans Bold"/>
                <a:ea typeface="Canva Sans Bold"/>
                <a:cs typeface="Canva Sans Bold"/>
                <a:sym typeface="Canva Sans Bold"/>
              </a:rPr>
              <a:t>STOCK và INVESTOR</a:t>
            </a:r>
            <a:r>
              <a:rPr lang="en-US" sz="3049">
                <a:solidFill>
                  <a:srgbClr val="2C3249"/>
                </a:solidFill>
                <a:latin typeface="Canva Sans"/>
                <a:ea typeface="Canva Sans"/>
                <a:cs typeface="Canva Sans"/>
                <a:sym typeface="Canva Sans"/>
              </a:rPr>
              <a:t> bắt buộc phải có trong mọi khóa.</a:t>
            </a:r>
          </a:p>
          <a:p>
            <a:pPr algn="just">
              <a:lnSpc>
                <a:spcPts val="4269"/>
              </a:lnSpc>
            </a:pP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165946">
            <a:off x="12270230" y="241981"/>
            <a:ext cx="9272857" cy="9092355"/>
            <a:chOff x="0" y="0"/>
            <a:chExt cx="812800" cy="796978"/>
          </a:xfrm>
        </p:grpSpPr>
        <p:sp>
          <p:nvSpPr>
            <p:cNvPr name="Freeform 3" id="3"/>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694109">
            <a:off x="12837827" y="859041"/>
            <a:ext cx="8014237" cy="785823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788823" y="-286238"/>
            <a:ext cx="9544538" cy="95445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1" id="11"/>
          <p:cNvPicPr>
            <a:picLocks noChangeAspect="true"/>
          </p:cNvPicPr>
          <p:nvPr/>
        </p:nvPicPr>
        <p:blipFill>
          <a:blip r:embed="rId2"/>
          <a:srcRect l="0" t="0" r="0" b="0"/>
          <a:stretch>
            <a:fillRect/>
          </a:stretch>
        </p:blipFill>
        <p:spPr>
          <a:xfrm flipH="true" flipV="false" rot="0">
            <a:off x="14239025" y="477328"/>
            <a:ext cx="3958208" cy="1899940"/>
          </a:xfrm>
          <a:prstGeom prst="rect">
            <a:avLst/>
          </a:prstGeom>
        </p:spPr>
      </p:pic>
      <p:pic>
        <p:nvPicPr>
          <p:cNvPr name="Picture 12" id="12"/>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3" id="13"/>
          <p:cNvSpPr txBox="true"/>
          <p:nvPr/>
        </p:nvSpPr>
        <p:spPr>
          <a:xfrm rot="0">
            <a:off x="5375247"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14" id="14"/>
          <p:cNvSpPr txBox="true"/>
          <p:nvPr/>
        </p:nvSpPr>
        <p:spPr>
          <a:xfrm rot="0">
            <a:off x="4443905" y="26095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CHUẨN HOÁ</a:t>
            </a:r>
          </a:p>
        </p:txBody>
      </p:sp>
      <p:sp>
        <p:nvSpPr>
          <p:cNvPr name="TextBox 15" id="15"/>
          <p:cNvSpPr txBox="true"/>
          <p:nvPr/>
        </p:nvSpPr>
        <p:spPr>
          <a:xfrm rot="0">
            <a:off x="386255" y="1784676"/>
            <a:ext cx="10687095" cy="7980687"/>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Bước 2: Tính bao đóng của {STOCK, INVESTOR}</a:t>
            </a:r>
          </a:p>
          <a:p>
            <a:pPr algn="just">
              <a:lnSpc>
                <a:spcPts val="4269"/>
              </a:lnSpc>
            </a:pPr>
            <a:r>
              <a:rPr lang="en-US" sz="3049">
                <a:solidFill>
                  <a:srgbClr val="2C3249"/>
                </a:solidFill>
                <a:latin typeface="Canva Sans"/>
                <a:ea typeface="Canva Sans"/>
                <a:cs typeface="Canva Sans"/>
                <a:sym typeface="Canva Sans"/>
              </a:rPr>
              <a:t>Ta tính bao đóng {STOCK, INVESTOR}+ theo tập phụ thuộc F:</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Ban đầu: {STOCK, INVESTOR}</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Dùng (1): STOCK → DIVIDENT → thêm DIVIDENT</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Dùng (2): INVESTOR → BROKER → thêm BROKER</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Dùng (4): BROKER → OFFICE → thêm OFFICE</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Dùng (3): INVESTOR, STOCK → QUANTITY → thêm QUANTITY</a:t>
            </a:r>
          </a:p>
          <a:p>
            <a:pPr algn="just">
              <a:lnSpc>
                <a:spcPts val="4269"/>
              </a:lnSpc>
            </a:pPr>
            <a:r>
              <a:rPr lang="en-US" sz="3049">
                <a:solidFill>
                  <a:srgbClr val="2C3249"/>
                </a:solidFill>
                <a:latin typeface="Canva Sans"/>
                <a:ea typeface="Canva Sans"/>
                <a:cs typeface="Canva Sans"/>
                <a:sym typeface="Canva Sans"/>
              </a:rPr>
              <a:t>Kết quả:</a:t>
            </a:r>
          </a:p>
          <a:p>
            <a:pPr algn="just">
              <a:lnSpc>
                <a:spcPts val="4269"/>
              </a:lnSpc>
            </a:pPr>
            <a:r>
              <a:rPr lang="en-US" sz="3049">
                <a:solidFill>
                  <a:srgbClr val="2C3249"/>
                </a:solidFill>
                <a:latin typeface="Canva Sans"/>
                <a:ea typeface="Canva Sans"/>
                <a:cs typeface="Canva Sans"/>
                <a:sym typeface="Canva Sans"/>
              </a:rPr>
              <a:t>{</a:t>
            </a:r>
            <a:r>
              <a:rPr lang="en-US" sz="3049" b="true">
                <a:solidFill>
                  <a:srgbClr val="2C3249"/>
                </a:solidFill>
                <a:latin typeface="Canva Sans Bold"/>
                <a:ea typeface="Canva Sans Bold"/>
                <a:cs typeface="Canva Sans Bold"/>
                <a:sym typeface="Canva Sans Bold"/>
              </a:rPr>
              <a:t>STOCK, INVESTOR}+ = {STOCK, INVESTOR, DIVIDENT, BROKER, OFFICE, QUANTITY} </a:t>
            </a:r>
            <a:r>
              <a:rPr lang="en-US" sz="3049">
                <a:solidFill>
                  <a:srgbClr val="2C3249"/>
                </a:solidFill>
                <a:latin typeface="Canva Sans"/>
                <a:ea typeface="Canva Sans"/>
                <a:cs typeface="Canva Sans"/>
                <a:sym typeface="Canva Sans"/>
              </a:rPr>
              <a:t>= tất cả thuộc tính của Q</a:t>
            </a:r>
          </a:p>
          <a:p>
            <a:pPr algn="just">
              <a:lnSpc>
                <a:spcPts val="4269"/>
              </a:lnSpc>
            </a:pPr>
            <a:r>
              <a:rPr lang="en-US" sz="3049">
                <a:solidFill>
                  <a:srgbClr val="2C3249"/>
                </a:solidFill>
                <a:latin typeface="Canva Sans"/>
                <a:ea typeface="Canva Sans"/>
                <a:cs typeface="Canva Sans"/>
                <a:sym typeface="Canva Sans"/>
              </a:rPr>
              <a:t>→ Vậy </a:t>
            </a:r>
            <a:r>
              <a:rPr lang="en-US" sz="3049" b="true">
                <a:solidFill>
                  <a:srgbClr val="2C3249"/>
                </a:solidFill>
                <a:latin typeface="Canva Sans Bold"/>
                <a:ea typeface="Canva Sans Bold"/>
                <a:cs typeface="Canva Sans Bold"/>
                <a:sym typeface="Canva Sans Bold"/>
              </a:rPr>
              <a:t>{STOCK, INVESTOR}</a:t>
            </a:r>
            <a:r>
              <a:rPr lang="en-US" sz="3049">
                <a:solidFill>
                  <a:srgbClr val="2C3249"/>
                </a:solidFill>
                <a:latin typeface="Canva Sans"/>
                <a:ea typeface="Canva Sans"/>
                <a:cs typeface="Canva Sans"/>
                <a:sym typeface="Canva Sans"/>
              </a:rPr>
              <a:t> là một khóa của lược đồ Q</a:t>
            </a:r>
          </a:p>
          <a:p>
            <a:pPr algn="just">
              <a:lnSpc>
                <a:spcPts val="4269"/>
              </a:lnSpc>
            </a:pPr>
          </a:p>
          <a:p>
            <a:pPr algn="just">
              <a:lnSpc>
                <a:spcPts val="4269"/>
              </a:lnSpc>
            </a:pP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165946">
            <a:off x="12270230" y="241981"/>
            <a:ext cx="9272857" cy="9092355"/>
            <a:chOff x="0" y="0"/>
            <a:chExt cx="812800" cy="796978"/>
          </a:xfrm>
        </p:grpSpPr>
        <p:sp>
          <p:nvSpPr>
            <p:cNvPr name="Freeform 3" id="3"/>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694109">
            <a:off x="12837827" y="859041"/>
            <a:ext cx="8014237" cy="785823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788823" y="-286238"/>
            <a:ext cx="9544538" cy="95445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1" id="11"/>
          <p:cNvPicPr>
            <a:picLocks noChangeAspect="true"/>
          </p:cNvPicPr>
          <p:nvPr/>
        </p:nvPicPr>
        <p:blipFill>
          <a:blip r:embed="rId2"/>
          <a:srcRect l="0" t="0" r="0" b="0"/>
          <a:stretch>
            <a:fillRect/>
          </a:stretch>
        </p:blipFill>
        <p:spPr>
          <a:xfrm flipH="true" flipV="false" rot="0">
            <a:off x="14239025" y="477328"/>
            <a:ext cx="3958208" cy="1899940"/>
          </a:xfrm>
          <a:prstGeom prst="rect">
            <a:avLst/>
          </a:prstGeom>
        </p:spPr>
      </p:pic>
      <p:pic>
        <p:nvPicPr>
          <p:cNvPr name="Picture 12" id="12"/>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3" id="13"/>
          <p:cNvSpPr txBox="true"/>
          <p:nvPr/>
        </p:nvSpPr>
        <p:spPr>
          <a:xfrm rot="0">
            <a:off x="5375247"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14" id="14"/>
          <p:cNvSpPr txBox="true"/>
          <p:nvPr/>
        </p:nvSpPr>
        <p:spPr>
          <a:xfrm rot="0">
            <a:off x="4443905" y="26095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CHUẨN HOÁ</a:t>
            </a:r>
          </a:p>
        </p:txBody>
      </p:sp>
      <p:sp>
        <p:nvSpPr>
          <p:cNvPr name="TextBox 15" id="15"/>
          <p:cNvSpPr txBox="true"/>
          <p:nvPr/>
        </p:nvSpPr>
        <p:spPr>
          <a:xfrm rot="0">
            <a:off x="386255" y="1784676"/>
            <a:ext cx="11402568" cy="7578068"/>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Bước 3: Kiểm tra khóa tối thiểu</a:t>
            </a:r>
          </a:p>
          <a:p>
            <a:pPr algn="just">
              <a:lnSpc>
                <a:spcPts val="4269"/>
              </a:lnSpc>
            </a:pPr>
            <a:r>
              <a:rPr lang="en-US" sz="3049">
                <a:solidFill>
                  <a:srgbClr val="2C3249"/>
                </a:solidFill>
                <a:latin typeface="Canva Sans"/>
                <a:ea typeface="Canva Sans"/>
                <a:cs typeface="Canva Sans"/>
                <a:sym typeface="Canva Sans"/>
              </a:rPr>
              <a:t>Ta thử loại bỏ từng thuộc tính:</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INVESTOR → chỉ suy ra BROKER, OFFICE → không đủ</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STOCK → chỉ suy ra DIVIDENT → không đủ</a:t>
            </a:r>
          </a:p>
          <a:p>
            <a:pPr algn="just">
              <a:lnSpc>
                <a:spcPts val="4269"/>
              </a:lnSpc>
            </a:pPr>
            <a:r>
              <a:rPr lang="en-US" sz="3049">
                <a:solidFill>
                  <a:srgbClr val="2C3249"/>
                </a:solidFill>
                <a:latin typeface="Canva Sans"/>
                <a:ea typeface="Canva Sans"/>
                <a:cs typeface="Canva Sans"/>
                <a:sym typeface="Canva Sans"/>
              </a:rPr>
              <a:t>→ Vậy {STOCK, INVESTOR} là khóa tối thiểu.</a:t>
            </a:r>
          </a:p>
          <a:p>
            <a:pPr algn="just">
              <a:lnSpc>
                <a:spcPts val="4269"/>
              </a:lnSpc>
            </a:pPr>
          </a:p>
          <a:p>
            <a:pPr algn="just">
              <a:lnSpc>
                <a:spcPts val="4269"/>
              </a:lnSpc>
            </a:pPr>
            <a:r>
              <a:rPr lang="en-US" sz="3049" b="true">
                <a:solidFill>
                  <a:srgbClr val="2C3249"/>
                </a:solidFill>
                <a:latin typeface="Canva Sans Bold"/>
                <a:ea typeface="Canva Sans Bold"/>
                <a:cs typeface="Canva Sans Bold"/>
                <a:sym typeface="Canva Sans Bold"/>
              </a:rPr>
              <a:t>Bước 4: Tìm xem còn khóa nào khác không</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Mọi khóa đều phải chứa INVESTOR và STOCK (vì không thể suy ra chúng từ thuộc tính khác).</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Không có tập con nào nhỏ hơn {INVESTOR, STOCK} mà vẫn bao phủ toàn bộ thuộc tính.</a:t>
            </a:r>
          </a:p>
          <a:p>
            <a:pPr algn="just" marL="658439" indent="-329219" lvl="1">
              <a:lnSpc>
                <a:spcPts val="4269"/>
              </a:lnSpc>
              <a:buFont typeface="Arial"/>
              <a:buChar char="•"/>
            </a:pPr>
            <a:r>
              <a:rPr lang="en-US" sz="3049">
                <a:solidFill>
                  <a:srgbClr val="2C3249"/>
                </a:solidFill>
                <a:latin typeface="Canva Sans"/>
                <a:ea typeface="Canva Sans"/>
                <a:cs typeface="Canva Sans"/>
                <a:sym typeface="Canva Sans"/>
              </a:rPr>
              <a:t>→ Không có khóa nào khác ngoài {INVESTOR, STOCK}</a:t>
            </a:r>
          </a:p>
          <a:p>
            <a:pPr algn="just">
              <a:lnSpc>
                <a:spcPts val="4910"/>
              </a:lnSpc>
            </a:pPr>
            <a:r>
              <a:rPr lang="en-US" sz="3049" b="true">
                <a:solidFill>
                  <a:srgbClr val="2C3249"/>
                </a:solidFill>
                <a:latin typeface="Canva Sans Bold"/>
                <a:ea typeface="Canva Sans Bold"/>
                <a:cs typeface="Canva Sans Bold"/>
                <a:sym typeface="Canva Sans Bold"/>
              </a:rPr>
              <a:t>Kết luận:</a:t>
            </a:r>
            <a:r>
              <a:rPr lang="en-US" sz="3049">
                <a:solidFill>
                  <a:srgbClr val="2C3249"/>
                </a:solidFill>
                <a:latin typeface="Canva Sans"/>
                <a:ea typeface="Canva Sans"/>
                <a:cs typeface="Canva Sans"/>
                <a:sym typeface="Canva Sans"/>
              </a:rPr>
              <a:t> Tập khóa (candidate key) của lược đồ Q là:</a:t>
            </a:r>
          </a:p>
          <a:p>
            <a:pPr algn="just">
              <a:lnSpc>
                <a:spcPts val="4910"/>
              </a:lnSpc>
            </a:pPr>
            <a:r>
              <a:rPr lang="en-US" sz="3049">
                <a:solidFill>
                  <a:srgbClr val="2C3249"/>
                </a:solidFill>
                <a:latin typeface="Canva Sans"/>
                <a:ea typeface="Canva Sans"/>
                <a:cs typeface="Canva Sans"/>
                <a:sym typeface="Canva Sans"/>
              </a:rPr>
              <a:t>{INVESTOR, STOCK}</a:t>
            </a: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CHUẨN HOÁ</a:t>
            </a:r>
          </a:p>
        </p:txBody>
      </p:sp>
      <p:sp>
        <p:nvSpPr>
          <p:cNvPr name="TextBox 18" id="18"/>
          <p:cNvSpPr txBox="true"/>
          <p:nvPr/>
        </p:nvSpPr>
        <p:spPr>
          <a:xfrm rot="0">
            <a:off x="1120467" y="3651889"/>
            <a:ext cx="5649558" cy="3713487"/>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7/ Q(A,B,C,D,E,H)</a:t>
            </a:r>
          </a:p>
          <a:p>
            <a:pPr algn="just">
              <a:lnSpc>
                <a:spcPts val="4269"/>
              </a:lnSpc>
            </a:pPr>
            <a:r>
              <a:rPr lang="en-US" sz="3049">
                <a:solidFill>
                  <a:srgbClr val="2C3249"/>
                </a:solidFill>
                <a:latin typeface="Canva Sans"/>
                <a:ea typeface="Canva Sans"/>
                <a:cs typeface="Canva Sans"/>
                <a:sym typeface="Canva Sans"/>
              </a:rPr>
              <a:t>F={A → E; C → D; E → DH}</a:t>
            </a:r>
          </a:p>
          <a:p>
            <a:pPr algn="just">
              <a:lnSpc>
                <a:spcPts val="4269"/>
              </a:lnSpc>
            </a:pPr>
            <a:r>
              <a:rPr lang="en-US" sz="3049">
                <a:solidFill>
                  <a:srgbClr val="2C3249"/>
                </a:solidFill>
                <a:latin typeface="Canva Sans"/>
                <a:ea typeface="Canva Sans"/>
                <a:cs typeface="Canva Sans"/>
                <a:sym typeface="Canva Sans"/>
              </a:rPr>
              <a:t>Chứng minh K={A,B,C} là khóa duy nhất của Q</a:t>
            </a:r>
          </a:p>
          <a:p>
            <a:pPr algn="just">
              <a:lnSpc>
                <a:spcPts val="4269"/>
              </a:lnSpc>
            </a:pPr>
          </a:p>
          <a:p>
            <a:pPr algn="just">
              <a:lnSpc>
                <a:spcPts val="4269"/>
              </a:lnSpc>
            </a:pPr>
          </a:p>
          <a:p>
            <a:pPr algn="just">
              <a:lnSpc>
                <a:spcPts val="4269"/>
              </a:lnSpc>
            </a:pP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165946">
            <a:off x="14798737" y="-857740"/>
            <a:ext cx="9272857" cy="9092355"/>
            <a:chOff x="0" y="0"/>
            <a:chExt cx="812800" cy="796978"/>
          </a:xfrm>
        </p:grpSpPr>
        <p:sp>
          <p:nvSpPr>
            <p:cNvPr name="Freeform 3" id="3"/>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694109">
            <a:off x="15366334" y="-240680"/>
            <a:ext cx="8014237" cy="785823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317330" y="-1385959"/>
            <a:ext cx="9544538" cy="95445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1" id="11"/>
          <p:cNvPicPr>
            <a:picLocks noChangeAspect="true"/>
          </p:cNvPicPr>
          <p:nvPr/>
        </p:nvPicPr>
        <p:blipFill>
          <a:blip r:embed="rId2"/>
          <a:srcRect l="0" t="0" r="0" b="0"/>
          <a:stretch>
            <a:fillRect/>
          </a:stretch>
        </p:blipFill>
        <p:spPr>
          <a:xfrm flipH="true" flipV="false" rot="0">
            <a:off x="16867998" y="7432491"/>
            <a:ext cx="3958208" cy="1899940"/>
          </a:xfrm>
          <a:prstGeom prst="rect">
            <a:avLst/>
          </a:prstGeom>
        </p:spPr>
      </p:pic>
      <p:graphicFrame>
        <p:nvGraphicFramePr>
          <p:cNvPr name="Table 12" id="12"/>
          <p:cNvGraphicFramePr>
            <a:graphicFrameLocks noGrp="true"/>
          </p:cNvGraphicFramePr>
          <p:nvPr/>
        </p:nvGraphicFramePr>
        <p:xfrm>
          <a:off x="545335" y="3139239"/>
          <a:ext cx="15367745" cy="5243222"/>
        </p:xfrm>
        <a:graphic>
          <a:graphicData uri="http://schemas.openxmlformats.org/drawingml/2006/table">
            <a:tbl>
              <a:tblPr/>
              <a:tblGrid>
                <a:gridCol w="3705782"/>
                <a:gridCol w="6122991"/>
                <a:gridCol w="5538972"/>
              </a:tblGrid>
              <a:tr h="1067565">
                <a:tc>
                  <a:txBody>
                    <a:bodyPr anchor="t" rtlCol="false"/>
                    <a:lstStyle/>
                    <a:p>
                      <a:pPr algn="l">
                        <a:lnSpc>
                          <a:spcPts val="4479"/>
                        </a:lnSpc>
                        <a:defRPr/>
                      </a:pPr>
                      <a:r>
                        <a:rPr lang="en-US" sz="3199">
                          <a:solidFill>
                            <a:srgbClr val="000000"/>
                          </a:solidFill>
                          <a:latin typeface="Canva Sans"/>
                          <a:ea typeface="Canva Sans"/>
                          <a:cs typeface="Canva Sans"/>
                          <a:sym typeface="Canva Sans"/>
                        </a:rPr>
                        <a:t>Lần thực hiện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Lý do</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Bao đóng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43914">
                <a:tc>
                  <a:txBody>
                    <a:bodyPr anchor="t" rtlCol="false"/>
                    <a:lstStyle/>
                    <a:p>
                      <a:pPr algn="l">
                        <a:lnSpc>
                          <a:spcPts val="4479"/>
                        </a:lnSpc>
                        <a:defRPr/>
                      </a:pPr>
                      <a:r>
                        <a:rPr lang="en-US" sz="3199">
                          <a:solidFill>
                            <a:srgbClr val="000000"/>
                          </a:solidFill>
                          <a:latin typeface="Canva Sans"/>
                          <a:ea typeface="Canva Sans"/>
                          <a:cs typeface="Canva Sans"/>
                          <a:sym typeface="Canva Sans"/>
                        </a:rPr>
                        <a:t>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Tạo lập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{A, B, 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43914">
                <a:tc>
                  <a:txBody>
                    <a:bodyPr anchor="t" rtlCol="false"/>
                    <a:lstStyle/>
                    <a:p>
                      <a:pPr algn="l">
                        <a:lnSpc>
                          <a:spcPts val="4479"/>
                        </a:lnSpc>
                        <a:defRPr/>
                      </a:pPr>
                      <a:r>
                        <a:rPr lang="en-US" sz="3199">
                          <a:solidFill>
                            <a:srgbClr val="000000"/>
                          </a:solidFill>
                          <a:latin typeface="Canva Sans"/>
                          <a:ea typeface="Canva Sans"/>
                          <a:cs typeface="Canva Sans"/>
                          <a:sym typeface="Canva Sans"/>
                        </a:rPr>
                        <a:t>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A → 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{A, B, C, 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43914">
                <a:tc>
                  <a:txBody>
                    <a:bodyPr anchor="t" rtlCol="false"/>
                    <a:lstStyle/>
                    <a:p>
                      <a:pPr algn="l">
                        <a:lnSpc>
                          <a:spcPts val="4479"/>
                        </a:lnSpc>
                        <a:defRPr/>
                      </a:pPr>
                      <a:r>
                        <a:rPr lang="en-US" sz="3199">
                          <a:solidFill>
                            <a:srgbClr val="000000"/>
                          </a:solidFill>
                          <a:latin typeface="Canva Sans"/>
                          <a:ea typeface="Canva Sans"/>
                          <a:cs typeface="Canva Sans"/>
                          <a:sym typeface="Canva Sans"/>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C → 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{A, B, C, D, 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43914">
                <a:tc>
                  <a:txBody>
                    <a:bodyPr anchor="t" rtlCol="false"/>
                    <a:lstStyle/>
                    <a:p>
                      <a:pPr algn="l">
                        <a:lnSpc>
                          <a:spcPts val="4479"/>
                        </a:lnSpc>
                        <a:defRPr/>
                      </a:pPr>
                      <a:r>
                        <a:rPr lang="en-US" sz="3199">
                          <a:solidFill>
                            <a:srgbClr val="000000"/>
                          </a:solidFill>
                          <a:latin typeface="Canva Sans"/>
                          <a:ea typeface="Canva Sans"/>
                          <a:cs typeface="Canva Sans"/>
                          <a:sym typeface="Canva Sans"/>
                        </a:rPr>
                        <a:t>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E → D, H → thêm H (D đã có)</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479"/>
                        </a:lnSpc>
                        <a:defRPr/>
                      </a:pPr>
                      <a:r>
                        <a:rPr lang="en-US" sz="3199">
                          <a:solidFill>
                            <a:srgbClr val="000000"/>
                          </a:solidFill>
                          <a:latin typeface="Canva Sans"/>
                          <a:ea typeface="Canva Sans"/>
                          <a:cs typeface="Canva Sans"/>
                          <a:sym typeface="Canva Sans"/>
                        </a:rPr>
                        <a:t>{A, B, C, D, E, 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3" id="13"/>
          <p:cNvSpPr txBox="true"/>
          <p:nvPr/>
        </p:nvSpPr>
        <p:spPr>
          <a:xfrm rot="0">
            <a:off x="5375247"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14" id="14"/>
          <p:cNvSpPr txBox="true"/>
          <p:nvPr/>
        </p:nvSpPr>
        <p:spPr>
          <a:xfrm rot="0">
            <a:off x="4443905" y="26095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CHUẨN HOÁ</a:t>
            </a:r>
          </a:p>
        </p:txBody>
      </p:sp>
      <p:sp>
        <p:nvSpPr>
          <p:cNvPr name="TextBox 15" id="15"/>
          <p:cNvSpPr txBox="true"/>
          <p:nvPr/>
        </p:nvSpPr>
        <p:spPr>
          <a:xfrm rot="0">
            <a:off x="386255" y="1784676"/>
            <a:ext cx="8115300" cy="1579887"/>
          </a:xfrm>
          <a:prstGeom prst="rect">
            <a:avLst/>
          </a:prstGeom>
        </p:spPr>
        <p:txBody>
          <a:bodyPr anchor="t" rtlCol="false" tIns="0" lIns="0" bIns="0" rIns="0">
            <a:spAutoFit/>
          </a:bodyPr>
          <a:lstStyle/>
          <a:p>
            <a:pPr algn="just">
              <a:lnSpc>
                <a:spcPts val="4269"/>
              </a:lnSpc>
            </a:pPr>
            <a:r>
              <a:rPr lang="en-US" b="true" sz="3049">
                <a:solidFill>
                  <a:srgbClr val="2C3249"/>
                </a:solidFill>
                <a:latin typeface="Canva Sans Bold"/>
                <a:ea typeface="Canva Sans Bold"/>
                <a:cs typeface="Canva Sans Bold"/>
                <a:sym typeface="Canva Sans Bold"/>
              </a:rPr>
              <a:t>Bước 1: Xác định</a:t>
            </a:r>
            <a:r>
              <a:rPr lang="en-US" b="true" sz="3049">
                <a:solidFill>
                  <a:srgbClr val="2C3249"/>
                </a:solidFill>
                <a:latin typeface="Canva Sans Bold"/>
                <a:ea typeface="Canva Sans Bold"/>
                <a:cs typeface="Canva Sans Bold"/>
                <a:sym typeface="Canva Sans Bold"/>
              </a:rPr>
              <a:t> bao đóng K+={A,B,C}+K+={A,B,C}+</a:t>
            </a:r>
          </a:p>
          <a:p>
            <a:pPr algn="just">
              <a:lnSpc>
                <a:spcPts val="4269"/>
              </a:lnSpc>
            </a:pPr>
          </a:p>
        </p:txBody>
      </p:sp>
      <p:sp>
        <p:nvSpPr>
          <p:cNvPr name="TextBox 16" id="16"/>
          <p:cNvSpPr txBox="true"/>
          <p:nvPr/>
        </p:nvSpPr>
        <p:spPr>
          <a:xfrm rot="0">
            <a:off x="386255" y="8762999"/>
            <a:ext cx="15548372" cy="495301"/>
          </a:xfrm>
          <a:prstGeom prst="rect">
            <a:avLst/>
          </a:prstGeom>
        </p:spPr>
        <p:txBody>
          <a:bodyPr anchor="t" rtlCol="false" tIns="0" lIns="0" bIns="0" rIns="0">
            <a:spAutoFit/>
          </a:bodyPr>
          <a:lstStyle/>
          <a:p>
            <a:pPr algn="ctr">
              <a:lnSpc>
                <a:spcPts val="4199"/>
              </a:lnSpc>
              <a:spcBef>
                <a:spcPct val="0"/>
              </a:spcBef>
            </a:pPr>
            <a:r>
              <a:rPr lang="en-US" b="true" sz="2999">
                <a:solidFill>
                  <a:srgbClr val="000000"/>
                </a:solidFill>
                <a:latin typeface="Canva Sans Bold"/>
                <a:ea typeface="Canva Sans Bold"/>
                <a:cs typeface="Canva Sans Bold"/>
                <a:sym typeface="Canva Sans Bold"/>
              </a:rPr>
              <a:t>Kết luận: K+={A,B,C,D,E,H}=Schema(Q)K+={A,B,C,D,E,H}=Schema(Q)⟹ K là siêu khóa.</a:t>
            </a:r>
          </a:p>
        </p:txBody>
      </p:sp>
    </p:spTree>
  </p:cSld>
  <p:clrMapOvr>
    <a:masterClrMapping/>
  </p:clrMapOvr>
</p:sld>
</file>

<file path=ppt/slides/slide8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542314"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3" id="3"/>
          <p:cNvSpPr txBox="true"/>
          <p:nvPr/>
        </p:nvSpPr>
        <p:spPr>
          <a:xfrm rot="0">
            <a:off x="5707846" y="313719"/>
            <a:ext cx="6684049"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CHUẨN HOÁ</a:t>
            </a:r>
          </a:p>
        </p:txBody>
      </p:sp>
      <p:sp>
        <p:nvSpPr>
          <p:cNvPr name="TextBox 4" id="4"/>
          <p:cNvSpPr txBox="true"/>
          <p:nvPr/>
        </p:nvSpPr>
        <p:spPr>
          <a:xfrm rot="0">
            <a:off x="972566" y="1708980"/>
            <a:ext cx="17315434" cy="1678312"/>
          </a:xfrm>
          <a:prstGeom prst="rect">
            <a:avLst/>
          </a:prstGeom>
        </p:spPr>
        <p:txBody>
          <a:bodyPr anchor="t" rtlCol="false" tIns="0" lIns="0" bIns="0" rIns="0">
            <a:spAutoFit/>
          </a:bodyPr>
          <a:lstStyle/>
          <a:p>
            <a:pPr algn="ctr">
              <a:lnSpc>
                <a:spcPts val="4969"/>
              </a:lnSpc>
            </a:pPr>
            <a:r>
              <a:rPr lang="en-US" b="true" sz="3549">
                <a:solidFill>
                  <a:srgbClr val="2C3249"/>
                </a:solidFill>
                <a:latin typeface="Canva Sans Bold"/>
                <a:ea typeface="Canva Sans Bold"/>
                <a:cs typeface="Canva Sans Bold"/>
                <a:sym typeface="Canva Sans Bold"/>
              </a:rPr>
              <a:t>Bước hai: Kiểm tra tính tối thiểu của tập A, B, C</a:t>
            </a:r>
          </a:p>
          <a:p>
            <a:pPr algn="ctr">
              <a:lnSpc>
                <a:spcPts val="4269"/>
              </a:lnSpc>
            </a:pPr>
            <a:r>
              <a:rPr lang="en-US" b="true" sz="3049">
                <a:solidFill>
                  <a:srgbClr val="2C3249"/>
                </a:solidFill>
                <a:latin typeface="Canva Sans Bold"/>
                <a:ea typeface="Canva Sans Bold"/>
                <a:cs typeface="Canva Sans Bold"/>
                <a:sym typeface="Canva Sans Bold"/>
              </a:rPr>
              <a:t>Để xác định A, B, C có phải là khóa tối thiểu hay không, ta xét từng tập con của nó bằng cách loại bỏ từng thuộc tính một và tính bao đóng của các tập còn lại:</a:t>
            </a:r>
          </a:p>
        </p:txBody>
      </p:sp>
      <p:sp>
        <p:nvSpPr>
          <p:cNvPr name="TextBox 5" id="5"/>
          <p:cNvSpPr txBox="true"/>
          <p:nvPr/>
        </p:nvSpPr>
        <p:spPr>
          <a:xfrm rot="0">
            <a:off x="755403" y="3943350"/>
            <a:ext cx="4619844" cy="53149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Canva Sans"/>
                <a:ea typeface="Canva Sans"/>
                <a:cs typeface="Canva Sans"/>
                <a:sym typeface="Canva Sans"/>
              </a:rPr>
              <a:t>Trường hợp một: Loại bỏ A, xét tập B và C</a:t>
            </a:r>
          </a:p>
          <a:p>
            <a:pPr algn="l">
              <a:lnSpc>
                <a:spcPts val="4200"/>
              </a:lnSpc>
              <a:spcBef>
                <a:spcPct val="0"/>
              </a:spcBef>
            </a:pPr>
            <a:r>
              <a:rPr lang="en-US" sz="3000">
                <a:solidFill>
                  <a:srgbClr val="000000"/>
                </a:solidFill>
                <a:latin typeface="Canva Sans"/>
                <a:ea typeface="Canva Sans"/>
                <a:cs typeface="Canva Sans"/>
                <a:sym typeface="Canva Sans"/>
              </a:rPr>
              <a:t>Từ C suy ra được D.</a:t>
            </a:r>
          </a:p>
          <a:p>
            <a:pPr algn="l">
              <a:lnSpc>
                <a:spcPts val="4200"/>
              </a:lnSpc>
              <a:spcBef>
                <a:spcPct val="0"/>
              </a:spcBef>
            </a:pPr>
            <a:r>
              <a:rPr lang="en-US" sz="3000">
                <a:solidFill>
                  <a:srgbClr val="000000"/>
                </a:solidFill>
                <a:latin typeface="Canva Sans"/>
                <a:ea typeface="Canva Sans"/>
                <a:cs typeface="Canva Sans"/>
                <a:sym typeface="Canva Sans"/>
              </a:rPr>
              <a:t>Không có A nên không suy ra được E, do đó cũng không có H.</a:t>
            </a:r>
          </a:p>
          <a:p>
            <a:pPr algn="l">
              <a:lnSpc>
                <a:spcPts val="4200"/>
              </a:lnSpc>
              <a:spcBef>
                <a:spcPct val="0"/>
              </a:spcBef>
            </a:pPr>
          </a:p>
          <a:p>
            <a:pPr algn="l">
              <a:lnSpc>
                <a:spcPts val="4200"/>
              </a:lnSpc>
              <a:spcBef>
                <a:spcPct val="0"/>
              </a:spcBef>
            </a:pPr>
            <a:r>
              <a:rPr lang="en-US" sz="3000">
                <a:solidFill>
                  <a:srgbClr val="000000"/>
                </a:solidFill>
                <a:latin typeface="Canva Sans"/>
                <a:ea typeface="Canva Sans"/>
                <a:cs typeface="Canva Sans"/>
                <a:sym typeface="Canva Sans"/>
              </a:rPr>
              <a:t>Vì không suy ra được tất cả các thuộc tính, B và C không phải là siêu khóa.</a:t>
            </a:r>
          </a:p>
        </p:txBody>
      </p:sp>
      <p:sp>
        <p:nvSpPr>
          <p:cNvPr name="TextBox 6" id="6"/>
          <p:cNvSpPr txBox="true"/>
          <p:nvPr/>
        </p:nvSpPr>
        <p:spPr>
          <a:xfrm rot="0">
            <a:off x="5707846" y="3943350"/>
            <a:ext cx="4697253" cy="53149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a:ea typeface="Canva Sans"/>
                <a:cs typeface="Canva Sans"/>
                <a:sym typeface="Canva Sans"/>
              </a:rPr>
              <a:t>Trường hợp hai: Loại bỏ B, xét tập A và C</a:t>
            </a:r>
          </a:p>
          <a:p>
            <a:pPr algn="ctr">
              <a:lnSpc>
                <a:spcPts val="4200"/>
              </a:lnSpc>
              <a:spcBef>
                <a:spcPct val="0"/>
              </a:spcBef>
            </a:pPr>
            <a:r>
              <a:rPr lang="en-US" sz="3000">
                <a:solidFill>
                  <a:srgbClr val="000000"/>
                </a:solidFill>
                <a:latin typeface="Canva Sans"/>
                <a:ea typeface="Canva Sans"/>
                <a:cs typeface="Canva Sans"/>
                <a:sym typeface="Canva Sans"/>
              </a:rPr>
              <a:t>A suy ra E.</a:t>
            </a:r>
          </a:p>
          <a:p>
            <a:pPr algn="ctr">
              <a:lnSpc>
                <a:spcPts val="4200"/>
              </a:lnSpc>
              <a:spcBef>
                <a:spcPct val="0"/>
              </a:spcBef>
            </a:pPr>
            <a:r>
              <a:rPr lang="en-US" sz="3000">
                <a:solidFill>
                  <a:srgbClr val="000000"/>
                </a:solidFill>
                <a:latin typeface="Canva Sans"/>
                <a:ea typeface="Canva Sans"/>
                <a:cs typeface="Canva Sans"/>
                <a:sym typeface="Canva Sans"/>
              </a:rPr>
              <a:t>C suy ra D.</a:t>
            </a:r>
          </a:p>
          <a:p>
            <a:pPr algn="ctr">
              <a:lnSpc>
                <a:spcPts val="4200"/>
              </a:lnSpc>
              <a:spcBef>
                <a:spcPct val="0"/>
              </a:spcBef>
            </a:pPr>
            <a:r>
              <a:rPr lang="en-US" sz="3000">
                <a:solidFill>
                  <a:srgbClr val="000000"/>
                </a:solidFill>
                <a:latin typeface="Canva Sans"/>
                <a:ea typeface="Canva Sans"/>
                <a:cs typeface="Canva Sans"/>
                <a:sym typeface="Canva Sans"/>
              </a:rPr>
              <a:t>E suy ra H.</a:t>
            </a:r>
          </a:p>
          <a:p>
            <a:pPr algn="ctr">
              <a:lnSpc>
                <a:spcPts val="4200"/>
              </a:lnSpc>
              <a:spcBef>
                <a:spcPct val="0"/>
              </a:spcBef>
            </a:pPr>
          </a:p>
          <a:p>
            <a:pPr algn="ctr">
              <a:lnSpc>
                <a:spcPts val="4200"/>
              </a:lnSpc>
              <a:spcBef>
                <a:spcPct val="0"/>
              </a:spcBef>
            </a:pPr>
          </a:p>
          <a:p>
            <a:pPr algn="ctr">
              <a:lnSpc>
                <a:spcPts val="4200"/>
              </a:lnSpc>
              <a:spcBef>
                <a:spcPct val="0"/>
              </a:spcBef>
            </a:pPr>
            <a:r>
              <a:rPr lang="en-US" sz="3000">
                <a:solidFill>
                  <a:srgbClr val="000000"/>
                </a:solidFill>
                <a:latin typeface="Canva Sans"/>
                <a:ea typeface="Canva Sans"/>
                <a:cs typeface="Canva Sans"/>
                <a:sym typeface="Canva Sans"/>
              </a:rPr>
              <a:t>Suy ra được tất cả các thuộc tính trừ B. Vậy A và C không phải là siêu khóa.</a:t>
            </a:r>
          </a:p>
        </p:txBody>
      </p:sp>
      <p:sp>
        <p:nvSpPr>
          <p:cNvPr name="TextBox 7" id="7"/>
          <p:cNvSpPr txBox="true"/>
          <p:nvPr/>
        </p:nvSpPr>
        <p:spPr>
          <a:xfrm rot="0">
            <a:off x="10774320" y="4082113"/>
            <a:ext cx="6325578" cy="5116798"/>
          </a:xfrm>
          <a:prstGeom prst="rect">
            <a:avLst/>
          </a:prstGeom>
        </p:spPr>
        <p:txBody>
          <a:bodyPr anchor="t" rtlCol="false" tIns="0" lIns="0" bIns="0" rIns="0">
            <a:spAutoFit/>
          </a:bodyPr>
          <a:lstStyle/>
          <a:p>
            <a:pPr algn="just">
              <a:lnSpc>
                <a:spcPts val="4096"/>
              </a:lnSpc>
              <a:spcBef>
                <a:spcPct val="0"/>
              </a:spcBef>
            </a:pPr>
            <a:r>
              <a:rPr lang="en-US" sz="2926">
                <a:solidFill>
                  <a:srgbClr val="000000"/>
                </a:solidFill>
                <a:latin typeface="Canva Sans"/>
                <a:ea typeface="Canva Sans"/>
                <a:cs typeface="Canva Sans"/>
                <a:sym typeface="Canva Sans"/>
              </a:rPr>
              <a:t>Trường hợp ba: Loại bỏ C, xét tập A và B,A suy ra E. E suy ra D và H.</a:t>
            </a:r>
          </a:p>
          <a:p>
            <a:pPr algn="just">
              <a:lnSpc>
                <a:spcPts val="4096"/>
              </a:lnSpc>
              <a:spcBef>
                <a:spcPct val="0"/>
              </a:spcBef>
            </a:pPr>
            <a:r>
              <a:rPr lang="en-US" sz="2926">
                <a:solidFill>
                  <a:srgbClr val="000000"/>
                </a:solidFill>
                <a:latin typeface="Canva Sans"/>
                <a:ea typeface="Canva Sans"/>
                <a:cs typeface="Canva Sans"/>
                <a:sym typeface="Canva Sans"/>
              </a:rPr>
              <a:t>Không có C nên không suy ra được D từ phụ thuộc C xác định D. Tuy nhiên D được suy ra từ E, nhưng vẫn thiếu C, vì C không suy ra được từ các thuộc tính còn lại. </a:t>
            </a:r>
          </a:p>
          <a:p>
            <a:pPr algn="just">
              <a:lnSpc>
                <a:spcPts val="4096"/>
              </a:lnSpc>
              <a:spcBef>
                <a:spcPct val="0"/>
              </a:spcBef>
            </a:pPr>
          </a:p>
          <a:p>
            <a:pPr algn="just">
              <a:lnSpc>
                <a:spcPts val="4096"/>
              </a:lnSpc>
              <a:spcBef>
                <a:spcPct val="0"/>
              </a:spcBef>
            </a:pPr>
            <a:r>
              <a:rPr lang="en-US" sz="2926">
                <a:solidFill>
                  <a:srgbClr val="000000"/>
                </a:solidFill>
                <a:latin typeface="Canva Sans"/>
                <a:ea typeface="Canva Sans"/>
                <a:cs typeface="Canva Sans"/>
                <a:sym typeface="Canva Sans"/>
              </a:rPr>
              <a:t>Vậy A và B cũng không phải là siêu khóa.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FF5FF"/>
        </a:solidFill>
      </p:bgPr>
    </p:bg>
    <p:spTree>
      <p:nvGrpSpPr>
        <p:cNvPr id="1" name=""/>
        <p:cNvGrpSpPr/>
        <p:nvPr/>
      </p:nvGrpSpPr>
      <p:grpSpPr>
        <a:xfrm>
          <a:off x="0" y="0"/>
          <a:ext cx="0" cy="0"/>
          <a:chOff x="0" y="0"/>
          <a:chExt cx="0" cy="0"/>
        </a:xfrm>
      </p:grpSpPr>
      <p:grpSp>
        <p:nvGrpSpPr>
          <p:cNvPr name="Group 2" id="2"/>
          <p:cNvGrpSpPr/>
          <p:nvPr/>
        </p:nvGrpSpPr>
        <p:grpSpPr>
          <a:xfrm rot="0">
            <a:off x="-1515135" y="-1210452"/>
            <a:ext cx="8100677" cy="10092480"/>
            <a:chOff x="0" y="0"/>
            <a:chExt cx="6089650" cy="7586980"/>
          </a:xfrm>
        </p:grpSpPr>
        <p:sp>
          <p:nvSpPr>
            <p:cNvPr name="Freeform 3" id="3"/>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solidFill>
              <a:srgbClr val="86FCF1"/>
            </a:solidFill>
            <a:ln w="12700">
              <a:solidFill>
                <a:srgbClr val="000000"/>
              </a:solidFill>
            </a:ln>
          </p:spPr>
        </p:sp>
      </p:grpSp>
      <p:grpSp>
        <p:nvGrpSpPr>
          <p:cNvPr name="Group 4" id="4"/>
          <p:cNvGrpSpPr/>
          <p:nvPr/>
        </p:nvGrpSpPr>
        <p:grpSpPr>
          <a:xfrm rot="0">
            <a:off x="-1515135" y="-1210452"/>
            <a:ext cx="8100677" cy="10092480"/>
            <a:chOff x="0" y="0"/>
            <a:chExt cx="6089650" cy="7586980"/>
          </a:xfrm>
        </p:grpSpPr>
        <p:sp>
          <p:nvSpPr>
            <p:cNvPr name="Freeform 5" id="5"/>
            <p:cNvSpPr/>
            <p:nvPr/>
          </p:nvSpPr>
          <p:spPr>
            <a:xfrm flipH="false" flipV="false" rot="0">
              <a:off x="-121920" y="-120650"/>
              <a:ext cx="6333490" cy="7828280"/>
            </a:xfrm>
            <a:custGeom>
              <a:avLst/>
              <a:gdLst/>
              <a:ahLst/>
              <a:cxnLst/>
              <a:rect r="r" b="b" t="t" l="l"/>
              <a:pathLst>
                <a:path h="7828280" w="6333490">
                  <a:moveTo>
                    <a:pt x="6167120" y="4831080"/>
                  </a:moveTo>
                  <a:cubicBezTo>
                    <a:pt x="6333490" y="4287520"/>
                    <a:pt x="6027420" y="3710940"/>
                    <a:pt x="5482590" y="3544570"/>
                  </a:cubicBezTo>
                  <a:lnTo>
                    <a:pt x="4992370" y="3394710"/>
                  </a:lnTo>
                  <a:cubicBezTo>
                    <a:pt x="5501640" y="3489960"/>
                    <a:pt x="6012180" y="3190240"/>
                    <a:pt x="6167120" y="2683510"/>
                  </a:cubicBezTo>
                  <a:cubicBezTo>
                    <a:pt x="6333490" y="2139950"/>
                    <a:pt x="6027420" y="1563370"/>
                    <a:pt x="5482590" y="1397000"/>
                  </a:cubicBezTo>
                  <a:lnTo>
                    <a:pt x="1452880" y="166370"/>
                  </a:lnTo>
                  <a:cubicBezTo>
                    <a:pt x="909320" y="0"/>
                    <a:pt x="334010" y="306070"/>
                    <a:pt x="167640" y="849630"/>
                  </a:cubicBezTo>
                  <a:cubicBezTo>
                    <a:pt x="1270" y="1393190"/>
                    <a:pt x="307340" y="1969770"/>
                    <a:pt x="852170" y="2136140"/>
                  </a:cubicBezTo>
                  <a:lnTo>
                    <a:pt x="1341120" y="2286000"/>
                  </a:lnTo>
                  <a:cubicBezTo>
                    <a:pt x="831850" y="2190750"/>
                    <a:pt x="321310" y="2490470"/>
                    <a:pt x="166370" y="2997200"/>
                  </a:cubicBezTo>
                  <a:cubicBezTo>
                    <a:pt x="0" y="3540760"/>
                    <a:pt x="306070" y="4117340"/>
                    <a:pt x="850900" y="4283710"/>
                  </a:cubicBezTo>
                  <a:lnTo>
                    <a:pt x="1341120" y="4433570"/>
                  </a:lnTo>
                  <a:cubicBezTo>
                    <a:pt x="831850" y="4338320"/>
                    <a:pt x="321310" y="4638040"/>
                    <a:pt x="166370" y="5144770"/>
                  </a:cubicBezTo>
                  <a:cubicBezTo>
                    <a:pt x="0" y="5688330"/>
                    <a:pt x="306070" y="6264910"/>
                    <a:pt x="850900" y="6431280"/>
                  </a:cubicBezTo>
                  <a:lnTo>
                    <a:pt x="4880610" y="7661910"/>
                  </a:lnTo>
                  <a:cubicBezTo>
                    <a:pt x="5424170" y="7828280"/>
                    <a:pt x="6000750" y="7522210"/>
                    <a:pt x="6167120" y="6977380"/>
                  </a:cubicBezTo>
                  <a:cubicBezTo>
                    <a:pt x="6333490" y="6433820"/>
                    <a:pt x="6027420" y="5857240"/>
                    <a:pt x="5482590" y="5690870"/>
                  </a:cubicBezTo>
                  <a:lnTo>
                    <a:pt x="4992370" y="5541010"/>
                  </a:lnTo>
                  <a:cubicBezTo>
                    <a:pt x="5501640" y="5638800"/>
                    <a:pt x="6012180" y="5337810"/>
                    <a:pt x="6167120" y="4831080"/>
                  </a:cubicBezTo>
                  <a:close/>
                </a:path>
              </a:pathLst>
            </a:custGeom>
            <a:blipFill>
              <a:blip r:embed="rId2">
                <a:alphaModFix amt="31000"/>
              </a:blip>
              <a:stretch>
                <a:fillRect l="0" t="-3530" r="0" b="-3530"/>
              </a:stretch>
            </a:blipFill>
          </p:spPr>
        </p:sp>
      </p:grpSp>
      <p:sp>
        <p:nvSpPr>
          <p:cNvPr name="TextBox 6" id="6"/>
          <p:cNvSpPr txBox="true"/>
          <p:nvPr/>
        </p:nvSpPr>
        <p:spPr>
          <a:xfrm rot="0">
            <a:off x="8258696" y="433290"/>
            <a:ext cx="4766780" cy="2221236"/>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 TẠO DATABASE</a:t>
            </a:r>
          </a:p>
          <a:p>
            <a:pPr algn="just">
              <a:lnSpc>
                <a:spcPts val="3569"/>
              </a:lnSpc>
            </a:pPr>
            <a:r>
              <a:rPr lang="en-US" sz="2549" b="true">
                <a:solidFill>
                  <a:srgbClr val="2C3249"/>
                </a:solidFill>
                <a:latin typeface="Canva Sans Bold"/>
                <a:ea typeface="Canva Sans Bold"/>
                <a:cs typeface="Canva Sans Bold"/>
                <a:sym typeface="Canva Sans Bold"/>
              </a:rPr>
              <a:t>CREATE DATABASE QLCT</a:t>
            </a:r>
          </a:p>
          <a:p>
            <a:pPr algn="just">
              <a:lnSpc>
                <a:spcPts val="3569"/>
              </a:lnSpc>
            </a:pPr>
            <a:r>
              <a:rPr lang="en-US" sz="2549" b="true">
                <a:solidFill>
                  <a:srgbClr val="2C3249"/>
                </a:solidFill>
                <a:latin typeface="Canva Sans Bold"/>
                <a:ea typeface="Canva Sans Bold"/>
                <a:cs typeface="Canva Sans Bold"/>
                <a:sym typeface="Canva Sans Bold"/>
              </a:rPr>
              <a:t>GO</a:t>
            </a:r>
          </a:p>
          <a:p>
            <a:pPr algn="just">
              <a:lnSpc>
                <a:spcPts val="3569"/>
              </a:lnSpc>
            </a:pPr>
            <a:r>
              <a:rPr lang="en-US" sz="2549" b="true">
                <a:solidFill>
                  <a:srgbClr val="2C3249"/>
                </a:solidFill>
                <a:latin typeface="Canva Sans Bold"/>
                <a:ea typeface="Canva Sans Bold"/>
                <a:cs typeface="Canva Sans Bold"/>
                <a:sym typeface="Canva Sans Bold"/>
              </a:rPr>
              <a:t>USE QLCT</a:t>
            </a:r>
          </a:p>
          <a:p>
            <a:pPr algn="just">
              <a:lnSpc>
                <a:spcPts val="3569"/>
              </a:lnSpc>
            </a:pPr>
            <a:r>
              <a:rPr lang="en-US" b="true" sz="2549">
                <a:solidFill>
                  <a:srgbClr val="2C3249"/>
                </a:solidFill>
                <a:latin typeface="Canva Sans Bold"/>
                <a:ea typeface="Canva Sans Bold"/>
                <a:cs typeface="Canva Sans Bold"/>
                <a:sym typeface="Canva Sans Bold"/>
              </a:rPr>
              <a:t>GO</a:t>
            </a:r>
          </a:p>
        </p:txBody>
      </p:sp>
      <p:sp>
        <p:nvSpPr>
          <p:cNvPr name="TextBox 7" id="7"/>
          <p:cNvSpPr txBox="true"/>
          <p:nvPr/>
        </p:nvSpPr>
        <p:spPr>
          <a:xfrm rot="0">
            <a:off x="8324180" y="3027438"/>
            <a:ext cx="9402591" cy="6697986"/>
          </a:xfrm>
          <a:prstGeom prst="rect">
            <a:avLst/>
          </a:prstGeom>
        </p:spPr>
        <p:txBody>
          <a:bodyPr anchor="t" rtlCol="false" tIns="0" lIns="0" bIns="0" rIns="0">
            <a:spAutoFit/>
          </a:bodyPr>
          <a:lstStyle/>
          <a:p>
            <a:pPr algn="just">
              <a:lnSpc>
                <a:spcPts val="3569"/>
              </a:lnSpc>
            </a:pPr>
            <a:r>
              <a:rPr lang="en-US" sz="2549" b="true">
                <a:solidFill>
                  <a:srgbClr val="2C3249"/>
                </a:solidFill>
                <a:latin typeface="Canva Sans Bold"/>
                <a:ea typeface="Canva Sans Bold"/>
                <a:cs typeface="Canva Sans Bold"/>
                <a:sym typeface="Canva Sans Bold"/>
              </a:rPr>
              <a:t>-- TẠO BẢNG</a:t>
            </a:r>
          </a:p>
          <a:p>
            <a:pPr algn="just" marL="550492" indent="-275246" lvl="1">
              <a:lnSpc>
                <a:spcPts val="3569"/>
              </a:lnSpc>
              <a:buFont typeface="Arial"/>
              <a:buChar char="•"/>
            </a:pPr>
            <a:r>
              <a:rPr lang="en-US" b="true" sz="2549">
                <a:solidFill>
                  <a:srgbClr val="2C3249"/>
                </a:solidFill>
                <a:latin typeface="Canva Sans Bold"/>
                <a:ea typeface="Canva Sans Bold"/>
                <a:cs typeface="Canva Sans Bold"/>
                <a:sym typeface="Canva Sans Bold"/>
              </a:rPr>
              <a:t>KYNANG</a:t>
            </a:r>
          </a:p>
          <a:p>
            <a:pPr algn="just">
              <a:lnSpc>
                <a:spcPts val="3569"/>
              </a:lnSpc>
            </a:pPr>
            <a:r>
              <a:rPr lang="en-US" sz="2549" b="true">
                <a:solidFill>
                  <a:srgbClr val="2C3249"/>
                </a:solidFill>
                <a:latin typeface="Canva Sans Bold"/>
                <a:ea typeface="Canva Sans Bold"/>
                <a:cs typeface="Canva Sans Bold"/>
                <a:sym typeface="Canva Sans Bold"/>
              </a:rPr>
              <a:t>CREATE TABLE KyNang (</a:t>
            </a:r>
          </a:p>
          <a:p>
            <a:pPr algn="just">
              <a:lnSpc>
                <a:spcPts val="3569"/>
              </a:lnSpc>
            </a:pPr>
            <a:r>
              <a:rPr lang="en-US" sz="2549" b="true">
                <a:solidFill>
                  <a:srgbClr val="2C3249"/>
                </a:solidFill>
                <a:latin typeface="Canva Sans Bold"/>
                <a:ea typeface="Canva Sans Bold"/>
                <a:cs typeface="Canva Sans Bold"/>
                <a:sym typeface="Canva Sans Bold"/>
              </a:rPr>
              <a:t>  MaKN VARCHAR(10) PRIMARY KEY,</a:t>
            </a:r>
          </a:p>
          <a:p>
            <a:pPr algn="just">
              <a:lnSpc>
                <a:spcPts val="3569"/>
              </a:lnSpc>
            </a:pPr>
            <a:r>
              <a:rPr lang="en-US" sz="2549" b="true">
                <a:solidFill>
                  <a:srgbClr val="2C3249"/>
                </a:solidFill>
                <a:latin typeface="Canva Sans Bold"/>
                <a:ea typeface="Canva Sans Bold"/>
                <a:cs typeface="Canva Sans Bold"/>
                <a:sym typeface="Canva Sans Bold"/>
              </a:rPr>
              <a:t>  ChuThich NVARCHAR(200));</a:t>
            </a:r>
          </a:p>
          <a:p>
            <a:pPr algn="just" marL="550492" indent="-275246" lvl="1">
              <a:lnSpc>
                <a:spcPts val="3569"/>
              </a:lnSpc>
              <a:buFont typeface="Arial"/>
              <a:buChar char="•"/>
            </a:pPr>
            <a:r>
              <a:rPr lang="en-US" b="true" sz="2549">
                <a:solidFill>
                  <a:srgbClr val="2C3249"/>
                </a:solidFill>
                <a:latin typeface="Canva Sans Bold"/>
                <a:ea typeface="Canva Sans Bold"/>
                <a:cs typeface="Canva Sans Bold"/>
                <a:sym typeface="Canva Sans Bold"/>
              </a:rPr>
              <a:t>SUDUNG_KYNANG</a:t>
            </a:r>
          </a:p>
          <a:p>
            <a:pPr algn="just">
              <a:lnSpc>
                <a:spcPts val="3569"/>
              </a:lnSpc>
            </a:pPr>
            <a:r>
              <a:rPr lang="en-US" sz="2549" b="true">
                <a:solidFill>
                  <a:srgbClr val="2C3249"/>
                </a:solidFill>
                <a:latin typeface="Canva Sans Bold"/>
                <a:ea typeface="Canva Sans Bold"/>
                <a:cs typeface="Canva Sans Bold"/>
                <a:sym typeface="Canva Sans Bold"/>
              </a:rPr>
              <a:t>CREATE TABLE SuDung_KyNang (</a:t>
            </a:r>
          </a:p>
          <a:p>
            <a:pPr algn="just">
              <a:lnSpc>
                <a:spcPts val="3569"/>
              </a:lnSpc>
            </a:pPr>
            <a:r>
              <a:rPr lang="en-US" sz="2549" b="true">
                <a:solidFill>
                  <a:srgbClr val="2C3249"/>
                </a:solidFill>
                <a:latin typeface="Canva Sans Bold"/>
                <a:ea typeface="Canva Sans Bold"/>
                <a:cs typeface="Canva Sans Bold"/>
                <a:sym typeface="Canva Sans Bold"/>
              </a:rPr>
              <a:t>  MaNV INT,</a:t>
            </a:r>
          </a:p>
          <a:p>
            <a:pPr algn="just">
              <a:lnSpc>
                <a:spcPts val="3569"/>
              </a:lnSpc>
            </a:pPr>
            <a:r>
              <a:rPr lang="en-US" sz="2549" b="true">
                <a:solidFill>
                  <a:srgbClr val="2C3249"/>
                </a:solidFill>
                <a:latin typeface="Canva Sans Bold"/>
                <a:ea typeface="Canva Sans Bold"/>
                <a:cs typeface="Canva Sans Bold"/>
                <a:sym typeface="Canva Sans Bold"/>
              </a:rPr>
              <a:t>  MaDA VARCHAR(10),</a:t>
            </a:r>
          </a:p>
          <a:p>
            <a:pPr algn="just">
              <a:lnSpc>
                <a:spcPts val="3569"/>
              </a:lnSpc>
            </a:pPr>
            <a:r>
              <a:rPr lang="en-US" sz="2549" b="true">
                <a:solidFill>
                  <a:srgbClr val="2C3249"/>
                </a:solidFill>
                <a:latin typeface="Canva Sans Bold"/>
                <a:ea typeface="Canva Sans Bold"/>
                <a:cs typeface="Canva Sans Bold"/>
                <a:sym typeface="Canva Sans Bold"/>
              </a:rPr>
              <a:t>  MaKN VARCHAR(10),</a:t>
            </a:r>
          </a:p>
          <a:p>
            <a:pPr algn="just">
              <a:lnSpc>
                <a:spcPts val="3569"/>
              </a:lnSpc>
            </a:pPr>
            <a:r>
              <a:rPr lang="en-US" sz="2549" b="true">
                <a:solidFill>
                  <a:srgbClr val="2C3249"/>
                </a:solidFill>
                <a:latin typeface="Canva Sans Bold"/>
                <a:ea typeface="Canva Sans Bold"/>
                <a:cs typeface="Canva Sans Bold"/>
                <a:sym typeface="Canva Sans Bold"/>
              </a:rPr>
              <a:t>  PRIMARY KEY (MaNV, MaDA, MaKN),</a:t>
            </a:r>
          </a:p>
          <a:p>
            <a:pPr algn="just">
              <a:lnSpc>
                <a:spcPts val="3569"/>
              </a:lnSpc>
            </a:pPr>
            <a:r>
              <a:rPr lang="en-US" sz="2549" b="true">
                <a:solidFill>
                  <a:srgbClr val="2C3249"/>
                </a:solidFill>
                <a:latin typeface="Canva Sans Bold"/>
                <a:ea typeface="Canva Sans Bold"/>
                <a:cs typeface="Canva Sans Bold"/>
                <a:sym typeface="Canva Sans Bold"/>
              </a:rPr>
              <a:t>  FOREIGN KEY (MaNV) REFERENCES NhanVien(MaNV),</a:t>
            </a:r>
          </a:p>
          <a:p>
            <a:pPr algn="just">
              <a:lnSpc>
                <a:spcPts val="3569"/>
              </a:lnSpc>
            </a:pPr>
            <a:r>
              <a:rPr lang="en-US" sz="2549" b="true">
                <a:solidFill>
                  <a:srgbClr val="2C3249"/>
                </a:solidFill>
                <a:latin typeface="Canva Sans Bold"/>
                <a:ea typeface="Canva Sans Bold"/>
                <a:cs typeface="Canva Sans Bold"/>
                <a:sym typeface="Canva Sans Bold"/>
              </a:rPr>
              <a:t>  FOREIGN KEY (MaDA) REFERENCES DuAn(MaDA),</a:t>
            </a:r>
          </a:p>
          <a:p>
            <a:pPr algn="just">
              <a:lnSpc>
                <a:spcPts val="3569"/>
              </a:lnSpc>
            </a:pPr>
            <a:r>
              <a:rPr lang="en-US" sz="2549" b="true">
                <a:solidFill>
                  <a:srgbClr val="2C3249"/>
                </a:solidFill>
                <a:latin typeface="Canva Sans Bold"/>
                <a:ea typeface="Canva Sans Bold"/>
                <a:cs typeface="Canva Sans Bold"/>
                <a:sym typeface="Canva Sans Bold"/>
              </a:rPr>
              <a:t>  FOREIGN KEY (MaKN) REFERENCES KyNang(MaKN));</a:t>
            </a:r>
          </a:p>
          <a:p>
            <a:pPr algn="just">
              <a:lnSpc>
                <a:spcPts val="3569"/>
              </a:lnSpc>
            </a:pPr>
          </a:p>
        </p:txBody>
      </p:sp>
      <p:sp>
        <p:nvSpPr>
          <p:cNvPr name="TextBox 8" id="8"/>
          <p:cNvSpPr txBox="true"/>
          <p:nvPr/>
        </p:nvSpPr>
        <p:spPr>
          <a:xfrm rot="0">
            <a:off x="1977938" y="557115"/>
            <a:ext cx="2320821" cy="741095"/>
          </a:xfrm>
          <a:prstGeom prst="rect">
            <a:avLst/>
          </a:prstGeom>
        </p:spPr>
        <p:txBody>
          <a:bodyPr anchor="t" rtlCol="false" tIns="0" lIns="0" bIns="0" rIns="0">
            <a:spAutoFit/>
          </a:bodyPr>
          <a:lstStyle/>
          <a:p>
            <a:pPr algn="l">
              <a:lnSpc>
                <a:spcPts val="5648"/>
              </a:lnSpc>
            </a:pPr>
            <a:r>
              <a:rPr lang="en-US" sz="5379">
                <a:solidFill>
                  <a:srgbClr val="C4459F"/>
                </a:solidFill>
                <a:latin typeface="Anton"/>
                <a:ea typeface="Anton"/>
                <a:cs typeface="Anton"/>
                <a:sym typeface="Anton"/>
              </a:rPr>
              <a:t>CÂU 3</a:t>
            </a:r>
          </a:p>
        </p:txBody>
      </p:sp>
      <p:sp>
        <p:nvSpPr>
          <p:cNvPr name="TextBox 9" id="9"/>
          <p:cNvSpPr txBox="true"/>
          <p:nvPr/>
        </p:nvSpPr>
        <p:spPr>
          <a:xfrm rot="0">
            <a:off x="609269" y="1768918"/>
            <a:ext cx="5764566" cy="839708"/>
          </a:xfrm>
          <a:prstGeom prst="rect">
            <a:avLst/>
          </a:prstGeom>
        </p:spPr>
        <p:txBody>
          <a:bodyPr anchor="t" rtlCol="false" tIns="0" lIns="0" bIns="0" rIns="0">
            <a:spAutoFit/>
          </a:bodyPr>
          <a:lstStyle/>
          <a:p>
            <a:pPr algn="l">
              <a:lnSpc>
                <a:spcPts val="6383"/>
              </a:lnSpc>
            </a:pPr>
            <a:r>
              <a:rPr lang="en-US" sz="6079" spc="857">
                <a:solidFill>
                  <a:srgbClr val="C4459F"/>
                </a:solidFill>
                <a:latin typeface="Anton"/>
                <a:ea typeface="Anton"/>
                <a:cs typeface="Anton"/>
                <a:sym typeface="Anton"/>
              </a:rPr>
              <a:t>TẠO DATABASE</a:t>
            </a:r>
          </a:p>
        </p:txBody>
      </p:sp>
    </p:spTree>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165946">
            <a:off x="12270230" y="241981"/>
            <a:ext cx="9272857" cy="9092355"/>
            <a:chOff x="0" y="0"/>
            <a:chExt cx="812800" cy="796978"/>
          </a:xfrm>
        </p:grpSpPr>
        <p:sp>
          <p:nvSpPr>
            <p:cNvPr name="Freeform 3" id="3"/>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4" id="4"/>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694109">
            <a:off x="12837827" y="859041"/>
            <a:ext cx="8014237" cy="785823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788823" y="-286238"/>
            <a:ext cx="9544538" cy="95445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1" id="11"/>
          <p:cNvPicPr>
            <a:picLocks noChangeAspect="true"/>
          </p:cNvPicPr>
          <p:nvPr/>
        </p:nvPicPr>
        <p:blipFill>
          <a:blip r:embed="rId2"/>
          <a:srcRect l="0" t="0" r="0" b="0"/>
          <a:stretch>
            <a:fillRect/>
          </a:stretch>
        </p:blipFill>
        <p:spPr>
          <a:xfrm flipH="true" flipV="false" rot="0">
            <a:off x="14239025" y="477328"/>
            <a:ext cx="3958208" cy="1899940"/>
          </a:xfrm>
          <a:prstGeom prst="rect">
            <a:avLst/>
          </a:prstGeom>
        </p:spPr>
      </p:pic>
      <p:pic>
        <p:nvPicPr>
          <p:cNvPr name="Picture 12" id="12"/>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3" id="13"/>
          <p:cNvSpPr txBox="true"/>
          <p:nvPr/>
        </p:nvSpPr>
        <p:spPr>
          <a:xfrm rot="0">
            <a:off x="5375247"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14" id="14"/>
          <p:cNvSpPr txBox="true"/>
          <p:nvPr/>
        </p:nvSpPr>
        <p:spPr>
          <a:xfrm rot="0">
            <a:off x="4443905" y="260957"/>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CHUẨN HOÁ</a:t>
            </a:r>
          </a:p>
        </p:txBody>
      </p:sp>
      <p:sp>
        <p:nvSpPr>
          <p:cNvPr name="TextBox 15" id="15"/>
          <p:cNvSpPr txBox="true"/>
          <p:nvPr/>
        </p:nvSpPr>
        <p:spPr>
          <a:xfrm rot="0">
            <a:off x="1138038" y="2713823"/>
            <a:ext cx="9440580" cy="4930775"/>
          </a:xfrm>
          <a:prstGeom prst="rect">
            <a:avLst/>
          </a:prstGeom>
        </p:spPr>
        <p:txBody>
          <a:bodyPr anchor="t" rtlCol="false" tIns="0" lIns="0" bIns="0" rIns="0">
            <a:spAutoFit/>
          </a:bodyPr>
          <a:lstStyle/>
          <a:p>
            <a:pPr algn="just">
              <a:lnSpc>
                <a:spcPts val="4900"/>
              </a:lnSpc>
            </a:pPr>
            <a:r>
              <a:rPr lang="en-US" sz="3500" b="true">
                <a:solidFill>
                  <a:srgbClr val="2C3249"/>
                </a:solidFill>
                <a:latin typeface="Canva Sans Bold"/>
                <a:ea typeface="Canva Sans Bold"/>
                <a:cs typeface="Canva Sans Bold"/>
                <a:sym typeface="Canva Sans Bold"/>
              </a:rPr>
              <a:t>Kế</a:t>
            </a:r>
            <a:r>
              <a:rPr lang="en-US" sz="3500" b="true">
                <a:solidFill>
                  <a:srgbClr val="2C3249"/>
                </a:solidFill>
                <a:latin typeface="Canva Sans Bold"/>
                <a:ea typeface="Canva Sans Bold"/>
                <a:cs typeface="Canva Sans Bold"/>
                <a:sym typeface="Canva Sans Bold"/>
              </a:rPr>
              <a:t>t luận</a:t>
            </a:r>
          </a:p>
          <a:p>
            <a:pPr algn="just">
              <a:lnSpc>
                <a:spcPts val="4900"/>
              </a:lnSpc>
            </a:pPr>
            <a:r>
              <a:rPr lang="en-US" sz="3500">
                <a:solidFill>
                  <a:srgbClr val="2C3249"/>
                </a:solidFill>
                <a:latin typeface="Canva Sans"/>
                <a:ea typeface="Canva Sans"/>
                <a:cs typeface="Canva Sans"/>
                <a:sym typeface="Canva Sans"/>
              </a:rPr>
              <a:t>Tập A, B, C là siêu khóa v</a:t>
            </a:r>
            <a:r>
              <a:rPr lang="en-US" sz="3500">
                <a:solidFill>
                  <a:srgbClr val="2C3249"/>
                </a:solidFill>
                <a:latin typeface="Canva Sans"/>
                <a:ea typeface="Canva Sans"/>
                <a:cs typeface="Canva Sans"/>
                <a:sym typeface="Canva Sans"/>
              </a:rPr>
              <a:t>ì bao đóng của nó chứa toàn bộ thuộc tính của quan hệ.</a:t>
            </a:r>
          </a:p>
          <a:p>
            <a:pPr algn="just">
              <a:lnSpc>
                <a:spcPts val="4900"/>
              </a:lnSpc>
            </a:pPr>
            <a:r>
              <a:rPr lang="en-US" sz="3500">
                <a:solidFill>
                  <a:srgbClr val="2C3249"/>
                </a:solidFill>
                <a:latin typeface="Canva Sans"/>
                <a:ea typeface="Canva Sans"/>
                <a:cs typeface="Canva Sans"/>
                <a:sym typeface="Canva Sans"/>
              </a:rPr>
              <a:t>Không có tập con thực sự nào của nó cũng là siêu khóa, nên đây là khóa tối thiểu.</a:t>
            </a:r>
          </a:p>
          <a:p>
            <a:pPr algn="just">
              <a:lnSpc>
                <a:spcPts val="4900"/>
              </a:lnSpc>
            </a:pPr>
            <a:r>
              <a:rPr lang="en-US" sz="3500">
                <a:solidFill>
                  <a:srgbClr val="2C3249"/>
                </a:solidFill>
                <a:latin typeface="Canva Sans"/>
                <a:ea typeface="Canva Sans"/>
                <a:cs typeface="Canva Sans"/>
                <a:sym typeface="Canva Sans"/>
              </a:rPr>
              <a:t>Vì vậy, A, B, C</a:t>
            </a:r>
            <a:r>
              <a:rPr lang="en-US" sz="3500">
                <a:solidFill>
                  <a:srgbClr val="2C3249"/>
                </a:solidFill>
                <a:latin typeface="Canva Sans"/>
                <a:ea typeface="Canva Sans"/>
                <a:cs typeface="Canva Sans"/>
                <a:sym typeface="Canva Sans"/>
              </a:rPr>
              <a:t> là khóa duy nhất của lược đồ quan hệ đã cho.</a:t>
            </a:r>
          </a:p>
          <a:p>
            <a:pPr algn="just">
              <a:lnSpc>
                <a:spcPts val="4900"/>
              </a:lnSpc>
            </a:pPr>
          </a:p>
        </p:txBody>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BÀI TẬP TỔNG HỢP</a:t>
            </a:r>
          </a:p>
        </p:txBody>
      </p:sp>
      <p:sp>
        <p:nvSpPr>
          <p:cNvPr name="TextBox 18" id="18"/>
          <p:cNvSpPr txBox="true"/>
          <p:nvPr/>
        </p:nvSpPr>
        <p:spPr>
          <a:xfrm rot="0">
            <a:off x="1028700" y="2388978"/>
            <a:ext cx="6842659" cy="6788150"/>
          </a:xfrm>
          <a:prstGeom prst="rect">
            <a:avLst/>
          </a:prstGeom>
        </p:spPr>
        <p:txBody>
          <a:bodyPr anchor="t" rtlCol="false" tIns="0" lIns="0" bIns="0" rIns="0">
            <a:spAutoFit/>
          </a:bodyPr>
          <a:lstStyle/>
          <a:p>
            <a:pPr algn="just">
              <a:lnSpc>
                <a:spcPts val="4900"/>
              </a:lnSpc>
            </a:pPr>
            <a:r>
              <a:rPr lang="en-US" sz="3500" b="true">
                <a:solidFill>
                  <a:srgbClr val="2C3249"/>
                </a:solidFill>
                <a:latin typeface="Canva Sans Bold"/>
                <a:ea typeface="Canva Sans Bold"/>
                <a:cs typeface="Canva Sans Bold"/>
                <a:sym typeface="Canva Sans Bold"/>
              </a:rPr>
              <a:t>6/ Cho lược đồ quan hệ Q(S,I,D,M)</a:t>
            </a:r>
          </a:p>
          <a:p>
            <a:pPr algn="just">
              <a:lnSpc>
                <a:spcPts val="4900"/>
              </a:lnSpc>
            </a:pPr>
            <a:r>
              <a:rPr lang="en-US" sz="3500" b="true">
                <a:solidFill>
                  <a:srgbClr val="2C3249"/>
                </a:solidFill>
                <a:latin typeface="Canva Sans Bold"/>
                <a:ea typeface="Canva Sans Bold"/>
                <a:cs typeface="Canva Sans Bold"/>
                <a:sym typeface="Canva Sans Bold"/>
              </a:rPr>
              <a:t>F = {f₁:SI → DM; f₂:SD→ M; f₃:D→ M}</a:t>
            </a:r>
          </a:p>
          <a:p>
            <a:pPr algn="just">
              <a:lnSpc>
                <a:spcPts val="4900"/>
              </a:lnSpc>
            </a:pPr>
          </a:p>
          <a:p>
            <a:pPr algn="just">
              <a:lnSpc>
                <a:spcPts val="4900"/>
              </a:lnSpc>
            </a:pPr>
            <a:r>
              <a:rPr lang="en-US" sz="3500">
                <a:solidFill>
                  <a:srgbClr val="2C3249"/>
                </a:solidFill>
                <a:latin typeface="Canva Sans"/>
                <a:ea typeface="Canva Sans"/>
                <a:cs typeface="Canva Sans"/>
                <a:sym typeface="Canva Sans"/>
              </a:rPr>
              <a:t>a) Tính bao đóng D⁺, SD⁺, SI⁺</a:t>
            </a:r>
          </a:p>
          <a:p>
            <a:pPr algn="just">
              <a:lnSpc>
                <a:spcPts val="4900"/>
              </a:lnSpc>
            </a:pPr>
            <a:r>
              <a:rPr lang="en-US" sz="3500">
                <a:solidFill>
                  <a:srgbClr val="2C3249"/>
                </a:solidFill>
                <a:latin typeface="Canva Sans"/>
                <a:ea typeface="Canva Sans"/>
                <a:cs typeface="Canva Sans"/>
                <a:sym typeface="Canva Sans"/>
              </a:rPr>
              <a:t>b) Tìm tất cả các khóa của Q</a:t>
            </a:r>
          </a:p>
          <a:p>
            <a:pPr algn="just">
              <a:lnSpc>
                <a:spcPts val="4900"/>
              </a:lnSpc>
            </a:pPr>
            <a:r>
              <a:rPr lang="en-US" sz="3500">
                <a:solidFill>
                  <a:srgbClr val="2C3249"/>
                </a:solidFill>
                <a:latin typeface="Canva Sans"/>
                <a:ea typeface="Canva Sans"/>
                <a:cs typeface="Canva Sans"/>
                <a:sym typeface="Canva Sans"/>
              </a:rPr>
              <a:t>c) Tìm phủ tối thiểu của F</a:t>
            </a:r>
          </a:p>
          <a:p>
            <a:pPr algn="just">
              <a:lnSpc>
                <a:spcPts val="4900"/>
              </a:lnSpc>
            </a:pPr>
            <a:r>
              <a:rPr lang="en-US" sz="3500">
                <a:solidFill>
                  <a:srgbClr val="2C3249"/>
                </a:solidFill>
                <a:latin typeface="Canva Sans"/>
                <a:ea typeface="Canva Sans"/>
                <a:cs typeface="Canva Sans"/>
                <a:sym typeface="Canva Sans"/>
              </a:rPr>
              <a:t>d) Xác định dạng chuẩn cao nhất của Q</a:t>
            </a:r>
          </a:p>
          <a:p>
            <a:pPr algn="just">
              <a:lnSpc>
                <a:spcPts val="4900"/>
              </a:lnSpc>
            </a:pPr>
          </a:p>
        </p:txBody>
      </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rot="0">
            <a:off x="0" y="0"/>
            <a:ext cx="3958208" cy="1899940"/>
          </a:xfrm>
          <a:prstGeom prst="rect">
            <a:avLst/>
          </a:prstGeom>
        </p:spPr>
      </p:pic>
      <p:pic>
        <p:nvPicPr>
          <p:cNvPr name="Picture 3" id="3"/>
          <p:cNvPicPr>
            <a:picLocks noChangeAspect="true"/>
          </p:cNvPicPr>
          <p:nvPr/>
        </p:nvPicPr>
        <p:blipFill>
          <a:blip r:embed="rId2"/>
          <a:srcRect l="0" t="0" r="0" b="0"/>
          <a:stretch>
            <a:fillRect/>
          </a:stretch>
        </p:blipFill>
        <p:spPr>
          <a:xfrm flipH="true" flipV="false" rot="0">
            <a:off x="14329792" y="8387060"/>
            <a:ext cx="3958208" cy="1899940"/>
          </a:xfrm>
          <a:prstGeom prst="rect">
            <a:avLst/>
          </a:prstGeom>
        </p:spPr>
      </p:pic>
      <p:sp>
        <p:nvSpPr>
          <p:cNvPr name="TextBox 4" id="4"/>
          <p:cNvSpPr txBox="true"/>
          <p:nvPr/>
        </p:nvSpPr>
        <p:spPr>
          <a:xfrm rot="0">
            <a:off x="5375247"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5" id="5"/>
          <p:cNvSpPr txBox="true"/>
          <p:nvPr/>
        </p:nvSpPr>
        <p:spPr>
          <a:xfrm rot="0">
            <a:off x="1138038" y="1987306"/>
            <a:ext cx="12252809" cy="1216025"/>
          </a:xfrm>
          <a:prstGeom prst="rect">
            <a:avLst/>
          </a:prstGeom>
        </p:spPr>
        <p:txBody>
          <a:bodyPr anchor="t" rtlCol="false" tIns="0" lIns="0" bIns="0" rIns="0">
            <a:spAutoFit/>
          </a:bodyPr>
          <a:lstStyle/>
          <a:p>
            <a:pPr algn="just">
              <a:lnSpc>
                <a:spcPts val="4900"/>
              </a:lnSpc>
            </a:pPr>
            <a:r>
              <a:rPr lang="en-US" sz="3500" b="true">
                <a:solidFill>
                  <a:srgbClr val="2C3249"/>
                </a:solidFill>
                <a:latin typeface="Canva Sans Bold"/>
                <a:ea typeface="Canva Sans Bold"/>
                <a:cs typeface="Canva Sans Bold"/>
                <a:sym typeface="Canva Sans Bold"/>
              </a:rPr>
              <a:t>a)</a:t>
            </a:r>
            <a:r>
              <a:rPr lang="en-US" sz="3500" b="true">
                <a:solidFill>
                  <a:srgbClr val="2C3249"/>
                </a:solidFill>
                <a:latin typeface="Canva Sans Bold"/>
                <a:ea typeface="Canva Sans Bold"/>
                <a:cs typeface="Canva Sans Bold"/>
                <a:sym typeface="Canva Sans Bold"/>
              </a:rPr>
              <a:t> Tính</a:t>
            </a:r>
            <a:r>
              <a:rPr lang="en-US" sz="3500" b="true">
                <a:solidFill>
                  <a:srgbClr val="2C3249"/>
                </a:solidFill>
                <a:latin typeface="Canva Sans Bold"/>
                <a:ea typeface="Canva Sans Bold"/>
                <a:cs typeface="Canva Sans Bold"/>
                <a:sym typeface="Canva Sans Bold"/>
              </a:rPr>
              <a:t> bao đóng của các tập thuộc tính: D⁺, SD⁺, SI⁺</a:t>
            </a:r>
          </a:p>
          <a:p>
            <a:pPr algn="just">
              <a:lnSpc>
                <a:spcPts val="4900"/>
              </a:lnSpc>
            </a:pPr>
          </a:p>
        </p:txBody>
      </p:sp>
      <p:sp>
        <p:nvSpPr>
          <p:cNvPr name="TextBox 6" id="6"/>
          <p:cNvSpPr txBox="true"/>
          <p:nvPr/>
        </p:nvSpPr>
        <p:spPr>
          <a:xfrm rot="0">
            <a:off x="4514119" y="313719"/>
            <a:ext cx="7532476"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BÀI TẬP TỔNG HỢP</a:t>
            </a:r>
          </a:p>
        </p:txBody>
      </p:sp>
      <p:sp>
        <p:nvSpPr>
          <p:cNvPr name="TextBox 7" id="7"/>
          <p:cNvSpPr txBox="true"/>
          <p:nvPr/>
        </p:nvSpPr>
        <p:spPr>
          <a:xfrm rot="0">
            <a:off x="528858" y="3984381"/>
            <a:ext cx="5376040" cy="3181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a:ea typeface="Canva Sans"/>
                <a:cs typeface="Canva Sans"/>
                <a:sym typeface="Canva Sans"/>
              </a:rPr>
              <a:t>1. Bao đóng D⁺</a:t>
            </a:r>
          </a:p>
          <a:p>
            <a:pPr algn="ctr">
              <a:lnSpc>
                <a:spcPts val="4200"/>
              </a:lnSpc>
              <a:spcBef>
                <a:spcPct val="0"/>
              </a:spcBef>
            </a:pPr>
            <a:r>
              <a:rPr lang="en-US" sz="3000">
                <a:solidFill>
                  <a:srgbClr val="000000"/>
                </a:solidFill>
                <a:latin typeface="Canva Sans"/>
                <a:ea typeface="Canva Sans"/>
                <a:cs typeface="Canva Sans"/>
                <a:sym typeface="Canva Sans"/>
              </a:rPr>
              <a:t>Ta bắt đầu từ tập {D} và áp dụng các phụ thuộc hàm trong F:</a:t>
            </a:r>
          </a:p>
          <a:p>
            <a:pPr algn="ctr">
              <a:lnSpc>
                <a:spcPts val="4200"/>
              </a:lnSpc>
              <a:spcBef>
                <a:spcPct val="0"/>
              </a:spcBef>
            </a:pPr>
            <a:r>
              <a:rPr lang="en-US" sz="3000">
                <a:solidFill>
                  <a:srgbClr val="000000"/>
                </a:solidFill>
                <a:latin typeface="Canva Sans"/>
                <a:ea typeface="Canva Sans"/>
                <a:cs typeface="Canva Sans"/>
                <a:sym typeface="Canva Sans"/>
              </a:rPr>
              <a:t>Từ f₃: D → M, ta suy ra M</a:t>
            </a:r>
          </a:p>
          <a:p>
            <a:pPr algn="ctr">
              <a:lnSpc>
                <a:spcPts val="4200"/>
              </a:lnSpc>
              <a:spcBef>
                <a:spcPct val="0"/>
              </a:spcBef>
            </a:pPr>
            <a:r>
              <a:rPr lang="en-US" sz="3000">
                <a:solidFill>
                  <a:srgbClr val="000000"/>
                </a:solidFill>
                <a:latin typeface="Canva Sans"/>
                <a:ea typeface="Canva Sans"/>
                <a:cs typeface="Canva Sans"/>
                <a:sym typeface="Canva Sans"/>
              </a:rPr>
              <a:t>⇒ D⁺ = {D, M}</a:t>
            </a:r>
          </a:p>
        </p:txBody>
      </p:sp>
      <p:sp>
        <p:nvSpPr>
          <p:cNvPr name="TextBox 8" id="8"/>
          <p:cNvSpPr txBox="true"/>
          <p:nvPr/>
        </p:nvSpPr>
        <p:spPr>
          <a:xfrm rot="0">
            <a:off x="6147530" y="3984381"/>
            <a:ext cx="5303593" cy="3181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a:ea typeface="Canva Sans"/>
                <a:cs typeface="Canva Sans"/>
                <a:sym typeface="Canva Sans"/>
              </a:rPr>
              <a:t>2. Bao đóng SD⁺</a:t>
            </a:r>
          </a:p>
          <a:p>
            <a:pPr algn="ctr">
              <a:lnSpc>
                <a:spcPts val="4200"/>
              </a:lnSpc>
              <a:spcBef>
                <a:spcPct val="0"/>
              </a:spcBef>
            </a:pPr>
            <a:r>
              <a:rPr lang="en-US" sz="3000">
                <a:solidFill>
                  <a:srgbClr val="000000"/>
                </a:solidFill>
                <a:latin typeface="Canva Sans"/>
                <a:ea typeface="Canva Sans"/>
                <a:cs typeface="Canva Sans"/>
                <a:sym typeface="Canva Sans"/>
              </a:rPr>
              <a:t>Bắt đầu với tập {S, D}:</a:t>
            </a:r>
          </a:p>
          <a:p>
            <a:pPr algn="ctr">
              <a:lnSpc>
                <a:spcPts val="4200"/>
              </a:lnSpc>
              <a:spcBef>
                <a:spcPct val="0"/>
              </a:spcBef>
            </a:pPr>
            <a:r>
              <a:rPr lang="en-US" sz="3000">
                <a:solidFill>
                  <a:srgbClr val="000000"/>
                </a:solidFill>
                <a:latin typeface="Canva Sans"/>
                <a:ea typeface="Canva Sans"/>
                <a:cs typeface="Canva Sans"/>
                <a:sym typeface="Canva Sans"/>
              </a:rPr>
              <a:t>Từ f₃: D → M, suy ra M</a:t>
            </a:r>
          </a:p>
          <a:p>
            <a:pPr algn="ctr">
              <a:lnSpc>
                <a:spcPts val="4200"/>
              </a:lnSpc>
              <a:spcBef>
                <a:spcPct val="0"/>
              </a:spcBef>
            </a:pPr>
            <a:r>
              <a:rPr lang="en-US" sz="3000">
                <a:solidFill>
                  <a:srgbClr val="000000"/>
                </a:solidFill>
                <a:latin typeface="Canva Sans"/>
                <a:ea typeface="Canva Sans"/>
                <a:cs typeface="Canva Sans"/>
                <a:sym typeface="Canva Sans"/>
              </a:rPr>
              <a:t>Từ f₂: SD → M, cũng suy ra M (đã có)</a:t>
            </a:r>
          </a:p>
          <a:p>
            <a:pPr algn="ctr">
              <a:lnSpc>
                <a:spcPts val="4200"/>
              </a:lnSpc>
              <a:spcBef>
                <a:spcPct val="0"/>
              </a:spcBef>
            </a:pPr>
            <a:r>
              <a:rPr lang="en-US" sz="3000">
                <a:solidFill>
                  <a:srgbClr val="000000"/>
                </a:solidFill>
                <a:latin typeface="Canva Sans"/>
                <a:ea typeface="Canva Sans"/>
                <a:cs typeface="Canva Sans"/>
                <a:sym typeface="Canva Sans"/>
              </a:rPr>
              <a:t>⇒ SD⁺ = {S, D, M}</a:t>
            </a:r>
          </a:p>
        </p:txBody>
      </p:sp>
      <p:sp>
        <p:nvSpPr>
          <p:cNvPr name="TextBox 9" id="9"/>
          <p:cNvSpPr txBox="true"/>
          <p:nvPr/>
        </p:nvSpPr>
        <p:spPr>
          <a:xfrm rot="0">
            <a:off x="11860577" y="4001856"/>
            <a:ext cx="5683730" cy="3181350"/>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Canva Sans"/>
                <a:ea typeface="Canva Sans"/>
                <a:cs typeface="Canva Sans"/>
                <a:sym typeface="Canva Sans"/>
              </a:rPr>
              <a:t>3. Bao đóng SI⁺</a:t>
            </a:r>
          </a:p>
          <a:p>
            <a:pPr algn="ctr">
              <a:lnSpc>
                <a:spcPts val="4200"/>
              </a:lnSpc>
              <a:spcBef>
                <a:spcPct val="0"/>
              </a:spcBef>
            </a:pPr>
            <a:r>
              <a:rPr lang="en-US" sz="3000">
                <a:solidFill>
                  <a:srgbClr val="000000"/>
                </a:solidFill>
                <a:latin typeface="Canva Sans"/>
                <a:ea typeface="Canva Sans"/>
                <a:cs typeface="Canva Sans"/>
                <a:sym typeface="Canva Sans"/>
              </a:rPr>
              <a:t>Bắt đầu với tập {S, I}:</a:t>
            </a:r>
          </a:p>
          <a:p>
            <a:pPr algn="ctr">
              <a:lnSpc>
                <a:spcPts val="4200"/>
              </a:lnSpc>
              <a:spcBef>
                <a:spcPct val="0"/>
              </a:spcBef>
            </a:pPr>
            <a:r>
              <a:rPr lang="en-US" sz="3000">
                <a:solidFill>
                  <a:srgbClr val="000000"/>
                </a:solidFill>
                <a:latin typeface="Canva Sans"/>
                <a:ea typeface="Canva Sans"/>
                <a:cs typeface="Canva Sans"/>
                <a:sym typeface="Canva Sans"/>
              </a:rPr>
              <a:t>Từ f₁: SI → DM, suy ra D và M</a:t>
            </a:r>
          </a:p>
          <a:p>
            <a:pPr algn="ctr">
              <a:lnSpc>
                <a:spcPts val="4200"/>
              </a:lnSpc>
              <a:spcBef>
                <a:spcPct val="0"/>
              </a:spcBef>
            </a:pPr>
            <a:r>
              <a:rPr lang="en-US" sz="3000">
                <a:solidFill>
                  <a:srgbClr val="000000"/>
                </a:solidFill>
                <a:latin typeface="Canva Sans"/>
                <a:ea typeface="Canva Sans"/>
                <a:cs typeface="Canva Sans"/>
                <a:sym typeface="Canva Sans"/>
              </a:rPr>
              <a:t>→ Khi có D, từ f₃: D → M, suy ra M (đã có)</a:t>
            </a:r>
          </a:p>
          <a:p>
            <a:pPr algn="ctr">
              <a:lnSpc>
                <a:spcPts val="4200"/>
              </a:lnSpc>
              <a:spcBef>
                <a:spcPct val="0"/>
              </a:spcBef>
            </a:pPr>
            <a:r>
              <a:rPr lang="en-US" sz="3000">
                <a:solidFill>
                  <a:srgbClr val="000000"/>
                </a:solidFill>
                <a:latin typeface="Canva Sans"/>
                <a:ea typeface="Canva Sans"/>
                <a:cs typeface="Canva Sans"/>
                <a:sym typeface="Canva Sans"/>
              </a:rPr>
              <a:t>⇒ SI⁺ = {S, I, D, M}</a:t>
            </a:r>
          </a:p>
        </p:txBody>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rot="0">
            <a:off x="0" y="0"/>
            <a:ext cx="3958208" cy="1899940"/>
          </a:xfrm>
          <a:prstGeom prst="rect">
            <a:avLst/>
          </a:prstGeom>
        </p:spPr>
      </p:pic>
      <p:pic>
        <p:nvPicPr>
          <p:cNvPr name="Picture 3" id="3"/>
          <p:cNvPicPr>
            <a:picLocks noChangeAspect="true"/>
          </p:cNvPicPr>
          <p:nvPr/>
        </p:nvPicPr>
        <p:blipFill>
          <a:blip r:embed="rId2"/>
          <a:srcRect l="0" t="0" r="0" b="0"/>
          <a:stretch>
            <a:fillRect/>
          </a:stretch>
        </p:blipFill>
        <p:spPr>
          <a:xfrm flipH="true" flipV="false" rot="0">
            <a:off x="14329792" y="8387060"/>
            <a:ext cx="3958208" cy="1899940"/>
          </a:xfrm>
          <a:prstGeom prst="rect">
            <a:avLst/>
          </a:prstGeom>
        </p:spPr>
      </p:pic>
      <p:sp>
        <p:nvSpPr>
          <p:cNvPr name="TextBox 4" id="4"/>
          <p:cNvSpPr txBox="true"/>
          <p:nvPr/>
        </p:nvSpPr>
        <p:spPr>
          <a:xfrm rot="0">
            <a:off x="5375247"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5" id="5"/>
          <p:cNvSpPr txBox="true"/>
          <p:nvPr/>
        </p:nvSpPr>
        <p:spPr>
          <a:xfrm rot="0">
            <a:off x="591804" y="1925960"/>
            <a:ext cx="12252809" cy="596900"/>
          </a:xfrm>
          <a:prstGeom prst="rect">
            <a:avLst/>
          </a:prstGeom>
        </p:spPr>
        <p:txBody>
          <a:bodyPr anchor="t" rtlCol="false" tIns="0" lIns="0" bIns="0" rIns="0">
            <a:spAutoFit/>
          </a:bodyPr>
          <a:lstStyle/>
          <a:p>
            <a:pPr algn="just">
              <a:lnSpc>
                <a:spcPts val="4900"/>
              </a:lnSpc>
            </a:pPr>
            <a:r>
              <a:rPr lang="en-US" b="true" sz="3500">
                <a:solidFill>
                  <a:srgbClr val="2C3249"/>
                </a:solidFill>
                <a:latin typeface="Canva Sans Bold"/>
                <a:ea typeface="Canva Sans Bold"/>
                <a:cs typeface="Canva Sans Bold"/>
                <a:sym typeface="Canva Sans Bold"/>
              </a:rPr>
              <a:t>b)</a:t>
            </a:r>
            <a:r>
              <a:rPr lang="en-US" b="true" sz="3500">
                <a:solidFill>
                  <a:srgbClr val="2C3249"/>
                </a:solidFill>
                <a:latin typeface="Canva Sans Bold"/>
                <a:ea typeface="Canva Sans Bold"/>
                <a:cs typeface="Canva Sans Bold"/>
                <a:sym typeface="Canva Sans Bold"/>
              </a:rPr>
              <a:t> Tìm</a:t>
            </a:r>
            <a:r>
              <a:rPr lang="en-US" b="true" sz="3500">
                <a:solidFill>
                  <a:srgbClr val="2C3249"/>
                </a:solidFill>
                <a:latin typeface="Canva Sans Bold"/>
                <a:ea typeface="Canva Sans Bold"/>
                <a:cs typeface="Canva Sans Bold"/>
                <a:sym typeface="Canva Sans Bold"/>
              </a:rPr>
              <a:t> tất cả các khóa của lược đồ Q</a:t>
            </a:r>
          </a:p>
        </p:txBody>
      </p:sp>
      <p:sp>
        <p:nvSpPr>
          <p:cNvPr name="TextBox 6" id="6"/>
          <p:cNvSpPr txBox="true"/>
          <p:nvPr/>
        </p:nvSpPr>
        <p:spPr>
          <a:xfrm rot="0">
            <a:off x="4514119" y="313719"/>
            <a:ext cx="7532476"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BÀI TẬP TỔNG HỢP</a:t>
            </a:r>
          </a:p>
        </p:txBody>
      </p:sp>
      <p:sp>
        <p:nvSpPr>
          <p:cNvPr name="TextBox 7" id="7"/>
          <p:cNvSpPr txBox="true"/>
          <p:nvPr/>
        </p:nvSpPr>
        <p:spPr>
          <a:xfrm rot="0">
            <a:off x="591804" y="3711882"/>
            <a:ext cx="6126404" cy="4471670"/>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Canva Sans"/>
                <a:ea typeface="Canva Sans"/>
                <a:cs typeface="Canva Sans"/>
                <a:sym typeface="Canva Sans"/>
              </a:rPr>
              <a:t>Bước 1: Xác định tập thuộc tính cần bao phủ</a:t>
            </a:r>
          </a:p>
          <a:p>
            <a:pPr algn="ctr">
              <a:lnSpc>
                <a:spcPts val="4479"/>
              </a:lnSpc>
              <a:spcBef>
                <a:spcPct val="0"/>
              </a:spcBef>
            </a:pPr>
            <a:r>
              <a:rPr lang="en-US" sz="3199">
                <a:solidFill>
                  <a:srgbClr val="000000"/>
                </a:solidFill>
                <a:latin typeface="Canva Sans"/>
                <a:ea typeface="Canva Sans"/>
                <a:cs typeface="Canva Sans"/>
                <a:sym typeface="Canva Sans"/>
              </a:rPr>
              <a:t>Lược đồ quan hệ Q có tập thuộc tính: {S, I, D, M}</a:t>
            </a:r>
          </a:p>
          <a:p>
            <a:pPr algn="ctr">
              <a:lnSpc>
                <a:spcPts val="4479"/>
              </a:lnSpc>
              <a:spcBef>
                <a:spcPct val="0"/>
              </a:spcBef>
            </a:pPr>
            <a:r>
              <a:rPr lang="en-US" sz="3199">
                <a:solidFill>
                  <a:srgbClr val="000000"/>
                </a:solidFill>
                <a:latin typeface="Canva Sans"/>
                <a:ea typeface="Canva Sans"/>
                <a:cs typeface="Canva Sans"/>
                <a:sym typeface="Canva Sans"/>
              </a:rPr>
              <a:t>→ Ta cần tìm tập con tối thiểu X ⊆ {S, I, D, M} sao cho X⁺ = {S, I, D, M} (tức là bao đóng X chứa toàn bộ thuộc tính của Q)</a:t>
            </a:r>
          </a:p>
        </p:txBody>
      </p:sp>
      <p:sp>
        <p:nvSpPr>
          <p:cNvPr name="TextBox 8" id="8"/>
          <p:cNvSpPr txBox="true"/>
          <p:nvPr/>
        </p:nvSpPr>
        <p:spPr>
          <a:xfrm rot="0">
            <a:off x="7319980" y="2699437"/>
            <a:ext cx="4644137" cy="6929120"/>
          </a:xfrm>
          <a:prstGeom prst="rect">
            <a:avLst/>
          </a:prstGeom>
        </p:spPr>
        <p:txBody>
          <a:bodyPr anchor="t" rtlCol="false" tIns="0" lIns="0" bIns="0" rIns="0">
            <a:spAutoFit/>
          </a:bodyPr>
          <a:lstStyle/>
          <a:p>
            <a:pPr algn="l">
              <a:lnSpc>
                <a:spcPts val="4261"/>
              </a:lnSpc>
              <a:spcBef>
                <a:spcPct val="0"/>
              </a:spcBef>
            </a:pPr>
            <a:r>
              <a:rPr lang="en-US" sz="3043">
                <a:solidFill>
                  <a:srgbClr val="000000"/>
                </a:solidFill>
                <a:latin typeface="Canva Sans"/>
                <a:ea typeface="Canva Sans"/>
                <a:cs typeface="Canva Sans"/>
                <a:sym typeface="Canva Sans"/>
              </a:rPr>
              <a:t>Bước 2: Thử các tập thuộc tính</a:t>
            </a:r>
          </a:p>
          <a:p>
            <a:pPr algn="l">
              <a:lnSpc>
                <a:spcPts val="4261"/>
              </a:lnSpc>
              <a:spcBef>
                <a:spcPct val="0"/>
              </a:spcBef>
            </a:pPr>
            <a:r>
              <a:rPr lang="en-US" sz="3043">
                <a:solidFill>
                  <a:srgbClr val="000000"/>
                </a:solidFill>
                <a:latin typeface="Canva Sans"/>
                <a:ea typeface="Canva Sans"/>
                <a:cs typeface="Canva Sans"/>
                <a:sym typeface="Canva Sans"/>
              </a:rPr>
              <a:t>Thử tập SI:</a:t>
            </a:r>
          </a:p>
          <a:p>
            <a:pPr algn="l">
              <a:lnSpc>
                <a:spcPts val="4261"/>
              </a:lnSpc>
              <a:spcBef>
                <a:spcPct val="0"/>
              </a:spcBef>
            </a:pPr>
            <a:r>
              <a:rPr lang="en-US" sz="3043">
                <a:solidFill>
                  <a:srgbClr val="000000"/>
                </a:solidFill>
                <a:latin typeface="Canva Sans"/>
                <a:ea typeface="Canva Sans"/>
                <a:cs typeface="Canva Sans"/>
                <a:sym typeface="Canva Sans"/>
              </a:rPr>
              <a:t>SI⁺ = {S, I, D, M}</a:t>
            </a:r>
          </a:p>
          <a:p>
            <a:pPr algn="l">
              <a:lnSpc>
                <a:spcPts val="4261"/>
              </a:lnSpc>
              <a:spcBef>
                <a:spcPct val="0"/>
              </a:spcBef>
            </a:pPr>
            <a:r>
              <a:rPr lang="en-US" sz="3043">
                <a:solidFill>
                  <a:srgbClr val="000000"/>
                </a:solidFill>
                <a:latin typeface="Canva Sans"/>
                <a:ea typeface="Canva Sans"/>
                <a:cs typeface="Canva Sans"/>
                <a:sym typeface="Canva Sans"/>
              </a:rPr>
              <a:t>→ Bao phủ toàn bộ Q</a:t>
            </a:r>
          </a:p>
          <a:p>
            <a:pPr algn="l">
              <a:lnSpc>
                <a:spcPts val="4261"/>
              </a:lnSpc>
              <a:spcBef>
                <a:spcPct val="0"/>
              </a:spcBef>
            </a:pPr>
            <a:r>
              <a:rPr lang="en-US" sz="3043">
                <a:solidFill>
                  <a:srgbClr val="000000"/>
                </a:solidFill>
                <a:latin typeface="Canva Sans"/>
                <a:ea typeface="Canva Sans"/>
                <a:cs typeface="Canva Sans"/>
                <a:sym typeface="Canva Sans"/>
              </a:rPr>
              <a:t>→ SI là một khóa</a:t>
            </a:r>
          </a:p>
          <a:p>
            <a:pPr algn="l">
              <a:lnSpc>
                <a:spcPts val="4261"/>
              </a:lnSpc>
              <a:spcBef>
                <a:spcPct val="0"/>
              </a:spcBef>
            </a:pPr>
          </a:p>
          <a:p>
            <a:pPr algn="l">
              <a:lnSpc>
                <a:spcPts val="4261"/>
              </a:lnSpc>
              <a:spcBef>
                <a:spcPct val="0"/>
              </a:spcBef>
            </a:pPr>
            <a:r>
              <a:rPr lang="en-US" sz="3043">
                <a:solidFill>
                  <a:srgbClr val="000000"/>
                </a:solidFill>
                <a:latin typeface="Canva Sans"/>
                <a:ea typeface="Canva Sans"/>
                <a:cs typeface="Canva Sans"/>
                <a:sym typeface="Canva Sans"/>
              </a:rPr>
              <a:t>Kiểm tra tối thiểu:</a:t>
            </a:r>
          </a:p>
          <a:p>
            <a:pPr algn="l">
              <a:lnSpc>
                <a:spcPts val="4261"/>
              </a:lnSpc>
              <a:spcBef>
                <a:spcPct val="0"/>
              </a:spcBef>
            </a:pPr>
            <a:r>
              <a:rPr lang="en-US" sz="3043">
                <a:solidFill>
                  <a:srgbClr val="000000"/>
                </a:solidFill>
                <a:latin typeface="Canva Sans"/>
                <a:ea typeface="Canva Sans"/>
                <a:cs typeface="Canva Sans"/>
                <a:sym typeface="Canva Sans"/>
              </a:rPr>
              <a:t>S⁺ = {S}, không đủ</a:t>
            </a:r>
          </a:p>
          <a:p>
            <a:pPr algn="l">
              <a:lnSpc>
                <a:spcPts val="4261"/>
              </a:lnSpc>
              <a:spcBef>
                <a:spcPct val="0"/>
              </a:spcBef>
            </a:pPr>
            <a:r>
              <a:rPr lang="en-US" sz="3043">
                <a:solidFill>
                  <a:srgbClr val="000000"/>
                </a:solidFill>
                <a:latin typeface="Canva Sans"/>
                <a:ea typeface="Canva Sans"/>
                <a:cs typeface="Canva Sans"/>
                <a:sym typeface="Canva Sans"/>
              </a:rPr>
              <a:t>I⁺ = {I}, không đủ</a:t>
            </a:r>
          </a:p>
          <a:p>
            <a:pPr algn="l">
              <a:lnSpc>
                <a:spcPts val="4261"/>
              </a:lnSpc>
              <a:spcBef>
                <a:spcPct val="0"/>
              </a:spcBef>
            </a:pPr>
            <a:r>
              <a:rPr lang="en-US" sz="3043">
                <a:solidFill>
                  <a:srgbClr val="000000"/>
                </a:solidFill>
                <a:latin typeface="Canva Sans"/>
                <a:ea typeface="Canva Sans"/>
                <a:cs typeface="Canva Sans"/>
                <a:sym typeface="Canva Sans"/>
              </a:rPr>
              <a:t>→ Không thể loại bớt S hoặc I</a:t>
            </a:r>
          </a:p>
          <a:p>
            <a:pPr algn="l">
              <a:lnSpc>
                <a:spcPts val="4261"/>
              </a:lnSpc>
              <a:spcBef>
                <a:spcPct val="0"/>
              </a:spcBef>
            </a:pPr>
            <a:r>
              <a:rPr lang="en-US" sz="3043">
                <a:solidFill>
                  <a:srgbClr val="000000"/>
                </a:solidFill>
                <a:latin typeface="Canva Sans"/>
                <a:ea typeface="Canva Sans"/>
                <a:cs typeface="Canva Sans"/>
                <a:sym typeface="Canva Sans"/>
              </a:rPr>
              <a:t>⇒ SI là khóa tối thiểu</a:t>
            </a:r>
          </a:p>
        </p:txBody>
      </p:sp>
      <p:sp>
        <p:nvSpPr>
          <p:cNvPr name="TextBox 9" id="9"/>
          <p:cNvSpPr txBox="true"/>
          <p:nvPr/>
        </p:nvSpPr>
        <p:spPr>
          <a:xfrm rot="0">
            <a:off x="11964117" y="3352380"/>
            <a:ext cx="5898654" cy="3909695"/>
          </a:xfrm>
          <a:prstGeom prst="rect">
            <a:avLst/>
          </a:prstGeom>
        </p:spPr>
        <p:txBody>
          <a:bodyPr anchor="t" rtlCol="false" tIns="0" lIns="0" bIns="0" rIns="0">
            <a:spAutoFit/>
          </a:bodyPr>
          <a:lstStyle/>
          <a:p>
            <a:pPr algn="ctr">
              <a:lnSpc>
                <a:spcPts val="4479"/>
              </a:lnSpc>
              <a:spcBef>
                <a:spcPct val="0"/>
              </a:spcBef>
            </a:pPr>
            <a:r>
              <a:rPr lang="en-US" sz="3199">
                <a:solidFill>
                  <a:srgbClr val="000000"/>
                </a:solidFill>
                <a:latin typeface="Canva Sans"/>
                <a:ea typeface="Canva Sans"/>
                <a:cs typeface="Canva Sans"/>
                <a:sym typeface="Canva Sans"/>
              </a:rPr>
              <a:t>Kết luận</a:t>
            </a:r>
          </a:p>
          <a:p>
            <a:pPr algn="ctr">
              <a:lnSpc>
                <a:spcPts val="4479"/>
              </a:lnSpc>
              <a:spcBef>
                <a:spcPct val="0"/>
              </a:spcBef>
            </a:pPr>
            <a:r>
              <a:rPr lang="en-US" sz="3199">
                <a:solidFill>
                  <a:srgbClr val="000000"/>
                </a:solidFill>
                <a:latin typeface="Canva Sans"/>
                <a:ea typeface="Canva Sans"/>
                <a:cs typeface="Canva Sans"/>
                <a:sym typeface="Canva Sans"/>
              </a:rPr>
              <a:t>a)</a:t>
            </a:r>
          </a:p>
          <a:p>
            <a:pPr algn="ctr">
              <a:lnSpc>
                <a:spcPts val="4479"/>
              </a:lnSpc>
              <a:spcBef>
                <a:spcPct val="0"/>
              </a:spcBef>
            </a:pPr>
            <a:r>
              <a:rPr lang="en-US" sz="3199">
                <a:solidFill>
                  <a:srgbClr val="000000"/>
                </a:solidFill>
                <a:latin typeface="Canva Sans"/>
                <a:ea typeface="Canva Sans"/>
                <a:cs typeface="Canva Sans"/>
                <a:sym typeface="Canva Sans"/>
              </a:rPr>
              <a:t>D⁺ = {D, M}</a:t>
            </a:r>
          </a:p>
          <a:p>
            <a:pPr algn="ctr">
              <a:lnSpc>
                <a:spcPts val="4479"/>
              </a:lnSpc>
              <a:spcBef>
                <a:spcPct val="0"/>
              </a:spcBef>
            </a:pPr>
            <a:r>
              <a:rPr lang="en-US" sz="3199">
                <a:solidFill>
                  <a:srgbClr val="000000"/>
                </a:solidFill>
                <a:latin typeface="Canva Sans"/>
                <a:ea typeface="Canva Sans"/>
                <a:cs typeface="Canva Sans"/>
                <a:sym typeface="Canva Sans"/>
              </a:rPr>
              <a:t>SD⁺ = {S, D, M}</a:t>
            </a:r>
          </a:p>
          <a:p>
            <a:pPr algn="ctr">
              <a:lnSpc>
                <a:spcPts val="4479"/>
              </a:lnSpc>
              <a:spcBef>
                <a:spcPct val="0"/>
              </a:spcBef>
            </a:pPr>
            <a:r>
              <a:rPr lang="en-US" sz="3199">
                <a:solidFill>
                  <a:srgbClr val="000000"/>
                </a:solidFill>
                <a:latin typeface="Canva Sans"/>
                <a:ea typeface="Canva Sans"/>
                <a:cs typeface="Canva Sans"/>
                <a:sym typeface="Canva Sans"/>
              </a:rPr>
              <a:t>SI⁺ = {S, I, D, M}</a:t>
            </a:r>
          </a:p>
          <a:p>
            <a:pPr algn="ctr">
              <a:lnSpc>
                <a:spcPts val="4479"/>
              </a:lnSpc>
              <a:spcBef>
                <a:spcPct val="0"/>
              </a:spcBef>
            </a:pPr>
            <a:r>
              <a:rPr lang="en-US" sz="3199">
                <a:solidFill>
                  <a:srgbClr val="000000"/>
                </a:solidFill>
                <a:latin typeface="Canva Sans"/>
                <a:ea typeface="Canva Sans"/>
                <a:cs typeface="Canva Sans"/>
                <a:sym typeface="Canva Sans"/>
              </a:rPr>
              <a:t>b)</a:t>
            </a:r>
          </a:p>
          <a:p>
            <a:pPr algn="ctr">
              <a:lnSpc>
                <a:spcPts val="4479"/>
              </a:lnSpc>
              <a:spcBef>
                <a:spcPct val="0"/>
              </a:spcBef>
            </a:pPr>
            <a:r>
              <a:rPr lang="en-US" sz="3199">
                <a:solidFill>
                  <a:srgbClr val="000000"/>
                </a:solidFill>
                <a:latin typeface="Canva Sans"/>
                <a:ea typeface="Canva Sans"/>
                <a:cs typeface="Canva Sans"/>
                <a:sym typeface="Canva Sans"/>
              </a:rPr>
              <a:t>Tập khóa của lược đồ Q là: {SI}</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rot="0">
            <a:off x="0" y="0"/>
            <a:ext cx="3958208" cy="1899940"/>
          </a:xfrm>
          <a:prstGeom prst="rect">
            <a:avLst/>
          </a:prstGeom>
        </p:spPr>
      </p:pic>
      <p:pic>
        <p:nvPicPr>
          <p:cNvPr name="Picture 3" id="3"/>
          <p:cNvPicPr>
            <a:picLocks noChangeAspect="true"/>
          </p:cNvPicPr>
          <p:nvPr/>
        </p:nvPicPr>
        <p:blipFill>
          <a:blip r:embed="rId2"/>
          <a:srcRect l="0" t="0" r="0" b="0"/>
          <a:stretch>
            <a:fillRect/>
          </a:stretch>
        </p:blipFill>
        <p:spPr>
          <a:xfrm flipH="true" flipV="false" rot="0">
            <a:off x="14329792" y="8387060"/>
            <a:ext cx="3958208" cy="1899940"/>
          </a:xfrm>
          <a:prstGeom prst="rect">
            <a:avLst/>
          </a:prstGeom>
        </p:spPr>
      </p:pic>
      <p:sp>
        <p:nvSpPr>
          <p:cNvPr name="TextBox 4" id="4"/>
          <p:cNvSpPr txBox="true"/>
          <p:nvPr/>
        </p:nvSpPr>
        <p:spPr>
          <a:xfrm rot="0">
            <a:off x="5375247"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5" id="5"/>
          <p:cNvSpPr txBox="true"/>
          <p:nvPr/>
        </p:nvSpPr>
        <p:spPr>
          <a:xfrm rot="0">
            <a:off x="4514119" y="313719"/>
            <a:ext cx="7532476"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BÀI TẬP TỔNG HỢP</a:t>
            </a:r>
          </a:p>
        </p:txBody>
      </p:sp>
      <p:sp>
        <p:nvSpPr>
          <p:cNvPr name="TextBox 6" id="6"/>
          <p:cNvSpPr txBox="true"/>
          <p:nvPr/>
        </p:nvSpPr>
        <p:spPr>
          <a:xfrm rot="0">
            <a:off x="1028700" y="2136716"/>
            <a:ext cx="9045662" cy="6719570"/>
          </a:xfrm>
          <a:prstGeom prst="rect">
            <a:avLst/>
          </a:prstGeom>
        </p:spPr>
        <p:txBody>
          <a:bodyPr anchor="t" rtlCol="false" tIns="0" lIns="0" bIns="0" rIns="0">
            <a:spAutoFit/>
          </a:bodyPr>
          <a:lstStyle/>
          <a:p>
            <a:pPr algn="l">
              <a:lnSpc>
                <a:spcPts val="4479"/>
              </a:lnSpc>
              <a:spcBef>
                <a:spcPct val="0"/>
              </a:spcBef>
            </a:pPr>
            <a:r>
              <a:rPr lang="en-US" b="true" sz="3199">
                <a:solidFill>
                  <a:srgbClr val="000000"/>
                </a:solidFill>
                <a:latin typeface="Canva Sans Bold"/>
                <a:ea typeface="Canva Sans Bold"/>
                <a:cs typeface="Canva Sans Bold"/>
                <a:sym typeface="Canva Sans Bold"/>
              </a:rPr>
              <a:t>c) Tìm phủ tối thiểu của tập phụ thuộc hàm F</a:t>
            </a:r>
          </a:p>
          <a:p>
            <a:pPr algn="ctr">
              <a:lnSpc>
                <a:spcPts val="4479"/>
              </a:lnSpc>
              <a:spcBef>
                <a:spcPct val="0"/>
              </a:spcBef>
            </a:pPr>
            <a:r>
              <a:rPr lang="en-US" sz="3199">
                <a:solidFill>
                  <a:srgbClr val="000000"/>
                </a:solidFill>
                <a:latin typeface="Canva Sans"/>
                <a:ea typeface="Canva Sans"/>
                <a:cs typeface="Canva Sans"/>
                <a:sym typeface="Canva Sans"/>
              </a:rPr>
              <a:t>Ta thực hiện chuẩn hóa F thành phủ tối thiểu theo các bước:</a:t>
            </a:r>
          </a:p>
          <a:p>
            <a:pPr algn="ctr">
              <a:lnSpc>
                <a:spcPts val="4479"/>
              </a:lnSpc>
              <a:spcBef>
                <a:spcPct val="0"/>
              </a:spcBef>
            </a:pPr>
            <a:r>
              <a:rPr lang="en-US" sz="3199">
                <a:solidFill>
                  <a:srgbClr val="000000"/>
                </a:solidFill>
                <a:latin typeface="Canva Sans"/>
                <a:ea typeface="Canva Sans"/>
                <a:cs typeface="Canva Sans"/>
                <a:sym typeface="Canva Sans"/>
              </a:rPr>
              <a:t>Bước 1: Tách các phụ thuộc hàm có vế phải nhiều thuộc tính</a:t>
            </a:r>
          </a:p>
          <a:p>
            <a:pPr algn="ctr">
              <a:lnSpc>
                <a:spcPts val="4479"/>
              </a:lnSpc>
              <a:spcBef>
                <a:spcPct val="0"/>
              </a:spcBef>
            </a:pPr>
            <a:r>
              <a:rPr lang="en-US" sz="3199">
                <a:solidFill>
                  <a:srgbClr val="000000"/>
                </a:solidFill>
                <a:latin typeface="Canva Sans"/>
                <a:ea typeface="Canva Sans"/>
                <a:cs typeface="Canva Sans"/>
                <a:sym typeface="Canva Sans"/>
              </a:rPr>
              <a:t>f₁: SI → DM → tách thành:</a:t>
            </a:r>
          </a:p>
          <a:p>
            <a:pPr algn="ctr">
              <a:lnSpc>
                <a:spcPts val="4479"/>
              </a:lnSpc>
              <a:spcBef>
                <a:spcPct val="0"/>
              </a:spcBef>
            </a:pPr>
            <a:r>
              <a:rPr lang="en-US" sz="3199">
                <a:solidFill>
                  <a:srgbClr val="000000"/>
                </a:solidFill>
                <a:latin typeface="Canva Sans"/>
                <a:ea typeface="Canva Sans"/>
                <a:cs typeface="Canva Sans"/>
                <a:sym typeface="Canva Sans"/>
              </a:rPr>
              <a:t>f₁₁: SI → D</a:t>
            </a:r>
          </a:p>
          <a:p>
            <a:pPr algn="ctr">
              <a:lnSpc>
                <a:spcPts val="4479"/>
              </a:lnSpc>
              <a:spcBef>
                <a:spcPct val="0"/>
              </a:spcBef>
            </a:pPr>
            <a:r>
              <a:rPr lang="en-US" sz="3199">
                <a:solidFill>
                  <a:srgbClr val="000000"/>
                </a:solidFill>
                <a:latin typeface="Canva Sans"/>
                <a:ea typeface="Canva Sans"/>
                <a:cs typeface="Canva Sans"/>
                <a:sym typeface="Canva Sans"/>
              </a:rPr>
              <a:t>f₁₂: SI → M</a:t>
            </a:r>
          </a:p>
          <a:p>
            <a:pPr algn="ctr">
              <a:lnSpc>
                <a:spcPts val="4479"/>
              </a:lnSpc>
              <a:spcBef>
                <a:spcPct val="0"/>
              </a:spcBef>
            </a:pPr>
            <a:r>
              <a:rPr lang="en-US" sz="3199">
                <a:solidFill>
                  <a:srgbClr val="000000"/>
                </a:solidFill>
                <a:latin typeface="Canva Sans"/>
                <a:ea typeface="Canva Sans"/>
                <a:cs typeface="Canva Sans"/>
                <a:sym typeface="Canva Sans"/>
              </a:rPr>
              <a:t>f₂: SD → M</a:t>
            </a:r>
          </a:p>
          <a:p>
            <a:pPr algn="ctr">
              <a:lnSpc>
                <a:spcPts val="4479"/>
              </a:lnSpc>
              <a:spcBef>
                <a:spcPct val="0"/>
              </a:spcBef>
            </a:pPr>
            <a:r>
              <a:rPr lang="en-US" sz="3199">
                <a:solidFill>
                  <a:srgbClr val="000000"/>
                </a:solidFill>
                <a:latin typeface="Canva Sans"/>
                <a:ea typeface="Canva Sans"/>
                <a:cs typeface="Canva Sans"/>
                <a:sym typeface="Canva Sans"/>
              </a:rPr>
              <a:t>f₃: D → M</a:t>
            </a:r>
          </a:p>
          <a:p>
            <a:pPr algn="ctr">
              <a:lnSpc>
                <a:spcPts val="4479"/>
              </a:lnSpc>
              <a:spcBef>
                <a:spcPct val="0"/>
              </a:spcBef>
            </a:pPr>
            <a:r>
              <a:rPr lang="en-US" sz="3199">
                <a:solidFill>
                  <a:srgbClr val="000000"/>
                </a:solidFill>
                <a:latin typeface="Canva Sans"/>
                <a:ea typeface="Canva Sans"/>
                <a:cs typeface="Canva Sans"/>
                <a:sym typeface="Canva Sans"/>
              </a:rPr>
              <a:t>→ Tập mới: F₁ = {SI → D, SI → M, SD → M, D → M}</a:t>
            </a:r>
          </a:p>
          <a:p>
            <a:pPr algn="ctr">
              <a:lnSpc>
                <a:spcPts val="4479"/>
              </a:lnSpc>
              <a:spcBef>
                <a:spcPct val="0"/>
              </a:spcBef>
            </a:pPr>
          </a:p>
        </p:txBody>
      </p:sp>
      <p:sp>
        <p:nvSpPr>
          <p:cNvPr name="TextBox 7" id="7"/>
          <p:cNvSpPr txBox="true"/>
          <p:nvPr/>
        </p:nvSpPr>
        <p:spPr>
          <a:xfrm rot="0">
            <a:off x="10100053" y="2690237"/>
            <a:ext cx="7159247" cy="5142865"/>
          </a:xfrm>
          <a:prstGeom prst="rect">
            <a:avLst/>
          </a:prstGeom>
        </p:spPr>
        <p:txBody>
          <a:bodyPr anchor="t" rtlCol="false" tIns="0" lIns="0" bIns="0" rIns="0">
            <a:spAutoFit/>
          </a:bodyPr>
          <a:lstStyle/>
          <a:p>
            <a:pPr algn="ctr">
              <a:lnSpc>
                <a:spcPts val="5120"/>
              </a:lnSpc>
            </a:pPr>
            <a:r>
              <a:rPr lang="en-US" sz="3200">
                <a:solidFill>
                  <a:srgbClr val="000000"/>
                </a:solidFill>
                <a:latin typeface="Canva Sans"/>
                <a:ea typeface="Canva Sans"/>
                <a:cs typeface="Canva Sans"/>
                <a:sym typeface="Canva Sans"/>
              </a:rPr>
              <a:t>Bước 2: Loại bỏ phụ thuộc dư thừa</a:t>
            </a:r>
          </a:p>
          <a:p>
            <a:pPr algn="ctr">
              <a:lnSpc>
                <a:spcPts val="5120"/>
              </a:lnSpc>
            </a:pPr>
            <a:r>
              <a:rPr lang="en-US" sz="3200">
                <a:solidFill>
                  <a:srgbClr val="000000"/>
                </a:solidFill>
                <a:latin typeface="Canva Sans"/>
                <a:ea typeface="Canva Sans"/>
                <a:cs typeface="Canva Sans"/>
                <a:sym typeface="Canva Sans"/>
              </a:rPr>
              <a:t>Kiểm tra xem SI → M có suy diễn được từ các phụ thuộc còn lại:</a:t>
            </a:r>
          </a:p>
          <a:p>
            <a:pPr algn="ctr">
              <a:lnSpc>
                <a:spcPts val="5120"/>
              </a:lnSpc>
            </a:pPr>
            <a:r>
              <a:rPr lang="en-US" sz="3200">
                <a:solidFill>
                  <a:srgbClr val="000000"/>
                </a:solidFill>
                <a:latin typeface="Canva Sans"/>
                <a:ea typeface="Canva Sans"/>
                <a:cs typeface="Canva Sans"/>
                <a:sym typeface="Canva Sans"/>
              </a:rPr>
              <a:t>SI → D (f₁₁), D → M (f₃) ⇒ SI → D → M</a:t>
            </a:r>
          </a:p>
          <a:p>
            <a:pPr algn="ctr">
              <a:lnSpc>
                <a:spcPts val="5120"/>
              </a:lnSpc>
            </a:pPr>
            <a:r>
              <a:rPr lang="en-US" sz="3200">
                <a:solidFill>
                  <a:srgbClr val="000000"/>
                </a:solidFill>
                <a:latin typeface="Canva Sans"/>
                <a:ea typeface="Canva Sans"/>
                <a:cs typeface="Canva Sans"/>
                <a:sym typeface="Canva Sans"/>
              </a:rPr>
              <a:t>⇒ SI → M là phụ thuộc dư thừa, có thể loại bỏ</a:t>
            </a:r>
          </a:p>
          <a:p>
            <a:pPr algn="ctr">
              <a:lnSpc>
                <a:spcPts val="5120"/>
              </a:lnSpc>
            </a:pPr>
            <a:r>
              <a:rPr lang="en-US" sz="3200">
                <a:solidFill>
                  <a:srgbClr val="000000"/>
                </a:solidFill>
                <a:latin typeface="Canva Sans"/>
                <a:ea typeface="Canva Sans"/>
                <a:cs typeface="Canva Sans"/>
                <a:sym typeface="Canva Sans"/>
              </a:rPr>
              <a:t>→ Phủ tối thiểu:</a:t>
            </a:r>
          </a:p>
          <a:p>
            <a:pPr algn="ctr">
              <a:lnSpc>
                <a:spcPts val="5120"/>
              </a:lnSpc>
            </a:pPr>
            <a:r>
              <a:rPr lang="en-US" sz="3200">
                <a:solidFill>
                  <a:srgbClr val="000000"/>
                </a:solidFill>
                <a:latin typeface="Canva Sans"/>
                <a:ea typeface="Canva Sans"/>
                <a:cs typeface="Canva Sans"/>
                <a:sym typeface="Canva Sans"/>
              </a:rPr>
              <a:t>F_min = {SI → D, SD → M, D → M}</a:t>
            </a: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rot="0">
            <a:off x="0" y="0"/>
            <a:ext cx="3958208" cy="1899940"/>
          </a:xfrm>
          <a:prstGeom prst="rect">
            <a:avLst/>
          </a:prstGeom>
        </p:spPr>
      </p:pic>
      <p:pic>
        <p:nvPicPr>
          <p:cNvPr name="Picture 3" id="3"/>
          <p:cNvPicPr>
            <a:picLocks noChangeAspect="true"/>
          </p:cNvPicPr>
          <p:nvPr/>
        </p:nvPicPr>
        <p:blipFill>
          <a:blip r:embed="rId2"/>
          <a:srcRect l="0" t="0" r="0" b="0"/>
          <a:stretch>
            <a:fillRect/>
          </a:stretch>
        </p:blipFill>
        <p:spPr>
          <a:xfrm flipH="true" flipV="false" rot="0">
            <a:off x="14329792" y="8387060"/>
            <a:ext cx="3958208" cy="1899940"/>
          </a:xfrm>
          <a:prstGeom prst="rect">
            <a:avLst/>
          </a:prstGeom>
        </p:spPr>
      </p:pic>
      <p:sp>
        <p:nvSpPr>
          <p:cNvPr name="TextBox 4" id="4"/>
          <p:cNvSpPr txBox="true"/>
          <p:nvPr/>
        </p:nvSpPr>
        <p:spPr>
          <a:xfrm rot="0">
            <a:off x="5375247" y="1167584"/>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TRẦN HOÀNG TRỌNG</a:t>
            </a:r>
          </a:p>
        </p:txBody>
      </p:sp>
      <p:sp>
        <p:nvSpPr>
          <p:cNvPr name="TextBox 5" id="5"/>
          <p:cNvSpPr txBox="true"/>
          <p:nvPr/>
        </p:nvSpPr>
        <p:spPr>
          <a:xfrm rot="0">
            <a:off x="4514119" y="313719"/>
            <a:ext cx="7532476"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BÀI TẬP TỔNG HỢP</a:t>
            </a:r>
          </a:p>
        </p:txBody>
      </p:sp>
      <p:sp>
        <p:nvSpPr>
          <p:cNvPr name="TextBox 6" id="6"/>
          <p:cNvSpPr txBox="true"/>
          <p:nvPr/>
        </p:nvSpPr>
        <p:spPr>
          <a:xfrm rot="0">
            <a:off x="1218360" y="1742948"/>
            <a:ext cx="16040940" cy="7515352"/>
          </a:xfrm>
          <a:prstGeom prst="rect">
            <a:avLst/>
          </a:prstGeom>
        </p:spPr>
        <p:txBody>
          <a:bodyPr anchor="t" rtlCol="false" tIns="0" lIns="0" bIns="0" rIns="0">
            <a:spAutoFit/>
          </a:bodyPr>
          <a:lstStyle/>
          <a:p>
            <a:pPr algn="just">
              <a:lnSpc>
                <a:spcPts val="4618"/>
              </a:lnSpc>
            </a:pPr>
            <a:r>
              <a:rPr lang="en-US" b="true" sz="3099">
                <a:solidFill>
                  <a:srgbClr val="000000"/>
                </a:solidFill>
                <a:latin typeface="Canva Sans Bold"/>
                <a:ea typeface="Canva Sans Bold"/>
                <a:cs typeface="Canva Sans Bold"/>
                <a:sym typeface="Canva Sans Bold"/>
              </a:rPr>
              <a:t>d</a:t>
            </a:r>
            <a:r>
              <a:rPr lang="en-US" b="true" sz="3099">
                <a:solidFill>
                  <a:srgbClr val="000000"/>
                </a:solidFill>
                <a:latin typeface="Canva Sans Bold"/>
                <a:ea typeface="Canva Sans Bold"/>
                <a:cs typeface="Canva Sans Bold"/>
                <a:sym typeface="Canva Sans Bold"/>
              </a:rPr>
              <a:t>) Xác định dạng chuẩn cao nhất của lược đồ Q</a:t>
            </a:r>
          </a:p>
          <a:p>
            <a:pPr algn="just">
              <a:lnSpc>
                <a:spcPts val="4618"/>
              </a:lnSpc>
            </a:pPr>
            <a:r>
              <a:rPr lang="en-US" b="true" sz="3099">
                <a:solidFill>
                  <a:srgbClr val="000000"/>
                </a:solidFill>
                <a:latin typeface="Canva Sans Bold"/>
                <a:ea typeface="Canva Sans Bold"/>
                <a:cs typeface="Canva Sans Bold"/>
                <a:sym typeface="Canva Sans Bold"/>
              </a:rPr>
              <a:t>Kiểm tra chuẩn 1NF:</a:t>
            </a:r>
          </a:p>
          <a:p>
            <a:pPr algn="just">
              <a:lnSpc>
                <a:spcPts val="4618"/>
              </a:lnSpc>
            </a:pPr>
            <a:r>
              <a:rPr lang="en-US" sz="3099">
                <a:solidFill>
                  <a:srgbClr val="000000"/>
                </a:solidFill>
                <a:latin typeface="Canva Sans"/>
                <a:ea typeface="Canva Sans"/>
                <a:cs typeface="Canva Sans"/>
                <a:sym typeface="Canva Sans"/>
              </a:rPr>
              <a:t>Mặc định giả định rằng lược đồ Q đang ở 1NF (các giá trị nguyên tử).</a:t>
            </a:r>
          </a:p>
          <a:p>
            <a:pPr algn="just">
              <a:lnSpc>
                <a:spcPts val="4618"/>
              </a:lnSpc>
            </a:pPr>
            <a:r>
              <a:rPr lang="en-US" b="true" sz="3099">
                <a:solidFill>
                  <a:srgbClr val="000000"/>
                </a:solidFill>
                <a:latin typeface="Canva Sans Bold"/>
                <a:ea typeface="Canva Sans Bold"/>
                <a:cs typeface="Canva Sans Bold"/>
                <a:sym typeface="Canva Sans Bold"/>
              </a:rPr>
              <a:t>Kiểm tra chuẩn 2NF:</a:t>
            </a:r>
          </a:p>
          <a:p>
            <a:pPr algn="just">
              <a:lnSpc>
                <a:spcPts val="4618"/>
              </a:lnSpc>
            </a:pPr>
            <a:r>
              <a:rPr lang="en-US" sz="3099">
                <a:solidFill>
                  <a:srgbClr val="000000"/>
                </a:solidFill>
                <a:latin typeface="Canva Sans"/>
                <a:ea typeface="Canva Sans"/>
                <a:cs typeface="Canva Sans"/>
                <a:sym typeface="Canva Sans"/>
              </a:rPr>
              <a:t>Khóa chính: SI</a:t>
            </a:r>
          </a:p>
          <a:p>
            <a:pPr algn="just">
              <a:lnSpc>
                <a:spcPts val="4618"/>
              </a:lnSpc>
            </a:pPr>
            <a:r>
              <a:rPr lang="en-US" sz="3099">
                <a:solidFill>
                  <a:srgbClr val="000000"/>
                </a:solidFill>
                <a:latin typeface="Canva Sans"/>
                <a:ea typeface="Canva Sans"/>
                <a:cs typeface="Canva Sans"/>
                <a:sym typeface="Canva Sans"/>
              </a:rPr>
              <a:t>Các thuộc tính không khóa: </a:t>
            </a:r>
            <a:r>
              <a:rPr lang="en-US" b="true" sz="3099">
                <a:solidFill>
                  <a:srgbClr val="000000"/>
                </a:solidFill>
                <a:latin typeface="Canva Sans Bold"/>
                <a:ea typeface="Canva Sans Bold"/>
                <a:cs typeface="Canva Sans Bold"/>
                <a:sym typeface="Canva Sans Bold"/>
              </a:rPr>
              <a:t>D, M</a:t>
            </a:r>
          </a:p>
          <a:p>
            <a:pPr algn="just">
              <a:lnSpc>
                <a:spcPts val="4618"/>
              </a:lnSpc>
            </a:pPr>
            <a:r>
              <a:rPr lang="en-US" b="true" sz="3099">
                <a:solidFill>
                  <a:srgbClr val="000000"/>
                </a:solidFill>
                <a:latin typeface="Canva Sans Bold"/>
                <a:ea typeface="Canva Sans Bold"/>
                <a:cs typeface="Canva Sans Bold"/>
                <a:sym typeface="Canva Sans Bold"/>
              </a:rPr>
              <a:t>Xét phụ thuộc:</a:t>
            </a:r>
          </a:p>
          <a:p>
            <a:pPr algn="just">
              <a:lnSpc>
                <a:spcPts val="4618"/>
              </a:lnSpc>
            </a:pPr>
            <a:r>
              <a:rPr lang="en-US" sz="3099">
                <a:solidFill>
                  <a:srgbClr val="000000"/>
                </a:solidFill>
                <a:latin typeface="Canva Sans"/>
                <a:ea typeface="Canva Sans"/>
                <a:cs typeface="Canva Sans"/>
                <a:sym typeface="Canva Sans"/>
              </a:rPr>
              <a:t>SD → M: M phụ thuộc vào một phần của khóa SI ⇒ vi phạm 2NF</a:t>
            </a:r>
          </a:p>
          <a:p>
            <a:pPr algn="just">
              <a:lnSpc>
                <a:spcPts val="4618"/>
              </a:lnSpc>
            </a:pPr>
            <a:r>
              <a:rPr lang="en-US" sz="3099">
                <a:solidFill>
                  <a:srgbClr val="000000"/>
                </a:solidFill>
                <a:latin typeface="Canva Sans"/>
                <a:ea typeface="Canva Sans"/>
                <a:cs typeface="Canva Sans"/>
                <a:sym typeface="Canva Sans"/>
              </a:rPr>
              <a:t>→ Q không đạt </a:t>
            </a:r>
            <a:r>
              <a:rPr lang="en-US" b="true" sz="3099">
                <a:solidFill>
                  <a:srgbClr val="000000"/>
                </a:solidFill>
                <a:latin typeface="Canva Sans Bold"/>
                <a:ea typeface="Canva Sans Bold"/>
                <a:cs typeface="Canva Sans Bold"/>
                <a:sym typeface="Canva Sans Bold"/>
              </a:rPr>
              <a:t>2NF</a:t>
            </a:r>
          </a:p>
          <a:p>
            <a:pPr algn="just">
              <a:lnSpc>
                <a:spcPts val="4618"/>
              </a:lnSpc>
            </a:pPr>
            <a:r>
              <a:rPr lang="en-US" sz="3099">
                <a:solidFill>
                  <a:srgbClr val="000000"/>
                </a:solidFill>
                <a:latin typeface="Canva Sans"/>
                <a:ea typeface="Canva Sans"/>
                <a:cs typeface="Canva Sans"/>
                <a:sym typeface="Canva Sans"/>
              </a:rPr>
              <a:t>Kết luận:</a:t>
            </a:r>
          </a:p>
          <a:p>
            <a:pPr algn="just">
              <a:lnSpc>
                <a:spcPts val="4618"/>
              </a:lnSpc>
            </a:pPr>
            <a:r>
              <a:rPr lang="en-US" sz="3099">
                <a:solidFill>
                  <a:srgbClr val="000000"/>
                </a:solidFill>
                <a:latin typeface="Canva Sans"/>
                <a:ea typeface="Canva Sans"/>
                <a:cs typeface="Canva Sans"/>
                <a:sym typeface="Canva Sans"/>
              </a:rPr>
              <a:t>Q đạt: </a:t>
            </a:r>
            <a:r>
              <a:rPr lang="en-US" b="true" sz="3099">
                <a:solidFill>
                  <a:srgbClr val="000000"/>
                </a:solidFill>
                <a:latin typeface="Canva Sans Bold"/>
                <a:ea typeface="Canva Sans Bold"/>
                <a:cs typeface="Canva Sans Bold"/>
                <a:sym typeface="Canva Sans Bold"/>
              </a:rPr>
              <a:t>1NF</a:t>
            </a:r>
          </a:p>
          <a:p>
            <a:pPr algn="just">
              <a:lnSpc>
                <a:spcPts val="4618"/>
              </a:lnSpc>
            </a:pPr>
            <a:r>
              <a:rPr lang="en-US" sz="3099">
                <a:solidFill>
                  <a:srgbClr val="000000"/>
                </a:solidFill>
                <a:latin typeface="Canva Sans"/>
                <a:ea typeface="Canva Sans"/>
                <a:cs typeface="Canva Sans"/>
                <a:sym typeface="Canva Sans"/>
              </a:rPr>
              <a:t>Q không đạt: </a:t>
            </a:r>
            <a:r>
              <a:rPr lang="en-US" b="true" sz="3099">
                <a:solidFill>
                  <a:srgbClr val="000000"/>
                </a:solidFill>
                <a:latin typeface="Canva Sans Bold"/>
                <a:ea typeface="Canva Sans Bold"/>
                <a:cs typeface="Canva Sans Bold"/>
                <a:sym typeface="Canva Sans Bold"/>
              </a:rPr>
              <a:t>2NF, 3NF, BCNF</a:t>
            </a:r>
          </a:p>
          <a:p>
            <a:pPr algn="just">
              <a:lnSpc>
                <a:spcPts val="4618"/>
              </a:lnSpc>
            </a:pP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84437" y="3533162"/>
            <a:ext cx="11591947" cy="9896625"/>
          </a:xfrm>
          <a:custGeom>
            <a:avLst/>
            <a:gdLst/>
            <a:ahLst/>
            <a:cxnLst/>
            <a:rect r="r" b="b" t="t" l="l"/>
            <a:pathLst>
              <a:path h="9896625" w="11591947">
                <a:moveTo>
                  <a:pt x="0" y="0"/>
                </a:moveTo>
                <a:lnTo>
                  <a:pt x="11591947" y="0"/>
                </a:lnTo>
                <a:lnTo>
                  <a:pt x="11591947" y="9896625"/>
                </a:lnTo>
                <a:lnTo>
                  <a:pt x="0" y="9896625"/>
                </a:lnTo>
                <a:lnTo>
                  <a:pt x="0" y="0"/>
                </a:lnTo>
                <a:close/>
              </a:path>
            </a:pathLst>
          </a:custGeom>
          <a:blipFill>
            <a:blip r:embed="rId2">
              <a:alphaModFix amt="64000"/>
            </a:blip>
            <a:stretch>
              <a:fillRect l="0" t="0" r="0" b="0"/>
            </a:stretch>
          </a:blipFill>
        </p:spPr>
      </p:sp>
      <p:grpSp>
        <p:nvGrpSpPr>
          <p:cNvPr name="Group 3" id="3"/>
          <p:cNvGrpSpPr/>
          <p:nvPr/>
        </p:nvGrpSpPr>
        <p:grpSpPr>
          <a:xfrm rot="0">
            <a:off x="11118452" y="5593956"/>
            <a:ext cx="2233227" cy="223322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42000"/>
                  </a:srgbClr>
                </a:gs>
                <a:gs pos="100000">
                  <a:srgbClr val="004AAD">
                    <a:alpha val="42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611536" y="3464297"/>
            <a:ext cx="6968511" cy="1679203"/>
          </a:xfrm>
          <a:prstGeom prst="rect">
            <a:avLst/>
          </a:prstGeom>
        </p:spPr>
        <p:txBody>
          <a:bodyPr anchor="t" rtlCol="false" tIns="0" lIns="0" bIns="0" rIns="0">
            <a:spAutoFit/>
          </a:bodyPr>
          <a:lstStyle/>
          <a:p>
            <a:pPr algn="ctr">
              <a:lnSpc>
                <a:spcPts val="12754"/>
              </a:lnSpc>
            </a:pPr>
            <a:r>
              <a:rPr lang="en-US" sz="12147">
                <a:solidFill>
                  <a:srgbClr val="1F2374"/>
                </a:solidFill>
                <a:latin typeface="Anton"/>
                <a:ea typeface="Anton"/>
                <a:cs typeface="Anton"/>
                <a:sym typeface="Anton"/>
              </a:rPr>
              <a:t>PHẦN C</a:t>
            </a:r>
          </a:p>
        </p:txBody>
      </p:sp>
      <p:sp>
        <p:nvSpPr>
          <p:cNvPr name="TextBox 7" id="7"/>
          <p:cNvSpPr txBox="true"/>
          <p:nvPr/>
        </p:nvSpPr>
        <p:spPr>
          <a:xfrm rot="0">
            <a:off x="5053714" y="5469437"/>
            <a:ext cx="8084156" cy="1414530"/>
          </a:xfrm>
          <a:prstGeom prst="rect">
            <a:avLst/>
          </a:prstGeom>
        </p:spPr>
        <p:txBody>
          <a:bodyPr anchor="t" rtlCol="false" tIns="0" lIns="0" bIns="0" rIns="0">
            <a:spAutoFit/>
          </a:bodyPr>
          <a:lstStyle/>
          <a:p>
            <a:pPr algn="ctr">
              <a:lnSpc>
                <a:spcPts val="11691"/>
              </a:lnSpc>
            </a:pPr>
            <a:r>
              <a:rPr lang="en-US" sz="7899">
                <a:solidFill>
                  <a:srgbClr val="C4459F"/>
                </a:solidFill>
                <a:latin typeface="Anton"/>
                <a:ea typeface="Anton"/>
                <a:cs typeface="Anton"/>
                <a:sym typeface="Anton"/>
              </a:rPr>
              <a:t>BÀI CÁ NHÂN</a:t>
            </a:r>
          </a:p>
        </p:txBody>
      </p:sp>
      <p:grpSp>
        <p:nvGrpSpPr>
          <p:cNvPr name="Group 8" id="8"/>
          <p:cNvGrpSpPr/>
          <p:nvPr/>
        </p:nvGrpSpPr>
        <p:grpSpPr>
          <a:xfrm rot="0">
            <a:off x="12622555" y="5255609"/>
            <a:ext cx="1030630" cy="10306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960DC">
                    <a:alpha val="65000"/>
                  </a:srgbClr>
                </a:gs>
                <a:gs pos="100000">
                  <a:srgbClr val="FF99FF">
                    <a:alpha val="65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7.xml><?xml version="1.0" encoding="utf-8"?>
<p:sld xmlns:p="http://schemas.openxmlformats.org/presentationml/2006/main" xmlns:a="http://schemas.openxmlformats.org/drawingml/2006/main">
  <p:cSld>
    <p:bg>
      <p:bgPr>
        <a:solidFill>
          <a:srgbClr val="76EADF"/>
        </a:solidFill>
      </p:bgPr>
    </p:bg>
    <p:spTree>
      <p:nvGrpSpPr>
        <p:cNvPr id="1" name=""/>
        <p:cNvGrpSpPr/>
        <p:nvPr/>
      </p:nvGrpSpPr>
      <p:grpSpPr>
        <a:xfrm>
          <a:off x="0" y="0"/>
          <a:ext cx="0" cy="0"/>
          <a:chOff x="0" y="0"/>
          <a:chExt cx="0" cy="0"/>
        </a:xfrm>
      </p:grpSpPr>
      <p:sp>
        <p:nvSpPr>
          <p:cNvPr name="TextBox 2" id="2"/>
          <p:cNvSpPr txBox="true"/>
          <p:nvPr/>
        </p:nvSpPr>
        <p:spPr>
          <a:xfrm rot="0">
            <a:off x="2022728" y="261074"/>
            <a:ext cx="14242544" cy="10025926"/>
          </a:xfrm>
          <a:prstGeom prst="rect">
            <a:avLst/>
          </a:prstGeom>
        </p:spPr>
        <p:txBody>
          <a:bodyPr anchor="t" rtlCol="false" tIns="0" lIns="0" bIns="0" rIns="0">
            <a:spAutoFit/>
          </a:bodyPr>
          <a:lstStyle/>
          <a:p>
            <a:pPr algn="ctr">
              <a:lnSpc>
                <a:spcPts val="26753"/>
              </a:lnSpc>
            </a:pPr>
            <a:r>
              <a:rPr lang="en-US" sz="19109" b="true">
                <a:solidFill>
                  <a:srgbClr val="000000"/>
                </a:solidFill>
                <a:latin typeface="Noto Sans Bold"/>
                <a:ea typeface="Noto Sans Bold"/>
                <a:cs typeface="Noto Sans Bold"/>
                <a:sym typeface="Noto Sans Bold"/>
              </a:rPr>
              <a:t>CÂU CÁ NHÂN</a:t>
            </a:r>
          </a:p>
          <a:p>
            <a:pPr algn="ctr" marL="0" indent="0" lvl="0">
              <a:lnSpc>
                <a:spcPts val="26753"/>
              </a:lnSpc>
              <a:spcBef>
                <a:spcPct val="0"/>
              </a:spcBef>
            </a:pPr>
            <a:r>
              <a:rPr lang="en-US" b="true" sz="19109">
                <a:solidFill>
                  <a:srgbClr val="000000"/>
                </a:solidFill>
                <a:latin typeface="Noto Sans Bold"/>
                <a:ea typeface="Noto Sans Bold"/>
                <a:cs typeface="Noto Sans Bold"/>
                <a:sym typeface="Noto Sans Bold"/>
              </a:rPr>
              <a:t>NHỰT LINH</a:t>
            </a:r>
          </a:p>
        </p:txBody>
      </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TRUY VẤN KẾT NỐI NHIỀU BẢNG</a:t>
            </a:r>
          </a:p>
        </p:txBody>
      </p:sp>
      <p:sp>
        <p:nvSpPr>
          <p:cNvPr name="TextBox 19" id="19"/>
          <p:cNvSpPr txBox="true"/>
          <p:nvPr/>
        </p:nvSpPr>
        <p:spPr>
          <a:xfrm rot="0">
            <a:off x="625157" y="3689989"/>
            <a:ext cx="9346579" cy="4288865"/>
          </a:xfrm>
          <a:prstGeom prst="rect">
            <a:avLst/>
          </a:prstGeom>
        </p:spPr>
        <p:txBody>
          <a:bodyPr anchor="t" rtlCol="false" tIns="0" lIns="0" bIns="0" rIns="0">
            <a:spAutoFit/>
          </a:bodyPr>
          <a:lstStyle/>
          <a:p>
            <a:pPr algn="l">
              <a:lnSpc>
                <a:spcPts val="5724"/>
              </a:lnSpc>
            </a:pPr>
            <a:r>
              <a:rPr lang="en-US" sz="3162" spc="145">
                <a:solidFill>
                  <a:srgbClr val="000000"/>
                </a:solidFill>
                <a:latin typeface="Canva Sans"/>
                <a:ea typeface="Canva Sans"/>
                <a:cs typeface="Canva Sans"/>
                <a:sym typeface="Canva Sans"/>
              </a:rPr>
              <a:t>SELECT nv.HoTen, da.TenDA, kn.ChuThich</a:t>
            </a:r>
          </a:p>
          <a:p>
            <a:pPr algn="l">
              <a:lnSpc>
                <a:spcPts val="5724"/>
              </a:lnSpc>
            </a:pPr>
            <a:r>
              <a:rPr lang="en-US" sz="3162" spc="145">
                <a:solidFill>
                  <a:srgbClr val="000000"/>
                </a:solidFill>
                <a:latin typeface="Canva Sans"/>
                <a:ea typeface="Canva Sans"/>
                <a:cs typeface="Canva Sans"/>
                <a:sym typeface="Canva Sans"/>
              </a:rPr>
              <a:t>FROM SuDung_KyNang sdk</a:t>
            </a:r>
          </a:p>
          <a:p>
            <a:pPr algn="l">
              <a:lnSpc>
                <a:spcPts val="5724"/>
              </a:lnSpc>
            </a:pPr>
            <a:r>
              <a:rPr lang="en-US" sz="3162" spc="145">
                <a:solidFill>
                  <a:srgbClr val="000000"/>
                </a:solidFill>
                <a:latin typeface="Canva Sans"/>
                <a:ea typeface="Canva Sans"/>
                <a:cs typeface="Canva Sans"/>
                <a:sym typeface="Canva Sans"/>
              </a:rPr>
              <a:t>JOIN NhanVien nv ON sdk.MaNV = nv.MaNV</a:t>
            </a:r>
          </a:p>
          <a:p>
            <a:pPr algn="l">
              <a:lnSpc>
                <a:spcPts val="5724"/>
              </a:lnSpc>
            </a:pPr>
            <a:r>
              <a:rPr lang="en-US" sz="3162" spc="145">
                <a:solidFill>
                  <a:srgbClr val="000000"/>
                </a:solidFill>
                <a:latin typeface="Canva Sans"/>
                <a:ea typeface="Canva Sans"/>
                <a:cs typeface="Canva Sans"/>
                <a:sym typeface="Canva Sans"/>
              </a:rPr>
              <a:t>JOIN DuAn da ON sdk.MaDA = da.MaDA</a:t>
            </a:r>
          </a:p>
          <a:p>
            <a:pPr algn="l">
              <a:lnSpc>
                <a:spcPts val="5724"/>
              </a:lnSpc>
            </a:pPr>
            <a:r>
              <a:rPr lang="en-US" sz="3162" spc="145">
                <a:solidFill>
                  <a:srgbClr val="000000"/>
                </a:solidFill>
                <a:latin typeface="Canva Sans"/>
                <a:ea typeface="Canva Sans"/>
                <a:cs typeface="Canva Sans"/>
                <a:sym typeface="Canva Sans"/>
              </a:rPr>
              <a:t>JOIN KyNang kn ON sdk.MaKN = kn.MaKN</a:t>
            </a:r>
          </a:p>
          <a:p>
            <a:pPr algn="l">
              <a:lnSpc>
                <a:spcPts val="5724"/>
              </a:lnSpc>
            </a:pPr>
            <a:r>
              <a:rPr lang="en-US" sz="3162" spc="145">
                <a:solidFill>
                  <a:srgbClr val="000000"/>
                </a:solidFill>
                <a:latin typeface="Canva Sans"/>
                <a:ea typeface="Canva Sans"/>
                <a:cs typeface="Canva Sans"/>
                <a:sym typeface="Canva Sans"/>
              </a:rPr>
              <a:t>GO</a:t>
            </a:r>
          </a:p>
        </p:txBody>
      </p:sp>
      <p:sp>
        <p:nvSpPr>
          <p:cNvPr name="TextBox 20" id="20"/>
          <p:cNvSpPr txBox="true"/>
          <p:nvPr/>
        </p:nvSpPr>
        <p:spPr>
          <a:xfrm rot="0">
            <a:off x="732035" y="2129153"/>
            <a:ext cx="8115300" cy="1046487"/>
          </a:xfrm>
          <a:prstGeom prst="rect">
            <a:avLst/>
          </a:prstGeom>
        </p:spPr>
        <p:txBody>
          <a:bodyPr anchor="t" rtlCol="false" tIns="0" lIns="0" bIns="0" rIns="0">
            <a:spAutoFit/>
          </a:bodyPr>
          <a:lstStyle/>
          <a:p>
            <a:pPr algn="just">
              <a:lnSpc>
                <a:spcPts val="4269"/>
              </a:lnSpc>
            </a:pPr>
            <a:r>
              <a:rPr lang="en-US" b="true" sz="3049">
                <a:solidFill>
                  <a:srgbClr val="2C3249"/>
                </a:solidFill>
                <a:latin typeface="Canva Sans Bold"/>
                <a:ea typeface="Canva Sans Bold"/>
                <a:cs typeface="Canva Sans Bold"/>
                <a:sym typeface="Canva Sans Bold"/>
              </a:rPr>
              <a:t>1. Danh sách nhân viên và các dự án họ đang tham gia (có kỹ năng):</a:t>
            </a:r>
          </a:p>
        </p:txBody>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100000"/>
                  </a:srgbClr>
                </a:gs>
                <a:gs pos="100000">
                  <a:srgbClr val="6F6296">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503667" y="0"/>
            <a:ext cx="9544538" cy="954453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5F8E8">
                    <a:alpha val="49000"/>
                  </a:srgbClr>
                </a:gs>
                <a:gs pos="100000">
                  <a:srgbClr val="6F6296">
                    <a:alpha val="0"/>
                  </a:srgbClr>
                </a:gs>
              </a:gsLst>
              <a:lin ang="0"/>
            </a:gradFill>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783"/>
                </a:lnSpc>
              </a:pPr>
            </a:p>
          </p:txBody>
        </p:sp>
      </p:grpSp>
      <p:pic>
        <p:nvPicPr>
          <p:cNvPr name="Picture 14" id="14"/>
          <p:cNvPicPr>
            <a:picLocks noChangeAspect="true"/>
          </p:cNvPicPr>
          <p:nvPr/>
        </p:nvPicPr>
        <p:blipFill>
          <a:blip r:embed="rId2"/>
          <a:srcRect l="0" t="0" r="0" b="0"/>
          <a:stretch>
            <a:fillRect/>
          </a:stretch>
        </p:blipFill>
        <p:spPr>
          <a:xfrm flipH="true" flipV="false" rot="0">
            <a:off x="10527156" y="742462"/>
            <a:ext cx="3958208" cy="1899940"/>
          </a:xfrm>
          <a:prstGeom prst="rect">
            <a:avLst/>
          </a:prstGeom>
        </p:spPr>
      </p:pic>
      <p:pic>
        <p:nvPicPr>
          <p:cNvPr name="Picture 15" id="15"/>
          <p:cNvPicPr>
            <a:picLocks noChangeAspect="true"/>
          </p:cNvPicPr>
          <p:nvPr/>
        </p:nvPicPr>
        <p:blipFill>
          <a:blip r:embed="rId2"/>
          <a:srcRect l="0" t="0" r="0" b="0"/>
          <a:stretch>
            <a:fillRect/>
          </a:stretch>
        </p:blipFill>
        <p:spPr>
          <a:xfrm flipH="true" flipV="false" rot="0">
            <a:off x="12812316" y="7644598"/>
            <a:ext cx="3958208" cy="1899940"/>
          </a:xfrm>
          <a:prstGeom prst="rect">
            <a:avLst/>
          </a:prstGeom>
        </p:spPr>
      </p:pic>
      <p:sp>
        <p:nvSpPr>
          <p:cNvPr name="TextBox 16" id="16"/>
          <p:cNvSpPr txBox="true"/>
          <p:nvPr/>
        </p:nvSpPr>
        <p:spPr>
          <a:xfrm rot="0">
            <a:off x="13133076" y="9609977"/>
            <a:ext cx="5203372" cy="471805"/>
          </a:xfrm>
          <a:prstGeom prst="rect">
            <a:avLst/>
          </a:prstGeom>
        </p:spPr>
        <p:txBody>
          <a:bodyPr anchor="t" rtlCol="false" tIns="0" lIns="0" bIns="0" rIns="0">
            <a:spAutoFit/>
          </a:bodyPr>
          <a:lstStyle/>
          <a:p>
            <a:pPr algn="ctr" marL="0" indent="0" lvl="0">
              <a:lnSpc>
                <a:spcPts val="3920"/>
              </a:lnSpc>
              <a:spcBef>
                <a:spcPct val="0"/>
              </a:spcBef>
            </a:pPr>
            <a:r>
              <a:rPr lang="en-US" sz="2800">
                <a:solidFill>
                  <a:srgbClr val="000000"/>
                </a:solidFill>
                <a:latin typeface="Muli"/>
                <a:ea typeface="Muli"/>
                <a:cs typeface="Muli"/>
                <a:sym typeface="Muli"/>
              </a:rPr>
              <a:t>Huỳnh Nguyễn Nhựt Linh</a:t>
            </a:r>
          </a:p>
        </p:txBody>
      </p:sp>
      <p:sp>
        <p:nvSpPr>
          <p:cNvPr name="TextBox 17" id="17"/>
          <p:cNvSpPr txBox="true"/>
          <p:nvPr/>
        </p:nvSpPr>
        <p:spPr>
          <a:xfrm rot="0">
            <a:off x="732035" y="526091"/>
            <a:ext cx="8566497" cy="901489"/>
          </a:xfrm>
          <a:prstGeom prst="rect">
            <a:avLst/>
          </a:prstGeom>
        </p:spPr>
        <p:txBody>
          <a:bodyPr anchor="t" rtlCol="false" tIns="0" lIns="0" bIns="0" rIns="0">
            <a:spAutoFit/>
          </a:bodyPr>
          <a:lstStyle/>
          <a:p>
            <a:pPr algn="l" marL="0" indent="0" lvl="0">
              <a:lnSpc>
                <a:spcPts val="6928"/>
              </a:lnSpc>
              <a:spcBef>
                <a:spcPct val="0"/>
              </a:spcBef>
            </a:pPr>
            <a:r>
              <a:rPr lang="en-US" b="true" sz="6356">
                <a:solidFill>
                  <a:srgbClr val="000000"/>
                </a:solidFill>
                <a:latin typeface="ฟ้อนต์ Bold"/>
                <a:ea typeface="ฟ้อนต์ Bold"/>
                <a:cs typeface="ฟ้อนต์ Bold"/>
                <a:sym typeface="ฟ้อนต์ Bold"/>
              </a:rPr>
              <a:t>CÂU CÁ NHÂN</a:t>
            </a:r>
          </a:p>
        </p:txBody>
      </p:sp>
      <p:sp>
        <p:nvSpPr>
          <p:cNvPr name="TextBox 18" id="18"/>
          <p:cNvSpPr txBox="true"/>
          <p:nvPr/>
        </p:nvSpPr>
        <p:spPr>
          <a:xfrm rot="0">
            <a:off x="732035" y="1475183"/>
            <a:ext cx="8680979" cy="613305"/>
          </a:xfrm>
          <a:prstGeom prst="rect">
            <a:avLst/>
          </a:prstGeom>
        </p:spPr>
        <p:txBody>
          <a:bodyPr anchor="t" rtlCol="false" tIns="0" lIns="0" bIns="0" rIns="0">
            <a:spAutoFit/>
          </a:bodyPr>
          <a:lstStyle/>
          <a:p>
            <a:pPr algn="l" marL="0" indent="0" lvl="0">
              <a:lnSpc>
                <a:spcPts val="4748"/>
              </a:lnSpc>
              <a:spcBef>
                <a:spcPct val="0"/>
              </a:spcBef>
            </a:pPr>
            <a:r>
              <a:rPr lang="en-US" b="true" sz="4356">
                <a:solidFill>
                  <a:srgbClr val="5ED5CA"/>
                </a:solidFill>
                <a:latin typeface="ฟ้อนต์ Bold"/>
                <a:ea typeface="ฟ้อนต์ Bold"/>
                <a:cs typeface="ฟ้อนต์ Bold"/>
                <a:sym typeface="ฟ้อนต์ Bold"/>
              </a:rPr>
              <a:t>UPDATE</a:t>
            </a:r>
          </a:p>
        </p:txBody>
      </p:sp>
      <p:sp>
        <p:nvSpPr>
          <p:cNvPr name="TextBox 19" id="19"/>
          <p:cNvSpPr txBox="true"/>
          <p:nvPr/>
        </p:nvSpPr>
        <p:spPr>
          <a:xfrm rot="0">
            <a:off x="732035" y="3178597"/>
            <a:ext cx="7334317" cy="6479005"/>
          </a:xfrm>
          <a:prstGeom prst="rect">
            <a:avLst/>
          </a:prstGeom>
        </p:spPr>
        <p:txBody>
          <a:bodyPr anchor="t" rtlCol="false" tIns="0" lIns="0" bIns="0" rIns="0">
            <a:spAutoFit/>
          </a:bodyPr>
          <a:lstStyle/>
          <a:p>
            <a:pPr algn="l">
              <a:lnSpc>
                <a:spcPts val="6481"/>
              </a:lnSpc>
            </a:pPr>
            <a:r>
              <a:rPr lang="en-US" sz="3580" spc="164">
                <a:solidFill>
                  <a:srgbClr val="000000"/>
                </a:solidFill>
                <a:latin typeface="Canva Sans"/>
                <a:ea typeface="Canva Sans"/>
                <a:cs typeface="Canva Sans"/>
                <a:sym typeface="Canva Sans"/>
              </a:rPr>
              <a:t>UPDATE DuAn</a:t>
            </a:r>
          </a:p>
          <a:p>
            <a:pPr algn="l">
              <a:lnSpc>
                <a:spcPts val="6481"/>
              </a:lnSpc>
            </a:pPr>
            <a:r>
              <a:rPr lang="en-US" sz="3580" spc="164">
                <a:solidFill>
                  <a:srgbClr val="000000"/>
                </a:solidFill>
                <a:latin typeface="Canva Sans"/>
                <a:ea typeface="Canva Sans"/>
                <a:cs typeface="Canva Sans"/>
                <a:sym typeface="Canva Sans"/>
              </a:rPr>
              <a:t>SET KinhPhi = KinhPhi * 1.1</a:t>
            </a:r>
          </a:p>
          <a:p>
            <a:pPr algn="l">
              <a:lnSpc>
                <a:spcPts val="6481"/>
              </a:lnSpc>
            </a:pPr>
            <a:r>
              <a:rPr lang="en-US" sz="3580" spc="164">
                <a:solidFill>
                  <a:srgbClr val="000000"/>
                </a:solidFill>
                <a:latin typeface="Canva Sans"/>
                <a:ea typeface="Canva Sans"/>
                <a:cs typeface="Canva Sans"/>
                <a:sym typeface="Canva Sans"/>
              </a:rPr>
              <a:t>WHERE MaDA IN (</a:t>
            </a:r>
          </a:p>
          <a:p>
            <a:pPr algn="l">
              <a:lnSpc>
                <a:spcPts val="6481"/>
              </a:lnSpc>
            </a:pPr>
            <a:r>
              <a:rPr lang="en-US" sz="3580" spc="164">
                <a:solidFill>
                  <a:srgbClr val="000000"/>
                </a:solidFill>
                <a:latin typeface="Canva Sans"/>
                <a:ea typeface="Canva Sans"/>
                <a:cs typeface="Canva Sans"/>
                <a:sym typeface="Canva Sans"/>
              </a:rPr>
              <a:t>SELECT MaDA</a:t>
            </a:r>
          </a:p>
          <a:p>
            <a:pPr algn="l">
              <a:lnSpc>
                <a:spcPts val="6481"/>
              </a:lnSpc>
            </a:pPr>
            <a:r>
              <a:rPr lang="en-US" sz="3580" spc="164">
                <a:solidFill>
                  <a:srgbClr val="000000"/>
                </a:solidFill>
                <a:latin typeface="Canva Sans"/>
                <a:ea typeface="Canva Sans"/>
                <a:cs typeface="Canva Sans"/>
                <a:sym typeface="Canva Sans"/>
              </a:rPr>
              <a:t>FROM ThamGia_DuAn</a:t>
            </a:r>
          </a:p>
          <a:p>
            <a:pPr algn="l">
              <a:lnSpc>
                <a:spcPts val="6481"/>
              </a:lnSpc>
            </a:pPr>
            <a:r>
              <a:rPr lang="en-US" sz="3580" spc="164">
                <a:solidFill>
                  <a:srgbClr val="000000"/>
                </a:solidFill>
                <a:latin typeface="Canva Sans"/>
                <a:ea typeface="Canva Sans"/>
                <a:cs typeface="Canva Sans"/>
                <a:sym typeface="Canva Sans"/>
              </a:rPr>
              <a:t>GROUP BY MaDA</a:t>
            </a:r>
          </a:p>
          <a:p>
            <a:pPr algn="l">
              <a:lnSpc>
                <a:spcPts val="6481"/>
              </a:lnSpc>
            </a:pPr>
            <a:r>
              <a:rPr lang="en-US" sz="3580" spc="164">
                <a:solidFill>
                  <a:srgbClr val="000000"/>
                </a:solidFill>
                <a:latin typeface="Canva Sans"/>
                <a:ea typeface="Canva Sans"/>
                <a:cs typeface="Canva Sans"/>
                <a:sym typeface="Canva Sans"/>
              </a:rPr>
              <a:t>HAVING COUNT(MaNV) &gt;= 2)</a:t>
            </a:r>
          </a:p>
          <a:p>
            <a:pPr algn="l">
              <a:lnSpc>
                <a:spcPts val="6481"/>
              </a:lnSpc>
            </a:pPr>
            <a:r>
              <a:rPr lang="en-US" sz="3580" spc="164">
                <a:solidFill>
                  <a:srgbClr val="000000"/>
                </a:solidFill>
                <a:latin typeface="Canva Sans"/>
                <a:ea typeface="Canva Sans"/>
                <a:cs typeface="Canva Sans"/>
                <a:sym typeface="Canva Sans"/>
              </a:rPr>
              <a:t>GO</a:t>
            </a:r>
          </a:p>
        </p:txBody>
      </p:sp>
      <p:sp>
        <p:nvSpPr>
          <p:cNvPr name="TextBox 20" id="20"/>
          <p:cNvSpPr txBox="true"/>
          <p:nvPr/>
        </p:nvSpPr>
        <p:spPr>
          <a:xfrm rot="0">
            <a:off x="732035" y="2129153"/>
            <a:ext cx="8115300" cy="1579887"/>
          </a:xfrm>
          <a:prstGeom prst="rect">
            <a:avLst/>
          </a:prstGeom>
        </p:spPr>
        <p:txBody>
          <a:bodyPr anchor="t" rtlCol="false" tIns="0" lIns="0" bIns="0" rIns="0">
            <a:spAutoFit/>
          </a:bodyPr>
          <a:lstStyle/>
          <a:p>
            <a:pPr algn="just">
              <a:lnSpc>
                <a:spcPts val="4269"/>
              </a:lnSpc>
            </a:pPr>
            <a:r>
              <a:rPr lang="en-US" sz="3049" b="true">
                <a:solidFill>
                  <a:srgbClr val="2C3249"/>
                </a:solidFill>
                <a:latin typeface="Canva Sans Bold"/>
                <a:ea typeface="Canva Sans Bold"/>
                <a:cs typeface="Canva Sans Bold"/>
                <a:sym typeface="Canva Sans Bold"/>
              </a:rPr>
              <a:t>2. Tăng kinh phí 10% cho các dự án mà có ít nhất 2 nhân viên tham gia</a:t>
            </a:r>
          </a:p>
          <a:p>
            <a:pPr algn="just">
              <a:lnSpc>
                <a:spcPts val="426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DAGmrV2LynM</dc:identifier>
  <dcterms:modified xsi:type="dcterms:W3CDTF">2011-08-01T06:04:30Z</dcterms:modified>
  <cp:revision>1</cp:revision>
  <dc:title>CƠ SỞ DỮ LIỆU</dc:title>
</cp:coreProperties>
</file>